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11" r:id="rId3"/>
    <p:sldId id="288" r:id="rId4"/>
    <p:sldId id="313" r:id="rId5"/>
    <p:sldId id="314" r:id="rId6"/>
    <p:sldId id="291" r:id="rId7"/>
    <p:sldId id="292" r:id="rId8"/>
    <p:sldId id="343" r:id="rId9"/>
    <p:sldId id="293" r:id="rId10"/>
    <p:sldId id="284" r:id="rId11"/>
    <p:sldId id="294" r:id="rId12"/>
    <p:sldId id="339" r:id="rId13"/>
    <p:sldId id="340" r:id="rId14"/>
    <p:sldId id="316" r:id="rId15"/>
    <p:sldId id="274" r:id="rId16"/>
    <p:sldId id="301" r:id="rId17"/>
    <p:sldId id="302" r:id="rId18"/>
    <p:sldId id="262" r:id="rId19"/>
    <p:sldId id="263" r:id="rId20"/>
    <p:sldId id="320" r:id="rId21"/>
    <p:sldId id="264" r:id="rId22"/>
    <p:sldId id="268" r:id="rId23"/>
    <p:sldId id="310" r:id="rId24"/>
    <p:sldId id="334" r:id="rId25"/>
    <p:sldId id="333" r:id="rId26"/>
    <p:sldId id="332" r:id="rId27"/>
    <p:sldId id="331" r:id="rId28"/>
    <p:sldId id="345" r:id="rId29"/>
    <p:sldId id="297" r:id="rId30"/>
    <p:sldId id="346" r:id="rId31"/>
    <p:sldId id="276" r:id="rId3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  <a:srgbClr val="800000"/>
    <a:srgbClr val="4E2231"/>
    <a:srgbClr val="008000"/>
    <a:srgbClr val="006600"/>
    <a:srgbClr val="993300"/>
    <a:srgbClr val="99FF99"/>
    <a:srgbClr val="00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83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7C52D18-D9BF-4D40-97FE-A97E9981D6C5}" type="datetimeFigureOut">
              <a:rPr lang="ru-RU"/>
              <a:pPr>
                <a:defRPr/>
              </a:pPr>
              <a:t>24.05.2023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16AC35-97A3-4370-9F0E-243ADA34D7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00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AC35-97A3-4370-9F0E-243ADA34D7B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AC35-97A3-4370-9F0E-243ADA34D7B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AC35-97A3-4370-9F0E-243ADA34D7B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B97D3-1D32-4465-BC6C-058C754C0F5F}" type="datetimeFigureOut">
              <a:rPr lang="ru-RU"/>
              <a:pPr>
                <a:defRPr/>
              </a:pPr>
              <a:t>24.05.2023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25DE-C8E2-4CAF-82FF-AF1D8E17A7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4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AEBD3-C38B-4676-816F-4E31A3B4D8EB}" type="datetimeFigureOut">
              <a:rPr lang="ru-RU"/>
              <a:pPr>
                <a:defRPr/>
              </a:pPr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A2643-32FD-42D8-A45C-10F893B81C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79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BAD98-6E9D-424E-8806-337323B857C2}" type="datetimeFigureOut">
              <a:rPr lang="ru-RU"/>
              <a:pPr>
                <a:defRPr/>
              </a:pPr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0866F-1065-4CB5-BAA6-DE2F0954A6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2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9579-74FB-40B9-90F1-547B236AE182}" type="datetimeFigureOut">
              <a:rPr lang="ru-RU"/>
              <a:pPr>
                <a:defRPr/>
              </a:pPr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D3B48-E4E8-4EB4-B0EF-EA01FE41EF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2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3CBC-65AB-423A-B5D5-ABE966898677}" type="datetimeFigureOut">
              <a:rPr lang="ru-RU"/>
              <a:pPr>
                <a:defRPr/>
              </a:pPr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38462-55A5-4C96-A579-1B7105ADF6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36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7F0EA-996B-4950-BF7A-533D3AD8A10F}" type="datetimeFigureOut">
              <a:rPr lang="ru-RU"/>
              <a:pPr>
                <a:defRPr/>
              </a:pPr>
              <a:t>24.05.2023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F650B-1F93-4BCF-B06B-B48B470DD4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58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35413-9DF9-491C-AFFC-892B6EF3D436}" type="datetimeFigureOut">
              <a:rPr lang="ru-RU"/>
              <a:pPr>
                <a:defRPr/>
              </a:pPr>
              <a:t>24.05.2023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111F2-0EC7-4A6B-9085-58F267094C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00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11CD9-9E2C-4170-90EB-ECF6112801D1}" type="datetimeFigureOut">
              <a:rPr lang="ru-RU"/>
              <a:pPr>
                <a:defRPr/>
              </a:pPr>
              <a:t>24.05.2023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5E213-63CE-44BF-9077-57A62F2994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7E01D-21EC-479A-807A-C6808C5D46EB}" type="datetimeFigureOut">
              <a:rPr lang="ru-RU"/>
              <a:pPr>
                <a:defRPr/>
              </a:pPr>
              <a:t>24.05.2023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3626C-7C15-43EE-9858-C9340E1C71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04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B501A-44B6-4B0B-93BC-117A8C1E7BD3}" type="datetimeFigureOut">
              <a:rPr lang="ru-RU"/>
              <a:pPr>
                <a:defRPr/>
              </a:pPr>
              <a:t>24.05.2023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81F7A-BFA4-4774-8E78-ECFD57B0A8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71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6FEA9-BC25-41AD-9F03-8246CB5C8619}" type="datetimeFigureOut">
              <a:rPr lang="ru-RU"/>
              <a:pPr>
                <a:defRPr/>
              </a:pPr>
              <a:t>24.05.2023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6039A-A236-4859-92A2-14DE049576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5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FCF3E6-BCAA-4D09-B3B5-BA0BAB04C21D}" type="datetimeFigureOut">
              <a:rPr lang="ru-RU"/>
              <a:pPr>
                <a:defRPr/>
              </a:pPr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81F4233-96A1-41DB-9A31-093EC33DFB6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jpeg"/><Relationship Id="rId21" Type="http://schemas.openxmlformats.org/officeDocument/2006/relationships/image" Target="../media/image51.png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cs620.vkontakte.ru/u2418059/67370306/x_2f55a522.jpg" TargetMode="External"/><Relationship Id="rId4" Type="http://schemas.openxmlformats.org/officeDocument/2006/relationships/image" Target="../media/image8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643174" y="404664"/>
            <a:ext cx="5832475" cy="2422659"/>
          </a:xfrm>
        </p:spPr>
        <p:txBody>
          <a:bodyPr/>
          <a:lstStyle/>
          <a:p>
            <a:pPr eaLnBrk="1" hangingPunct="1"/>
            <a:br>
              <a:rPr lang="ru-RU" sz="3200" b="1" dirty="0">
                <a:ln w="1905">
                  <a:solidFill>
                    <a:srgbClr val="A5002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br>
              <a:rPr lang="ru-RU" sz="3200" b="1" dirty="0">
                <a:ln w="1905">
                  <a:solidFill>
                    <a:srgbClr val="A5002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br>
              <a:rPr lang="ru-RU" sz="3200" b="1" dirty="0">
                <a:ln w="1905">
                  <a:solidFill>
                    <a:srgbClr val="A5002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>
                <a:solidFill>
                  <a:srgbClr val="003399"/>
                </a:solidFill>
              </a:rPr>
              <a:t>Муниципальное  бюджетное  дошкольное образовательное учреждение  «ЦРР- детский сад№22»</a:t>
            </a:r>
            <a:br>
              <a:rPr lang="ru-RU" sz="3200" b="1" dirty="0">
                <a:solidFill>
                  <a:srgbClr val="003399"/>
                </a:solidFill>
              </a:rPr>
            </a:br>
            <a:r>
              <a:rPr lang="ru-RU" sz="3200" b="1" dirty="0">
                <a:ln w="1905">
                  <a:solidFill>
                    <a:srgbClr val="A5002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Моделирование как средство развития связной речи дошкольников</a:t>
            </a:r>
            <a:br>
              <a:rPr lang="ru-RU" sz="3200" b="1" dirty="0">
                <a:ln w="1905">
                  <a:solidFill>
                    <a:srgbClr val="A5002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200" b="1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4929198"/>
            <a:ext cx="4714908" cy="917591"/>
          </a:xfrm>
        </p:spPr>
        <p:txBody>
          <a:bodyPr/>
          <a:lstStyle/>
          <a:p>
            <a:pPr eaLnBrk="1" hangingPunct="1"/>
            <a:r>
              <a:rPr lang="ru-RU" sz="20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Консультация для педагогов</a:t>
            </a:r>
          </a:p>
          <a:p>
            <a:pPr eaLnBrk="1" hangingPunct="1"/>
            <a:r>
              <a:rPr lang="ru-RU" sz="2000" b="1" i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Пузарина</a:t>
            </a:r>
            <a:r>
              <a:rPr lang="ru-RU" sz="20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 Е.Л. Зам.зав. По УВР МБДОУ «ЦРР – </a:t>
            </a:r>
            <a:r>
              <a:rPr lang="ru-RU" sz="2000" b="1" i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д</a:t>
            </a:r>
            <a:r>
              <a:rPr lang="ru-RU" sz="20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/с№22»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моделей: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/>
          <a:lstStyle/>
          <a:p>
            <a:pPr lvl="0" algn="ctr">
              <a:buNone/>
            </a:pPr>
            <a:br>
              <a:rPr lang="ru-RU" sz="2000" dirty="0"/>
            </a:br>
            <a:r>
              <a:rPr lang="ru-RU" sz="2000" b="1" u="sng" dirty="0"/>
              <a:t>Предметные </a:t>
            </a:r>
          </a:p>
          <a:p>
            <a:pPr lvl="0"/>
            <a:r>
              <a:rPr lang="ru-RU" sz="2000" b="1" dirty="0"/>
              <a:t>Геометрические фигуры</a:t>
            </a:r>
          </a:p>
          <a:p>
            <a:pPr lvl="0"/>
            <a:r>
              <a:rPr lang="ru-RU" sz="2000" b="1" dirty="0"/>
              <a:t>Символические изображения предметов </a:t>
            </a:r>
          </a:p>
          <a:p>
            <a:r>
              <a:rPr lang="ru-RU" sz="2000" b="1" dirty="0"/>
              <a:t>Опорные картинки  </a:t>
            </a:r>
          </a:p>
          <a:p>
            <a:pPr lvl="0" algn="ctr">
              <a:buNone/>
            </a:pPr>
            <a:r>
              <a:rPr lang="ru-RU" sz="2000" b="1" u="sng" dirty="0"/>
              <a:t>Предметно-схематичные</a:t>
            </a:r>
            <a:r>
              <a:rPr lang="ru-RU" sz="2000" b="1" dirty="0"/>
              <a:t> </a:t>
            </a:r>
          </a:p>
          <a:p>
            <a:pPr lvl="0"/>
            <a:r>
              <a:rPr lang="ru-RU" sz="2000" b="1" dirty="0"/>
              <a:t>Планы и условные обозначения, используемые в них  </a:t>
            </a:r>
          </a:p>
          <a:p>
            <a:pPr lvl="0"/>
            <a:r>
              <a:rPr lang="ru-RU" sz="2000" b="1" dirty="0"/>
              <a:t> Блоки – рамки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6000760" y="1643050"/>
            <a:ext cx="2571768" cy="714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6147" name="Заголовок 2"/>
          <p:cNvSpPr>
            <a:spLocks noGrp="1"/>
          </p:cNvSpPr>
          <p:nvPr>
            <p:ph type="title"/>
          </p:nvPr>
        </p:nvSpPr>
        <p:spPr>
          <a:xfrm>
            <a:off x="430213" y="0"/>
            <a:ext cx="8229600" cy="1000108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Элементы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модели</a:t>
            </a:r>
            <a:endParaRPr lang="ru-RU" sz="36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928670"/>
            <a:ext cx="52864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dirty="0"/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геометрические фигуры</a:t>
            </a:r>
            <a:endParaRPr lang="ru-RU" dirty="0"/>
          </a:p>
          <a:p>
            <a:pPr marL="285750" indent="-285750">
              <a:lnSpc>
                <a:spcPct val="150000"/>
              </a:lnSpc>
              <a:defRPr/>
            </a:pPr>
            <a:r>
              <a:rPr lang="ru-RU" dirty="0"/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опорные картинки (предметные картинки,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сюжетные картинки, серии сюжетных картинок) </a:t>
            </a:r>
            <a:endParaRPr lang="ru-RU" dirty="0"/>
          </a:p>
          <a:p>
            <a:pPr>
              <a:lnSpc>
                <a:spcPct val="15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символические изображения предметов (условные обозначения, силуэты, контуры, пиктограммы)</a:t>
            </a:r>
          </a:p>
          <a:p>
            <a:pPr>
              <a:lnSpc>
                <a:spcPct val="15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мнемодорожки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сенсорно-графические схемы</a:t>
            </a:r>
          </a:p>
          <a:p>
            <a:pPr>
              <a:lnSpc>
                <a:spcPct val="15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опорные схемы</a:t>
            </a:r>
          </a:p>
          <a:p>
            <a:pPr>
              <a:lnSpc>
                <a:spcPct val="15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карточки</a:t>
            </a:r>
          </a:p>
          <a:p>
            <a:pPr>
              <a:lnSpc>
                <a:spcPct val="15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карточки — символы</a:t>
            </a:r>
          </a:p>
        </p:txBody>
      </p:sp>
      <p:pic>
        <p:nvPicPr>
          <p:cNvPr id="18" name="Содержимое 3" descr="сканирование00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5500702"/>
            <a:ext cx="1357312" cy="852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Содержимое 3" descr="сканирование002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5214950"/>
            <a:ext cx="1597025" cy="1184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 descr="C:\Users\Татьяна\Desktop\330026694634_01-aug.-11-22.38.gif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4357688"/>
            <a:ext cx="766762" cy="2078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 descr="C:\Users\Татьяна\Desktop\0936432fd46b55e9000394642d878835.jpg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88" y="4286250"/>
            <a:ext cx="1166812" cy="218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 descr="C:\Users\Татьяна\Desktop\65629468_presents.gif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4214813"/>
            <a:ext cx="1368425" cy="2232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Рисунок 14" descr="C:\Users\Татьяна\Desktop\1335264075_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3286124"/>
            <a:ext cx="3057525" cy="795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Рисунок 23" descr="C:\Users\Татьяна\Desktop\1334819559_2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"/>
          <a:stretch>
            <a:fillRect/>
          </a:stretch>
        </p:blipFill>
        <p:spPr bwMode="auto">
          <a:xfrm>
            <a:off x="5643570" y="2571744"/>
            <a:ext cx="3000375" cy="573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Рисунок 1" descr="90045805_O3E6f2WJd_c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1714488"/>
            <a:ext cx="5969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3" descr="90045804_Mv6T3hBN2ZU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1643050"/>
            <a:ext cx="336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5" descr="90045805_O3E6f2WJd_c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34" y="1643050"/>
            <a:ext cx="7715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5786446" y="928670"/>
            <a:ext cx="2895593" cy="5715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b="1">
              <a:ln w="12700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Oval 16"/>
          <p:cNvSpPr>
            <a:spLocks noChangeArrowheads="1"/>
          </p:cNvSpPr>
          <p:nvPr/>
        </p:nvSpPr>
        <p:spPr bwMode="auto">
          <a:xfrm>
            <a:off x="5857884" y="1071546"/>
            <a:ext cx="365125" cy="36512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auto">
          <a:xfrm>
            <a:off x="6357950" y="1071546"/>
            <a:ext cx="650875" cy="290513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Oval 13"/>
          <p:cNvSpPr>
            <a:spLocks noChangeArrowheads="1"/>
          </p:cNvSpPr>
          <p:nvPr/>
        </p:nvSpPr>
        <p:spPr bwMode="auto">
          <a:xfrm>
            <a:off x="7143768" y="1071546"/>
            <a:ext cx="650875" cy="290513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7929586" y="1071546"/>
            <a:ext cx="650875" cy="290513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8012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>
                <a:solidFill>
                  <a:srgbClr val="FF5050"/>
                </a:solidFill>
              </a:rPr>
              <a:t>Символические изображения предметов 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ru-RU" b="1" dirty="0">
                <a:solidFill>
                  <a:srgbClr val="FF5050"/>
                </a:solidFill>
              </a:rPr>
              <a:t>Силуэты, </a:t>
            </a:r>
          </a:p>
          <a:p>
            <a:r>
              <a:rPr lang="ru-RU" b="1" dirty="0">
                <a:solidFill>
                  <a:srgbClr val="FF5050"/>
                </a:solidFill>
              </a:rPr>
              <a:t>Контуры, </a:t>
            </a:r>
          </a:p>
          <a:p>
            <a:r>
              <a:rPr lang="ru-RU" b="1" dirty="0">
                <a:solidFill>
                  <a:srgbClr val="FF5050"/>
                </a:solidFill>
              </a:rPr>
              <a:t>Пиктограммы</a:t>
            </a:r>
            <a:endParaRPr lang="ru-RU" b="1" dirty="0"/>
          </a:p>
        </p:txBody>
      </p:sp>
      <p:pic>
        <p:nvPicPr>
          <p:cNvPr id="4" name="Содержимое 5" descr="собака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844824"/>
            <a:ext cx="864096" cy="1140852"/>
          </a:xfrm>
          <a:prstGeom prst="rect">
            <a:avLst/>
          </a:prstGeom>
        </p:spPr>
      </p:pic>
      <p:pic>
        <p:nvPicPr>
          <p:cNvPr id="5" name="Содержимое 3" descr="кошка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700808"/>
            <a:ext cx="1304913" cy="1485852"/>
          </a:xfrm>
          <a:prstGeom prst="rect">
            <a:avLst/>
          </a:prstGeom>
        </p:spPr>
      </p:pic>
      <p:pic>
        <p:nvPicPr>
          <p:cNvPr id="6" name="Содержимое 3" descr="бабка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3356992"/>
            <a:ext cx="1008112" cy="142133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717032"/>
            <a:ext cx="11715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2420888"/>
            <a:ext cx="1126302" cy="108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861048"/>
            <a:ext cx="11811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6F2A-4BB0-4AB7-ADD7-63B7832F7E9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57256"/>
          </a:xfrm>
        </p:spPr>
        <p:txBody>
          <a:bodyPr/>
          <a:lstStyle/>
          <a:p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>
                <a:solidFill>
                  <a:srgbClr val="4A452A"/>
                </a:solidFill>
              </a:rPr>
            </a:br>
            <a:endParaRPr lang="ru-RU" dirty="0"/>
          </a:p>
        </p:txBody>
      </p:sp>
      <p:pic>
        <p:nvPicPr>
          <p:cNvPr id="4" name="Рисунок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357298"/>
            <a:ext cx="2379250" cy="882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2571744"/>
            <a:ext cx="2428875" cy="857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1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3500438"/>
            <a:ext cx="2428875" cy="1733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2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563"/>
          <a:stretch>
            <a:fillRect/>
          </a:stretch>
        </p:blipFill>
        <p:spPr bwMode="auto">
          <a:xfrm>
            <a:off x="857224" y="5429264"/>
            <a:ext cx="2479675" cy="857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2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958"/>
          <a:stretch>
            <a:fillRect/>
          </a:stretch>
        </p:blipFill>
        <p:spPr bwMode="auto">
          <a:xfrm>
            <a:off x="3571868" y="1357298"/>
            <a:ext cx="2428875" cy="884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2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2428868"/>
            <a:ext cx="2419350" cy="1717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3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4357694"/>
            <a:ext cx="2457450" cy="86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9506"/>
          <a:stretch>
            <a:fillRect/>
          </a:stretch>
        </p:blipFill>
        <p:spPr bwMode="auto">
          <a:xfrm>
            <a:off x="3571868" y="5429264"/>
            <a:ext cx="2500312" cy="89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506"/>
          <a:stretch>
            <a:fillRect/>
          </a:stretch>
        </p:blipFill>
        <p:spPr bwMode="auto">
          <a:xfrm>
            <a:off x="6143636" y="1285860"/>
            <a:ext cx="2562225" cy="92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428869"/>
            <a:ext cx="2428874" cy="1773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4429132"/>
            <a:ext cx="2603307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786050" y="928670"/>
            <a:ext cx="3642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Пиктограмма сказки </a:t>
            </a:r>
            <a:r>
              <a:rPr lang="ru-RU" b="1" dirty="0">
                <a:solidFill>
                  <a:srgbClr val="4A452A"/>
                </a:solidFill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Колобок</a:t>
            </a:r>
            <a:r>
              <a:rPr lang="ru-RU" b="1" dirty="0">
                <a:solidFill>
                  <a:srgbClr val="4A452A"/>
                </a:solidFill>
                <a:cs typeface="Times New Roman" pitchFamily="18" charset="0"/>
              </a:rPr>
              <a:t>»</a:t>
            </a:r>
            <a:r>
              <a:rPr lang="ru-RU" b="1" dirty="0">
                <a:solidFill>
                  <a:srgbClr val="4A452A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285728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Пиктограмма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рисунчатое письмо. 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/>
          <a:lstStyle/>
          <a:p>
            <a:r>
              <a:rPr lang="ru-RU" b="1" dirty="0">
                <a:solidFill>
                  <a:srgbClr val="FF5050"/>
                </a:solidFill>
              </a:rPr>
              <a:t>Геометрические фигуры</a:t>
            </a:r>
            <a:endParaRPr lang="ru-RU" dirty="0"/>
          </a:p>
        </p:txBody>
      </p:sp>
      <p:pic>
        <p:nvPicPr>
          <p:cNvPr id="1027" name="Picture 3" descr="C:\Users\1\Desktop\доки\работа\сказки\терем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5472608" cy="4551865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1043608" y="1484784"/>
            <a:ext cx="504056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71600" y="2060848"/>
            <a:ext cx="720080" cy="720080"/>
          </a:xfrm>
          <a:prstGeom prst="ellipse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43608" y="2852936"/>
            <a:ext cx="648072" cy="64807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15616" y="3573016"/>
            <a:ext cx="432048" cy="43204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43608" y="4077072"/>
            <a:ext cx="576064" cy="57606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87624" y="4725144"/>
            <a:ext cx="288032" cy="28803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7668344" y="1628800"/>
            <a:ext cx="720080" cy="50405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668344" y="2348880"/>
            <a:ext cx="720080" cy="648072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6F2A-4BB0-4AB7-ADD7-63B7832F7E9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5.92593E-6 C 0.0191 0.00184 0.0382 0.00393 -0.05486 0.00323 C -0.14791 0.00254 -0.47604 -0.00325 -0.5585 -0.00487 " pathEditMode="relative" ptsTypes="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C 0.12048 0.20115 0.24114 0.40254 0.29913 0.4912 C 0.35711 0.57986 0.34843 0.53889 0.34809 0.53171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00" y="2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C 2.77778E-7 0.00023 0.07083 0.18889 0.14167 0.378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C 0.08194 0.1463 0.16389 0.2926 0.25 0.34491 C 0.33611 0.39723 0.4743 0.31852 0.51701 0.31389 " pathEditMode="relative" ptsTypes="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8 0.01828 C 0.03906 0.12245 0.05434 0.22685 0.15312 0.26365 C 0.25191 0.30046 0.53698 0.29652 0.61649 0.23935 C 0.69601 0.18217 0.62986 -0.02755 0.63003 -0.0794 " pathEditMode="relative" ptsTypes="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59 -0.02176 C 0.09132 -0.07708 0.12204 -0.13217 0.15329 -0.16481 C 0.18454 -0.19745 0.21701 -0.21157 0.24843 -0.2169 C 0.27986 -0.22222 0.31111 -0.20972 0.34236 -0.19722 " pathEditMode="relative" ptsTypes="aa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C 0.00538 0.03819 0.01076 0.07639 0.10243 0.09583 C 0.19409 0.11528 0.48316 0.17292 0.55 0.1169 C 0.61684 0.06088 0.56024 -0.09005 0.50364 -0.24074 " pathEditMode="relative" ptsTypes="aa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088" y="404812"/>
            <a:ext cx="792162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Геометрические фигуры</a:t>
            </a:r>
            <a:endParaRPr lang="ru-RU" sz="28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извлечение 3"/>
          <p:cNvSpPr/>
          <p:nvPr/>
        </p:nvSpPr>
        <p:spPr>
          <a:xfrm>
            <a:off x="857224" y="1214422"/>
            <a:ext cx="857256" cy="928686"/>
          </a:xfrm>
          <a:prstGeom prst="flowChartExtra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6" descr="1325103599_295275732_1--140--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1142984"/>
            <a:ext cx="786685" cy="10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6429388" y="1214422"/>
            <a:ext cx="714375" cy="64293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7" descr="preview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20" y="1071546"/>
            <a:ext cx="990599" cy="9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928662" y="3143248"/>
            <a:ext cx="714380" cy="71437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16" descr="0_515c8_991af0df_L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2714620"/>
            <a:ext cx="986893" cy="133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857224" y="5072074"/>
            <a:ext cx="642942" cy="642935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Рисунок 14" descr="0_707e9_60b6b02d_XL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4786322"/>
            <a:ext cx="1030236" cy="130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img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1142984"/>
            <a:ext cx="2849562" cy="696913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4" name="Объект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28926" y="2569049"/>
            <a:ext cx="5857916" cy="3881895"/>
          </a:xfrm>
          <a:prstGeom prst="rect">
            <a:avLst/>
          </a:prstGeom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5786454"/>
            <a:ext cx="664646" cy="61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5643578"/>
            <a:ext cx="792808" cy="75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5643578"/>
            <a:ext cx="651753" cy="66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5715016"/>
            <a:ext cx="619650" cy="5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44" y="5786454"/>
            <a:ext cx="498707" cy="49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48" y="5857892"/>
            <a:ext cx="398209" cy="36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9652" y="6000768"/>
            <a:ext cx="292183" cy="27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3857628"/>
            <a:ext cx="1307312" cy="181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929066"/>
            <a:ext cx="1101385" cy="167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4143380"/>
            <a:ext cx="1198612" cy="146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4572008"/>
            <a:ext cx="872316" cy="91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34" y="4786322"/>
            <a:ext cx="785790" cy="73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76" y="4929198"/>
            <a:ext cx="485746" cy="58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4036170"/>
            <a:ext cx="1391090" cy="208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785818"/>
          </a:xfrm>
        </p:spPr>
        <p:txBody>
          <a:bodyPr/>
          <a:lstStyle/>
          <a:p>
            <a:pPr eaLnBrk="1" hangingPunct="1"/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Мнемотаблицы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11" descr="C:\Users\нина\Pictures\Kurochka_Rya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4"/>
            <a:ext cx="3252790" cy="2539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3786190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(схематичное изображение основных этапов сказки)   </a:t>
            </a:r>
            <a:b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</a:b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к русской народной сказке «Курочка Ряба»</a:t>
            </a:r>
            <a:endParaRPr lang="ru-RU" sz="1400" dirty="0"/>
          </a:p>
        </p:txBody>
      </p:sp>
      <p:pic>
        <p:nvPicPr>
          <p:cNvPr id="6" name="Рисунок 4" descr="http://ndou222.narod.ru/jpg/Masha_i_Medw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357298"/>
            <a:ext cx="2934041" cy="2427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500694" y="1071546"/>
            <a:ext cx="2824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Сказка «Маша и медведь»</a:t>
            </a:r>
            <a:endParaRPr lang="ru-RU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4" descr="сканирование0022.jpg"/>
          <p:cNvPicPr>
            <a:picLocks noGrp="1" noChangeAspect="1"/>
          </p:cNvPicPr>
          <p:nvPr>
            <p:ph sz="half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0760" y="4000504"/>
            <a:ext cx="2214578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Содержимое 3" descr="сканирование0023.jpg"/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4429132"/>
            <a:ext cx="3000396" cy="1882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229600" cy="1143001"/>
          </a:xfrm>
        </p:spPr>
        <p:txBody>
          <a:bodyPr/>
          <a:lstStyle/>
          <a:p>
            <a:endParaRPr lang="ru-RU" sz="2000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 descr="D:\11-12 архив\мамин трактат\КГП\Снегири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4194175" cy="2143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C:\Users\Дмитрий и Анастасия\Desktop\02labc55g131378151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3155950"/>
            <a:ext cx="3375025" cy="1317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http://img0.liveinternet.ru/images/attach/c/2/65/629/65629608_walk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924944"/>
            <a:ext cx="3141343" cy="3077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785786" y="44624"/>
            <a:ext cx="821537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Опорные картинки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1214422"/>
            <a:ext cx="1357322" cy="1357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88" y="1214422"/>
            <a:ext cx="1359578" cy="1359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9124" y="1285860"/>
            <a:ext cx="1363005" cy="1262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C:\Users\Татьяна\Desktop\A9Zb5ynfOZ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3214686"/>
            <a:ext cx="3194850" cy="3194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http://detsad-kitty.ru/uploads/posts/2012-04/1335267186_2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286124"/>
            <a:ext cx="3911917" cy="2604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3240" y="357166"/>
            <a:ext cx="3615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Сюжетные картинки</a:t>
            </a:r>
            <a:endParaRPr lang="ru-RU" sz="2800" b="1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1538" y="1000108"/>
            <a:ext cx="3429024" cy="2369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C:\Users\Татьяна\Desktop\post-278176-137562625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3500438"/>
            <a:ext cx="3229924" cy="2987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3714752"/>
            <a:ext cx="3357586" cy="2643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http://img-fotki.yandex.ru/get/5502/ladyo2004.34/0_4c56e_7b40d80b_XL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857232"/>
            <a:ext cx="2329608" cy="2271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>
                <a:solidFill>
                  <a:srgbClr val="002060"/>
                </a:solidFill>
                <a:latin typeface="Monotype Corsiva" pitchFamily="66" charset="0"/>
              </a:rPr>
              <a:t>«</a:t>
            </a:r>
            <a:r>
              <a:rPr lang="ru-RU" sz="3600" b="1" i="1" dirty="0">
                <a:solidFill>
                  <a:srgbClr val="002060"/>
                </a:solidFill>
                <a:latin typeface="Monotype Corsiva" pitchFamily="66" charset="0"/>
              </a:rPr>
              <a:t>Учите ребенка каким-нибудь неизвестным ему пяти словам - он будет долго напрасно мучиться,  но свяжите двадцать таких слов с картинками, и он усвоит на лету» </a:t>
            </a:r>
          </a:p>
          <a:p>
            <a:pPr algn="r">
              <a:buNone/>
            </a:pPr>
            <a:r>
              <a:rPr lang="ru-RU" sz="3600" b="1" i="1" dirty="0">
                <a:solidFill>
                  <a:srgbClr val="002060"/>
                </a:solidFill>
              </a:rPr>
              <a:t>К. Д. Ушинский</a:t>
            </a:r>
            <a:endParaRPr lang="ru-RU" sz="36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5050"/>
                </a:solidFill>
              </a:rPr>
              <a:t>Планы и условные обозначения, используемые в них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5050"/>
                </a:solidFill>
              </a:rPr>
              <a:t>Мнемотаблицы</a:t>
            </a:r>
            <a:r>
              <a:rPr lang="ru-RU" b="1" dirty="0">
                <a:solidFill>
                  <a:srgbClr val="FF5050"/>
                </a:solidFill>
              </a:rPr>
              <a:t> </a:t>
            </a:r>
          </a:p>
          <a:p>
            <a:r>
              <a:rPr lang="ru-RU" b="1" dirty="0" err="1">
                <a:solidFill>
                  <a:srgbClr val="FF5050"/>
                </a:solidFill>
              </a:rPr>
              <a:t>Мнемодорожки</a:t>
            </a:r>
            <a:r>
              <a:rPr lang="ru-RU" b="1" dirty="0">
                <a:solidFill>
                  <a:srgbClr val="FF5050"/>
                </a:solidFill>
              </a:rPr>
              <a:t> </a:t>
            </a:r>
          </a:p>
          <a:p>
            <a:r>
              <a:rPr lang="ru-RU" b="1" dirty="0">
                <a:solidFill>
                  <a:srgbClr val="FF5050"/>
                </a:solidFill>
              </a:rPr>
              <a:t>Опорные схемы - карточки</a:t>
            </a:r>
            <a:endParaRPr lang="ru-RU" b="1" dirty="0"/>
          </a:p>
        </p:txBody>
      </p:sp>
      <p:pic>
        <p:nvPicPr>
          <p:cNvPr id="4" name="Picture 2" descr="C:\Users\1\Desktop\модель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484784"/>
            <a:ext cx="2088232" cy="2042388"/>
          </a:xfrm>
          <a:prstGeom prst="rect">
            <a:avLst/>
          </a:prstGeom>
          <a:noFill/>
        </p:spPr>
      </p:pic>
      <p:pic>
        <p:nvPicPr>
          <p:cNvPr id="5" name="Picture 2" descr="C:\Users\1\Desktop\м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204864"/>
            <a:ext cx="2511279" cy="648072"/>
          </a:xfrm>
          <a:prstGeom prst="rect">
            <a:avLst/>
          </a:prstGeom>
          <a:noFill/>
        </p:spPr>
      </p:pic>
      <p:pic>
        <p:nvPicPr>
          <p:cNvPr id="6" name="Содержимое 7" descr="item_301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2120" y="3645024"/>
            <a:ext cx="1843405" cy="2304256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6F2A-4BB0-4AB7-ADD7-63B7832F7E92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026" name="Picture 2" descr="C:\Users\1\Desktop\master-klass-dlya-roditelej-razvitie-svyaznoj-rechi-u-detej-cherez-sostavlenie-rasskaza-po-igrushke-2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3284984"/>
            <a:ext cx="2972226" cy="2026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Серии сюжетных картинок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logopedy.ru/portal/images/stories/Photo/S-Pic/Skazka_Petushok-zolotoi_grebeshok/12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142984"/>
            <a:ext cx="2500330" cy="14612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http://logopedy.ru/portal/images/stories/Photo/S-Pic/Skazka_Petushok-zolotoi_grebeshok/10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2857496"/>
            <a:ext cx="2500330" cy="1500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http://logopedy.ru/portal/images/stories/Photo/S-Pic/Skazka_Petushok-zolotoi_grebeshok/13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4643446"/>
            <a:ext cx="2428892" cy="1643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http://logopedy.ru/portal/images/stories/Photo/S-Pic/Skazka_Petushok-zolotoi_grebeshok/9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142984"/>
            <a:ext cx="2428892" cy="1493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http://logopedy.ru/portal/images/stories/Photo/S-Pic/Skazka_Petushok-zolotoi_grebeshok/14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2928934"/>
            <a:ext cx="2357454" cy="1500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http://logopedy.ru/portal/images/stories/Photo/S-Pic/Skazka_Petushok-zolotoi_grebeshok/11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4714884"/>
            <a:ext cx="2428892" cy="1571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229600" cy="1143000"/>
          </a:xfrm>
        </p:spPr>
        <p:txBody>
          <a:bodyPr/>
          <a:lstStyle/>
          <a:p>
            <a:endParaRPr lang="ru-RU" sz="2800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3" descr="Схема №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4143404" cy="2637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G:\описательные схемы\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3816424" cy="2862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myphoto" descr="http://cs620.vkontakte.ru/u2418059/67370306/x_2f55a522.jpg"/>
          <p:cNvPicPr>
            <a:picLocks noChangeAspect="1" noChangeArrowheads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1844472"/>
            <a:ext cx="3643338" cy="754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Сравнительные схемы</a:t>
            </a:r>
          </a:p>
        </p:txBody>
      </p:sp>
      <p:pic>
        <p:nvPicPr>
          <p:cNvPr id="4" name="Содержимое 3" descr="http://www.deti-club.ru/wp-content/uploads/2013/07/540x393xtext2.jpg.pagespeed.ic.cxBKxnydM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143248"/>
            <a:ext cx="4571996" cy="3357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http://www.maam.ru/upload/blogs/detsad-38110-1398874066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3571900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Творческий рассказ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82453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>
                <a:solidFill>
                  <a:srgbClr val="0040C0"/>
                </a:solidFill>
              </a:rPr>
              <a:t>Ребенку предлагается придумать ситуацию, которая могла бы произойти с конкретными персонажами в определенном месте, модель рассказа (сказки) задается взрослым;</a:t>
            </a:r>
          </a:p>
          <a:p>
            <a:pPr lvl="0"/>
            <a:r>
              <a:rPr lang="ru-RU" b="1" dirty="0">
                <a:solidFill>
                  <a:srgbClr val="0040C0"/>
                </a:solidFill>
              </a:rPr>
              <a:t>Взрослый предлагает конкретные персонажи рассказа, ребенок придумывает пространственное оформление модели;</a:t>
            </a:r>
          </a:p>
          <a:p>
            <a:pPr lvl="0"/>
            <a:r>
              <a:rPr lang="ru-RU" b="1" dirty="0">
                <a:solidFill>
                  <a:srgbClr val="0040C0"/>
                </a:solidFill>
              </a:rPr>
              <a:t>Конкретные персонажи заменяются их силуэтными изображениями, что позволяет ребенку проявить творчество в характерологическом оформлении героев рассказа;</a:t>
            </a:r>
          </a:p>
          <a:p>
            <a:pPr lvl="0"/>
            <a:r>
              <a:rPr lang="ru-RU" b="1" dirty="0">
                <a:solidFill>
                  <a:srgbClr val="0040C0"/>
                </a:solidFill>
              </a:rPr>
              <a:t>Ребенку предлагается составить рассказ или сказку по модели, элементами которой являются неопределенные заместители персонажей рассказа – геометрические фигуры, при этом педагог задает  тему рассказа;</a:t>
            </a:r>
          </a:p>
          <a:p>
            <a:pPr lvl="0"/>
            <a:r>
              <a:rPr lang="ru-RU" b="1" dirty="0">
                <a:solidFill>
                  <a:srgbClr val="0040C0"/>
                </a:solidFill>
              </a:rPr>
              <a:t>Ребенок самостоятельно выбирает тему и героев своего рассказа.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6F2A-4BB0-4AB7-ADD7-63B7832F7E9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Рассказывание по картине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>
                <a:solidFill>
                  <a:srgbClr val="003399"/>
                </a:solidFill>
              </a:rPr>
              <a:t>Выделение значимых для развития сюжета фрагментов картины;</a:t>
            </a:r>
          </a:p>
          <a:p>
            <a:pPr lvl="0"/>
            <a:r>
              <a:rPr lang="ru-RU" b="1" dirty="0">
                <a:solidFill>
                  <a:srgbClr val="003399"/>
                </a:solidFill>
              </a:rPr>
              <a:t>Определение взаимосвязи между ними;</a:t>
            </a:r>
          </a:p>
          <a:p>
            <a:pPr lvl="0"/>
            <a:r>
              <a:rPr lang="ru-RU" b="1" dirty="0">
                <a:solidFill>
                  <a:srgbClr val="003399"/>
                </a:solidFill>
              </a:rPr>
              <a:t>Объединение фрагментов в единый сюжет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6F2A-4BB0-4AB7-ADD7-63B7832F7E9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Описание отдельного предмета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dirty="0">
                <a:solidFill>
                  <a:srgbClr val="003399"/>
                </a:solidFill>
              </a:rPr>
              <a:t>Принадлежность к родовидовому понятию;</a:t>
            </a:r>
          </a:p>
          <a:p>
            <a:pPr lvl="0"/>
            <a:r>
              <a:rPr lang="ru-RU" b="1" dirty="0">
                <a:solidFill>
                  <a:srgbClr val="003399"/>
                </a:solidFill>
              </a:rPr>
              <a:t>Величина;</a:t>
            </a:r>
          </a:p>
          <a:p>
            <a:pPr lvl="0"/>
            <a:r>
              <a:rPr lang="ru-RU" b="1" dirty="0">
                <a:solidFill>
                  <a:srgbClr val="003399"/>
                </a:solidFill>
              </a:rPr>
              <a:t>Цвет;</a:t>
            </a:r>
          </a:p>
          <a:p>
            <a:pPr lvl="0"/>
            <a:r>
              <a:rPr lang="ru-RU" b="1" dirty="0">
                <a:solidFill>
                  <a:srgbClr val="003399"/>
                </a:solidFill>
              </a:rPr>
              <a:t>Форма;</a:t>
            </a:r>
          </a:p>
          <a:p>
            <a:pPr lvl="0"/>
            <a:r>
              <a:rPr lang="ru-RU" b="1" dirty="0">
                <a:solidFill>
                  <a:srgbClr val="003399"/>
                </a:solidFill>
              </a:rPr>
              <a:t>Составляющие детали;</a:t>
            </a:r>
          </a:p>
          <a:p>
            <a:pPr lvl="0"/>
            <a:r>
              <a:rPr lang="ru-RU" b="1" dirty="0">
                <a:solidFill>
                  <a:srgbClr val="003399"/>
                </a:solidFill>
              </a:rPr>
              <a:t>Качество поверхности;</a:t>
            </a:r>
          </a:p>
          <a:p>
            <a:pPr lvl="0"/>
            <a:r>
              <a:rPr lang="ru-RU" b="1" dirty="0">
                <a:solidFill>
                  <a:srgbClr val="003399"/>
                </a:solidFill>
              </a:rPr>
              <a:t>Материал, из которого изготовлен объект (для неживых предметов);</a:t>
            </a:r>
          </a:p>
          <a:p>
            <a:pPr lvl="0"/>
            <a:r>
              <a:rPr lang="ru-RU" b="1" dirty="0">
                <a:solidFill>
                  <a:srgbClr val="003399"/>
                </a:solidFill>
              </a:rPr>
              <a:t>Как он используется (какую пользу приносит)?</a:t>
            </a:r>
          </a:p>
          <a:p>
            <a:pPr lvl="0"/>
            <a:r>
              <a:rPr lang="ru-RU" b="1" dirty="0">
                <a:solidFill>
                  <a:srgbClr val="003399"/>
                </a:solidFill>
              </a:rPr>
              <a:t>За что нравится (не нравится)?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6F2A-4BB0-4AB7-ADD7-63B7832F7E92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40C0"/>
                </a:solidFill>
              </a:rPr>
              <a:t>Пересказ художественного произведения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</a:rPr>
              <a:t>Усвоение принципа замещения, то есть умения обозначать персонажи и основные атрибуты художественного произведения заместителями;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Формирование умения передавать события при помощи заместителей (предметное моделирование);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Передача последовательности эпизодов в соответствие с расположением заместителей, и начинается с рассказывания знакомых коротких сказок, типа “Репка”, “Колобок” и т.п.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6F2A-4BB0-4AB7-ADD7-63B7832F7E92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Oval 2"/>
          <p:cNvSpPr>
            <a:spLocks noGrp="1" noChangeArrowheads="1"/>
          </p:cNvSpPr>
          <p:nvPr>
            <p:ph idx="1"/>
          </p:nvPr>
        </p:nvSpPr>
        <p:spPr bwMode="auto">
          <a:xfrm>
            <a:off x="3143240" y="2643182"/>
            <a:ext cx="2786082" cy="1643074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Технология </a:t>
            </a:r>
          </a:p>
          <a:p>
            <a:pPr algn="ctr"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моделирования 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143240" y="785794"/>
            <a:ext cx="2786062" cy="1177925"/>
          </a:xfrm>
          <a:prstGeom prst="ellipse">
            <a:avLst/>
          </a:prstGeom>
          <a:gradFill flip="none" rotWithShape="1">
            <a:gsLst>
              <a:gs pos="0">
                <a:srgbClr val="7030A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Составление</a:t>
            </a:r>
          </a:p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описательного </a:t>
            </a:r>
          </a:p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рассказа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5995988" y="1169988"/>
            <a:ext cx="2428875" cy="1212850"/>
          </a:xfrm>
          <a:prstGeom prst="ellipse">
            <a:avLst/>
          </a:prstGeom>
          <a:gradFill flip="none" rotWithShape="1">
            <a:gsLst>
              <a:gs pos="0">
                <a:srgbClr val="7030A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Составление </a:t>
            </a:r>
          </a:p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рассказа по </a:t>
            </a:r>
          </a:p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сюжетной </a:t>
            </a:r>
          </a:p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картинке</a:t>
            </a:r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6286512" y="2786058"/>
            <a:ext cx="2438400" cy="1285875"/>
          </a:xfrm>
          <a:prstGeom prst="ellipse">
            <a:avLst/>
          </a:prstGeom>
          <a:gradFill flip="none" rotWithShape="1">
            <a:gsLst>
              <a:gs pos="0">
                <a:srgbClr val="7030A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cs typeface="Arial" pitchFamily="34" charset="0"/>
              </a:rPr>
              <a:t>Беседа, диалог</a:t>
            </a:r>
            <a:endParaRPr lang="ru-RU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6143636" y="4429132"/>
            <a:ext cx="2547937" cy="1143000"/>
          </a:xfrm>
          <a:prstGeom prst="ellipse">
            <a:avLst/>
          </a:prstGeom>
          <a:gradFill flip="none" rotWithShape="1">
            <a:gsLst>
              <a:gs pos="0">
                <a:srgbClr val="7030A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Составление </a:t>
            </a:r>
          </a:p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творческого</a:t>
            </a:r>
          </a:p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рассказа</a:t>
            </a: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3214678" y="4929198"/>
            <a:ext cx="2857500" cy="1258906"/>
          </a:xfrm>
          <a:prstGeom prst="ellipse">
            <a:avLst/>
          </a:prstGeom>
          <a:gradFill flip="none" rotWithShape="1">
            <a:gsLst>
              <a:gs pos="0">
                <a:srgbClr val="7030A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Составление  </a:t>
            </a:r>
          </a:p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рассказа по серии</a:t>
            </a:r>
          </a:p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картинок</a:t>
            </a:r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642910" y="4429132"/>
            <a:ext cx="2438400" cy="1285875"/>
          </a:xfrm>
          <a:prstGeom prst="ellipse">
            <a:avLst/>
          </a:prstGeom>
          <a:gradFill flip="none" rotWithShape="1">
            <a:gsLst>
              <a:gs pos="0">
                <a:srgbClr val="7030A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Пересказ  </a:t>
            </a:r>
          </a:p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текста</a:t>
            </a: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357158" y="2786058"/>
            <a:ext cx="2438400" cy="1285875"/>
          </a:xfrm>
          <a:prstGeom prst="ellipse">
            <a:avLst/>
          </a:prstGeom>
          <a:gradFill flip="none" rotWithShape="1">
            <a:gsLst>
              <a:gs pos="0">
                <a:srgbClr val="7030A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cs typeface="Arial" pitchFamily="34" charset="0"/>
              </a:rPr>
              <a:t>Составление и </a:t>
            </a:r>
          </a:p>
          <a:p>
            <a:pPr algn="ctr">
              <a:defRPr/>
            </a:pPr>
            <a:r>
              <a:rPr lang="ru-RU" dirty="0">
                <a:cs typeface="Arial" pitchFamily="34" charset="0"/>
              </a:rPr>
              <a:t>отгадывание загадок</a:t>
            </a:r>
            <a:endParaRPr lang="ru-RU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714348" y="1285860"/>
            <a:ext cx="2405062" cy="1266825"/>
          </a:xfrm>
          <a:prstGeom prst="ellipse">
            <a:avLst/>
          </a:prstGeom>
          <a:gradFill flip="none" rotWithShape="1">
            <a:gsLst>
              <a:gs pos="0">
                <a:srgbClr val="7030A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Заучивание </a:t>
            </a:r>
          </a:p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стихов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4526281" y="2000240"/>
            <a:ext cx="45719" cy="64294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5572132" y="2214554"/>
            <a:ext cx="714380" cy="64294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 flipV="1">
            <a:off x="3000364" y="2214554"/>
            <a:ext cx="714380" cy="64294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4551998" y="4286256"/>
            <a:ext cx="45719" cy="64294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H="1">
            <a:off x="2857488" y="4071942"/>
            <a:ext cx="642942" cy="571504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5572132" y="4000504"/>
            <a:ext cx="928694" cy="571504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H="1" flipV="1">
            <a:off x="2786050" y="3313424"/>
            <a:ext cx="357190" cy="45719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5929322" y="3357560"/>
            <a:ext cx="357190" cy="45719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57166"/>
            <a:ext cx="8001056" cy="614366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ru-RU" sz="2000" b="1" dirty="0">
                <a:solidFill>
                  <a:srgbClr val="0000FF"/>
                </a:solidFill>
                <a:latin typeface="+mj-lt"/>
              </a:rPr>
              <a:t>С 3–4 лет можно начинать разыгрывать сказки с помощью наглядного моделирования, что позволяет как бы немного «отодвинуть» эмоции ребенка и обратить его внимание на строение сказки. Заместители, соответствующие основным персонажам, помогают установить смысловые связи между ними.</a:t>
            </a:r>
          </a:p>
          <a:p>
            <a:pPr marL="0" indent="0">
              <a:spcBef>
                <a:spcPts val="0"/>
              </a:spcBef>
            </a:pPr>
            <a:r>
              <a:rPr lang="ru-RU" sz="2000" b="1" dirty="0">
                <a:solidFill>
                  <a:srgbClr val="0000FF"/>
                </a:solidFill>
                <a:latin typeface="+mj-lt"/>
              </a:rPr>
              <a:t>Прежде чем начать работу по построению и использованию наглядных моделей, необходимо, чтобы дети прослушали выразительное чтение сказки, ответили на вопросы, разыграли сюжет в настольном театре или по ролям, рассмотрели иллюстрации. Только после этого с помощью наглядных моделей можно развивать у детей умение самостоятельно анализировать содержание текста, выделять наиболее существенное.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2000" b="1" dirty="0">
                <a:solidFill>
                  <a:srgbClr val="0000FF"/>
                </a:solidFill>
                <a:latin typeface="+mj-lt"/>
              </a:rPr>
              <a:t>Каждый ребенок участвует на занятии, если не рассказывает, то читает схему, проговаривает строки, соотнося их с картинками.</a:t>
            </a:r>
          </a:p>
          <a:p>
            <a:pPr>
              <a:spcBef>
                <a:spcPts val="0"/>
              </a:spcBef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96908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использования наглядного моделирования: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00200"/>
            <a:ext cx="7786742" cy="4525963"/>
          </a:xfrm>
        </p:spPr>
        <p:txBody>
          <a:bodyPr/>
          <a:lstStyle/>
          <a:p>
            <a:pPr marL="285750" indent="-28575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во-первых, ребенок-дошкольник очень пластичен и легко обучаем, но для них так же характерна быстрая утомляемость и потеря интереса к занятию. Использование наглядного моделирования вызывает интерес и помогает решить эту проблему;</a:t>
            </a:r>
          </a:p>
          <a:p>
            <a:pPr marL="285750" indent="-28575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во-вторых, использование символической аналогии облегчает и ускоряет процесс запоминания и усвоения материала, формирует приемы работы с памятью. Ведь одно из правил укрепления памяти гласит: «Когда учишь – записывай, рисуй схемы, диаграммы, черти графики»;</a:t>
            </a:r>
          </a:p>
          <a:p>
            <a:pPr marL="285750" indent="-28575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в-третьих, применяя графическую аналогию, мы учим детей видеть главное, систематизировать полученные знания.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2700" algn="ctr">
              <a:buNone/>
            </a:pPr>
            <a:r>
              <a:rPr lang="ru-RU" sz="4800" b="1" dirty="0">
                <a:solidFill>
                  <a:srgbClr val="FF0000"/>
                </a:solidFill>
              </a:rPr>
              <a:t>С помощью метода наглядного моделирования, дети учатся планировать свою речь.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6F2A-4BB0-4AB7-ADD7-63B7832F7E92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84438" y="1196975"/>
            <a:ext cx="5829300" cy="1655763"/>
          </a:xfrm>
        </p:spPr>
        <p:txBody>
          <a:bodyPr/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 чем сущность метода моделирования</a:t>
            </a:r>
            <a:r>
              <a:rPr lang="ru-RU" dirty="0"/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40C0"/>
                </a:solidFill>
              </a:rPr>
              <a:t>В ходе использования метода наглядного моделирования дети знакомятся с графическим способом предоставления информации – моделью. </a:t>
            </a:r>
            <a:endParaRPr lang="en-US" b="1" dirty="0">
              <a:solidFill>
                <a:srgbClr val="0040C0"/>
              </a:solidFill>
            </a:endParaRPr>
          </a:p>
          <a:p>
            <a:r>
              <a:rPr lang="ru-RU" b="1" dirty="0">
                <a:solidFill>
                  <a:srgbClr val="0040C0"/>
                </a:solidFill>
              </a:rPr>
              <a:t>Далее наглядная модель </a:t>
            </a:r>
            <a:r>
              <a:rPr lang="en-US" b="1" dirty="0">
                <a:solidFill>
                  <a:srgbClr val="0040C0"/>
                </a:solidFill>
              </a:rPr>
              <a:t> </a:t>
            </a:r>
            <a:r>
              <a:rPr lang="ru-RU" b="1" dirty="0">
                <a:solidFill>
                  <a:srgbClr val="0040C0"/>
                </a:solidFill>
              </a:rPr>
              <a:t> выступает в роли плана, обеспечивающего связность и последовательность рассказов ребенка.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40C0"/>
                </a:solidFill>
              </a:rPr>
              <a:t>Что такое моделирование?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spcBef>
                <a:spcPts val="0"/>
              </a:spcBef>
            </a:pPr>
            <a:r>
              <a:rPr lang="ru-RU" sz="2800" b="1" dirty="0">
                <a:solidFill>
                  <a:srgbClr val="FF0000"/>
                </a:solidFill>
              </a:rPr>
              <a:t>«Моделирование» </a:t>
            </a:r>
            <a:r>
              <a:rPr lang="ru-RU" sz="2800" dirty="0">
                <a:solidFill>
                  <a:srgbClr val="FF0000"/>
                </a:solidFill>
              </a:rPr>
              <a:t>- </a:t>
            </a:r>
            <a:r>
              <a:rPr lang="ru-RU" sz="2800" dirty="0">
                <a:solidFill>
                  <a:srgbClr val="0000FF"/>
                </a:solidFill>
              </a:rPr>
              <a:t>исследование каких-либо явлений, процессов путём построения и изучения моделей.</a:t>
            </a:r>
          </a:p>
          <a:p>
            <a:pPr marL="0" algn="just">
              <a:spcBef>
                <a:spcPts val="0"/>
              </a:spcBef>
            </a:pPr>
            <a:r>
              <a:rPr lang="ru-RU" sz="2800" b="1" dirty="0">
                <a:solidFill>
                  <a:srgbClr val="FF0000"/>
                </a:solidFill>
              </a:rPr>
              <a:t>«Модель» </a:t>
            </a:r>
            <a:r>
              <a:rPr lang="ru-RU" sz="2800" dirty="0">
                <a:solidFill>
                  <a:srgbClr val="FF0000"/>
                </a:solidFill>
              </a:rPr>
              <a:t>- </a:t>
            </a:r>
            <a:r>
              <a:rPr lang="ru-RU" sz="2800" dirty="0">
                <a:solidFill>
                  <a:srgbClr val="0000FF"/>
                </a:solidFill>
              </a:rPr>
              <a:t>это любой образ  какого-либо процесса или явления, используемый в качестве заместителя.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800" dirty="0">
                <a:solidFill>
                  <a:srgbClr val="FF0000"/>
                </a:solidFill>
              </a:rPr>
              <a:t>В основе метода моделирования,   лежит принцип замещения: реальный предмет ребёнок замещает другим предметом, его изображением, каким – либо условным знаком.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Наглядное моделирование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воспроизведение существенных свойств изучаемого объекта создание его заместителя и работа с ним. </a:t>
            </a: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1. Использование готового символа или модели.</a:t>
            </a: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2. Составление модели педагога совместно с детьми.</a:t>
            </a: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3. Самостоятельное составление моделей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b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наглядного моделирования: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модели: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- Чётко отображать основные свойства и отношения, которые являются объектом познания;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- Быть простой для восприятия и доступной для создания действий с ней;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- Ярко и отчётливо передавать с её помощью те свойства и отношения, которые должны быть освоены;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- Облегчать познание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Модель как вид наглядности может быть использована     во всех возрастных группах.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755650" y="265113"/>
            <a:ext cx="75612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i="1">
                <a:solidFill>
                  <a:srgbClr val="290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Мнемотехника строится </a:t>
            </a:r>
          </a:p>
          <a:p>
            <a:pPr algn="ctr"/>
            <a:r>
              <a:rPr lang="ru-RU" sz="3200" b="1" i="1">
                <a:solidFill>
                  <a:srgbClr val="290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от простого к сложному.</a:t>
            </a:r>
            <a:r>
              <a:rPr lang="ru-RU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 </a:t>
            </a:r>
          </a:p>
        </p:txBody>
      </p:sp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827088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>
              <a:latin typeface="Franklin Gothic Book" pitchFamily="34" charset="0"/>
            </a:endParaRP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611188" y="1628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>
              <a:latin typeface="Franklin Gothic Book" pitchFamily="34" charset="0"/>
            </a:endParaRP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2268538" y="1844675"/>
            <a:ext cx="2822575" cy="57943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3200" dirty="0" err="1">
                <a:solidFill>
                  <a:srgbClr val="8171F5"/>
                </a:solidFill>
                <a:latin typeface="Franklin Gothic Book" pitchFamily="34" charset="0"/>
              </a:rPr>
              <a:t>Мнемоквадрат</a:t>
            </a:r>
            <a:endParaRPr lang="ru-RU" sz="3200" dirty="0">
              <a:solidFill>
                <a:srgbClr val="8171F5"/>
              </a:solidFill>
              <a:latin typeface="Franklin Gothic Book" pitchFamily="34" charset="0"/>
            </a:endParaRP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3419475" y="5229225"/>
            <a:ext cx="3043238" cy="5794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solidFill>
                  <a:srgbClr val="0033CC"/>
                </a:solidFill>
                <a:latin typeface="+mn-lt"/>
              </a:rPr>
              <a:t>Мнемотаблица</a:t>
            </a:r>
            <a:endParaRPr lang="ru-RU" sz="32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2916238" y="3357563"/>
            <a:ext cx="2933700" cy="5794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3200" dirty="0" err="1">
                <a:solidFill>
                  <a:schemeClr val="bg2"/>
                </a:solidFill>
                <a:latin typeface="Franklin Gothic Book" pitchFamily="34" charset="0"/>
              </a:rPr>
              <a:t>Мнемодорожка</a:t>
            </a:r>
            <a:endParaRPr lang="ru-RU" sz="3200" dirty="0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22535" name="AutoShape 15"/>
          <p:cNvSpPr>
            <a:spLocks noChangeArrowheads="1"/>
          </p:cNvSpPr>
          <p:nvPr/>
        </p:nvSpPr>
        <p:spPr bwMode="auto">
          <a:xfrm>
            <a:off x="468313" y="3860800"/>
            <a:ext cx="2160587" cy="2089150"/>
          </a:xfrm>
          <a:prstGeom prst="curvedRightArrow">
            <a:avLst>
              <a:gd name="adj1" fmla="val 20000"/>
              <a:gd name="adj2" fmla="val 40000"/>
              <a:gd name="adj3" fmla="val 31562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latin typeface="Franklin Gothic Book" pitchFamily="34" charset="0"/>
            </a:endParaRPr>
          </a:p>
        </p:txBody>
      </p:sp>
      <p:sp>
        <p:nvSpPr>
          <p:cNvPr id="22536" name="AutoShape 16"/>
          <p:cNvSpPr>
            <a:spLocks noChangeArrowheads="1"/>
          </p:cNvSpPr>
          <p:nvPr/>
        </p:nvSpPr>
        <p:spPr bwMode="auto">
          <a:xfrm>
            <a:off x="6227763" y="2060575"/>
            <a:ext cx="2089150" cy="2016125"/>
          </a:xfrm>
          <a:prstGeom prst="curvedLeftArrow">
            <a:avLst>
              <a:gd name="adj1" fmla="val 20000"/>
              <a:gd name="adj2" fmla="val 40000"/>
              <a:gd name="adj3" fmla="val 34541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latin typeface="Franklin Gothic Book" pitchFamily="34" charset="0"/>
            </a:endParaRPr>
          </a:p>
        </p:txBody>
      </p:sp>
      <p:pic>
        <p:nvPicPr>
          <p:cNvPr id="22537" name="Рисунок 9" descr="deti-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357313"/>
            <a:ext cx="21431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8072494" cy="868346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Закономерности формирования моделирования у дошкольников:</a:t>
            </a:r>
            <a:br>
              <a:rPr lang="ru-RU" sz="2800" dirty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983179"/>
          </a:xfrm>
        </p:spPr>
        <p:txBody>
          <a:bodyPr/>
          <a:lstStyle/>
          <a:p>
            <a:pPr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Моделирование выполняется на знакомом детям материале, с опорой на знания, полученные на занятиях или в обыденной жизни.</a:t>
            </a:r>
          </a:p>
          <a:p>
            <a:pPr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Целесообразно начинать с моделирования единичных конкретных ситуаций, а позднее – с построения моделей, имеющих обобщённый характер.</a:t>
            </a:r>
          </a:p>
          <a:p>
            <a:pPr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Следует начинать с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иконических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моделей, т. е. сохраняющих известное сходство с моделируемым объектом, постоянно переходя к условно-символическим изображениям отношений.</a:t>
            </a:r>
          </a:p>
          <a:p>
            <a:pPr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- Начинать следует с моделирования пространственных отношений, а затем переходить к моделированию временных, логических и т. д.</a:t>
            </a:r>
          </a:p>
          <a:p>
            <a:pPr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- Обучение моделированию осуществляется легче, если начинается с применения готовых моделей, а затем их построения.</a:t>
            </a:r>
          </a:p>
          <a:p>
            <a:pPr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- Процесс обучения моделированию заканчивается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интериоризацией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действий, т.е. переводом планирования во внутренний план.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1090</Words>
  <Application>Microsoft Office PowerPoint</Application>
  <PresentationFormat>Экран (4:3)</PresentationFormat>
  <Paragraphs>143</Paragraphs>
  <Slides>31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Arial</vt:lpstr>
      <vt:lpstr>Book Antiqua</vt:lpstr>
      <vt:lpstr>Bookman Old Style</vt:lpstr>
      <vt:lpstr>Calibri</vt:lpstr>
      <vt:lpstr>Franklin Gothic Book</vt:lpstr>
      <vt:lpstr>Georgia</vt:lpstr>
      <vt:lpstr>Monotype Corsiva</vt:lpstr>
      <vt:lpstr>Times New Roman</vt:lpstr>
      <vt:lpstr>Wingdings</vt:lpstr>
      <vt:lpstr>Тема Office</vt:lpstr>
      <vt:lpstr>   Муниципальное  бюджетное  дошкольное образовательное учреждение  «ЦРР- детский сад№22» Моделирование как средство развития связной речи дошкольников </vt:lpstr>
      <vt:lpstr>Презентация PowerPoint</vt:lpstr>
      <vt:lpstr>Актуальность использования наглядного моделирования:  </vt:lpstr>
      <vt:lpstr>В чем сущность метода моделирования?</vt:lpstr>
      <vt:lpstr>Что такое моделирование?</vt:lpstr>
      <vt:lpstr> Этапы наглядного моделирования: </vt:lpstr>
      <vt:lpstr>Требования к модели:</vt:lpstr>
      <vt:lpstr>Презентация PowerPoint</vt:lpstr>
      <vt:lpstr>Закономерности формирования моделирования у дошкольников: </vt:lpstr>
      <vt:lpstr>Виды моделей:</vt:lpstr>
      <vt:lpstr>Элементы модели</vt:lpstr>
      <vt:lpstr>Символические изображения предметов  </vt:lpstr>
      <vt:lpstr>    </vt:lpstr>
      <vt:lpstr>Геометрические фигуры</vt:lpstr>
      <vt:lpstr>Презентация PowerPoint</vt:lpstr>
      <vt:lpstr>Мнемотаблицы  </vt:lpstr>
      <vt:lpstr>Презентация PowerPoint</vt:lpstr>
      <vt:lpstr>Презентация PowerPoint</vt:lpstr>
      <vt:lpstr>Презентация PowerPoint</vt:lpstr>
      <vt:lpstr>Планы и условные обозначения, используемые в них</vt:lpstr>
      <vt:lpstr>Серии сюжетных картинок</vt:lpstr>
      <vt:lpstr>Презентация PowerPoint</vt:lpstr>
      <vt:lpstr>Сравнительные схемы</vt:lpstr>
      <vt:lpstr>Творческий рассказ</vt:lpstr>
      <vt:lpstr>Рассказывание по картине </vt:lpstr>
      <vt:lpstr>Описание отдельного предмета</vt:lpstr>
      <vt:lpstr>Пересказ художественного произведения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Гордеев Андрей Валерьевич</cp:lastModifiedBy>
  <cp:revision>129</cp:revision>
  <dcterms:created xsi:type="dcterms:W3CDTF">2011-08-02T23:19:04Z</dcterms:created>
  <dcterms:modified xsi:type="dcterms:W3CDTF">2023-05-24T01:34:53Z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00080032a50000000000010250300207f7000400038000</vt:lpwstr>
  </property>
</Properties>
</file>