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7"/>
  </p:notesMasterIdLst>
  <p:sldIdLst>
    <p:sldId id="256" r:id="rId2"/>
    <p:sldId id="318" r:id="rId3"/>
    <p:sldId id="316" r:id="rId4"/>
    <p:sldId id="319" r:id="rId5"/>
    <p:sldId id="317" r:id="rId6"/>
    <p:sldId id="309" r:id="rId7"/>
    <p:sldId id="320" r:id="rId8"/>
    <p:sldId id="321" r:id="rId9"/>
    <p:sldId id="322" r:id="rId10"/>
    <p:sldId id="323" r:id="rId11"/>
    <p:sldId id="324" r:id="rId12"/>
    <p:sldId id="325" r:id="rId13"/>
    <p:sldId id="326" r:id="rId14"/>
    <p:sldId id="327" r:id="rId15"/>
    <p:sldId id="328" r:id="rId16"/>
    <p:sldId id="329" r:id="rId17"/>
    <p:sldId id="330" r:id="rId18"/>
    <p:sldId id="331" r:id="rId19"/>
    <p:sldId id="332" r:id="rId20"/>
    <p:sldId id="333" r:id="rId21"/>
    <p:sldId id="334" r:id="rId22"/>
    <p:sldId id="335" r:id="rId23"/>
    <p:sldId id="336" r:id="rId24"/>
    <p:sldId id="337" r:id="rId25"/>
    <p:sldId id="314"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799B23B-EC83-4686-B30A-512413B5E67A}" styleName="Светлый стиль 3 - акцент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Средний стиль 1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505E3EF-67EA-436B-97B2-0124C06EBD24}" styleName="Средний стиль 4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B1032C-EA38-4F05-BA0D-38AFFFC7BED3}" styleName="Светлый стиль 3 — акцент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555" autoAdjust="0"/>
  </p:normalViewPr>
  <p:slideViewPr>
    <p:cSldViewPr>
      <p:cViewPr varScale="1">
        <p:scale>
          <a:sx n="81" d="100"/>
          <a:sy n="81" d="100"/>
        </p:scale>
        <p:origin x="1507"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13C37C-0D8B-486A-AC29-A361308E6C58}" type="datetimeFigureOut">
              <a:rPr lang="ru-RU" smtClean="0"/>
              <a:pPr/>
              <a:t>09.12.2021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7906A4-CAB2-43A1-9D19-C6DBCBA1033F}" type="slidenum">
              <a:rPr lang="ru-RU" smtClean="0"/>
              <a:pPr/>
              <a:t>‹#›</a:t>
            </a:fld>
            <a:endParaRPr lang="ru-RU"/>
          </a:p>
        </p:txBody>
      </p:sp>
    </p:spTree>
    <p:extLst>
      <p:ext uri="{BB962C8B-B14F-4D97-AF65-F5344CB8AC3E}">
        <p14:creationId xmlns:p14="http://schemas.microsoft.com/office/powerpoint/2010/main" val="736989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pPr/>
              <a:t>09.12.2021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pPr/>
              <a:t>09.12.2021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pPr/>
              <a:t>09.12.2021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pPr/>
              <a:t>09.12.2021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09.12.2021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pPr/>
              <a:t>09.12.2021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pPr/>
              <a:t>09.12.2021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pPr/>
              <a:t>09.12.2021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09.12.2021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09.12.2021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09.12.2021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pPr/>
              <a:t>09.12.2021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User\Desktop\computerrepairs.jpg"/>
          <p:cNvPicPr>
            <a:picLocks noChangeAspect="1" noChangeArrowheads="1"/>
          </p:cNvPicPr>
          <p:nvPr/>
        </p:nvPicPr>
        <p:blipFill>
          <a:blip r:embed="rId2" cstate="email">
            <a:extLst>
              <a:ext uri="{28A0092B-C50C-407E-A947-70E740481C1C}">
                <a14:useLocalDpi xmlns:a14="http://schemas.microsoft.com/office/drawing/2010/main"/>
              </a:ext>
            </a:extLst>
          </a:blip>
          <a:stretch>
            <a:fillRect/>
          </a:stretch>
        </p:blipFill>
        <p:spPr bwMode="auto">
          <a:xfrm>
            <a:off x="-23752" y="-1"/>
            <a:ext cx="9167751" cy="6858001"/>
          </a:xfrm>
          <a:prstGeom prst="rect">
            <a:avLst/>
          </a:prstGeom>
          <a:noFill/>
          <a:extLst>
            <a:ext uri="{909E8E84-426E-40DD-AFC4-6F175D3DCCD1}">
              <a14:hiddenFill xmlns:a14="http://schemas.microsoft.com/office/drawing/2010/main">
                <a:solidFill>
                  <a:srgbClr val="FFFFFF"/>
                </a:solidFill>
              </a14:hiddenFill>
            </a:ext>
          </a:extLst>
        </p:spPr>
      </p:pic>
      <p:sp>
        <p:nvSpPr>
          <p:cNvPr id="7" name="Прямоугольник 6"/>
          <p:cNvSpPr/>
          <p:nvPr/>
        </p:nvSpPr>
        <p:spPr>
          <a:xfrm>
            <a:off x="714348" y="1533465"/>
            <a:ext cx="7572428" cy="3970318"/>
          </a:xfrm>
          <a:prstGeom prst="rect">
            <a:avLst/>
          </a:prstGeom>
        </p:spPr>
        <p:txBody>
          <a:bodyPr wrap="square">
            <a:spAutoFit/>
          </a:bodyPr>
          <a:lstStyle/>
          <a:p>
            <a:pPr algn="ctr"/>
            <a:r>
              <a:rPr lang="ru-RU" dirty="0">
                <a:latin typeface="a_CooperBlack" pitchFamily="18" charset="-52"/>
                <a:cs typeface="Times New Roman" panose="02020603050405020304" pitchFamily="18" charset="0"/>
              </a:rPr>
              <a:t>Методический совет</a:t>
            </a:r>
          </a:p>
          <a:p>
            <a:pPr algn="ctr"/>
            <a:r>
              <a:rPr lang="ru-RU" dirty="0">
                <a:latin typeface="a_CooperBlack" pitchFamily="18" charset="-52"/>
                <a:cs typeface="Times New Roman" panose="02020603050405020304" pitchFamily="18" charset="0"/>
              </a:rPr>
              <a:t>«Педагогический поиск»</a:t>
            </a:r>
          </a:p>
          <a:p>
            <a:pPr algn="ctr"/>
            <a:endParaRPr lang="ru-RU" sz="2800" b="1" dirty="0">
              <a:solidFill>
                <a:srgbClr val="FF0000"/>
              </a:solidFill>
              <a:latin typeface="+mj-lt"/>
              <a:cs typeface="Times New Roman" panose="02020603050405020304" pitchFamily="18" charset="0"/>
            </a:endParaRPr>
          </a:p>
          <a:p>
            <a:pPr algn="ctr"/>
            <a:endParaRPr lang="ru-RU" sz="3600" b="1" i="0" dirty="0">
              <a:solidFill>
                <a:srgbClr val="0000FF"/>
              </a:solidFill>
              <a:effectLst/>
              <a:latin typeface="a_CooperBlack" panose="0208090404030B020404" pitchFamily="18" charset="-52"/>
              <a:cs typeface="Times New Roman" panose="02020603050405020304" pitchFamily="18" charset="0"/>
            </a:endParaRPr>
          </a:p>
          <a:p>
            <a:pPr algn="ctr"/>
            <a:r>
              <a:rPr lang="ru-RU" sz="3600" b="1" i="0" dirty="0">
                <a:solidFill>
                  <a:srgbClr val="0000FF"/>
                </a:solidFill>
                <a:effectLst/>
                <a:latin typeface="a_CooperBlack" panose="0208090404030B020404" pitchFamily="18" charset="-52"/>
                <a:cs typeface="Times New Roman" panose="02020603050405020304" pitchFamily="18" charset="0"/>
              </a:rPr>
              <a:t>«Методика организации прогулок в детском саду»</a:t>
            </a:r>
          </a:p>
          <a:p>
            <a:endParaRPr lang="ru-RU" sz="2000" dirty="0">
              <a:solidFill>
                <a:srgbClr val="0000FF"/>
              </a:solidFill>
              <a:latin typeface="Times New Roman" pitchFamily="18" charset="0"/>
              <a:cs typeface="Times New Roman" pitchFamily="18" charset="0"/>
            </a:endParaRPr>
          </a:p>
          <a:p>
            <a:r>
              <a:rPr lang="ru-RU" sz="2000" dirty="0">
                <a:solidFill>
                  <a:srgbClr val="0000FF"/>
                </a:solidFill>
                <a:latin typeface="Times New Roman" pitchFamily="18" charset="0"/>
                <a:cs typeface="Times New Roman" pitchFamily="18" charset="0"/>
              </a:rPr>
              <a:t>Анишина Ирина Сергеевна</a:t>
            </a:r>
          </a:p>
          <a:p>
            <a:r>
              <a:rPr lang="ru-RU" sz="2000" dirty="0">
                <a:solidFill>
                  <a:srgbClr val="0000FF"/>
                </a:solidFill>
                <a:latin typeface="Times New Roman" pitchFamily="18" charset="0"/>
                <a:cs typeface="Times New Roman" pitchFamily="18" charset="0"/>
              </a:rPr>
              <a:t>Заместитель заведующей по ВМР МБДОУ № 55</a:t>
            </a:r>
          </a:p>
          <a:p>
            <a:endParaRPr lang="ru-RU" sz="2000"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3927229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D423DD3-51E8-403B-A82A-A0F9B6ABBDA0}"/>
              </a:ext>
            </a:extLst>
          </p:cNvPr>
          <p:cNvSpPr>
            <a:spLocks noGrp="1"/>
          </p:cNvSpPr>
          <p:nvPr>
            <p:ph type="title"/>
          </p:nvPr>
        </p:nvSpPr>
        <p:spPr>
          <a:xfrm>
            <a:off x="251520" y="1028700"/>
            <a:ext cx="7509520" cy="1143000"/>
          </a:xfrm>
        </p:spPr>
        <p:txBody>
          <a:bodyPr>
            <a:normAutofit fontScale="90000"/>
          </a:bodyPr>
          <a:lstStyle/>
          <a:p>
            <a:pPr>
              <a:lnSpc>
                <a:spcPct val="107000"/>
              </a:lnSpc>
              <a:spcAft>
                <a:spcPts val="800"/>
              </a:spcAft>
            </a:pPr>
            <a:r>
              <a:rPr lang="ru-RU" sz="2000" b="1" dirty="0">
                <a:solidFill>
                  <a:srgbClr val="FF0000"/>
                </a:solidFill>
                <a:effectLst/>
                <a:latin typeface="a_CooperBlack" panose="0208090404030B020404" pitchFamily="18" charset="-52"/>
                <a:ea typeface="Calibri" panose="020F0502020204030204" pitchFamily="34" charset="0"/>
                <a:cs typeface="Times New Roman" panose="02020603050405020304" pitchFamily="18" charset="0"/>
              </a:rPr>
              <a:t>Продолжительности наблюдений на прогулке </a:t>
            </a:r>
            <a:br>
              <a:rPr lang="ru-RU" sz="2000" b="1" dirty="0">
                <a:solidFill>
                  <a:srgbClr val="FF0000"/>
                </a:solidFill>
                <a:effectLst/>
                <a:latin typeface="a_CooperBlack" panose="0208090404030B020404" pitchFamily="18" charset="-52"/>
                <a:ea typeface="Calibri" panose="020F0502020204030204" pitchFamily="34" charset="0"/>
                <a:cs typeface="Times New Roman" panose="02020603050405020304" pitchFamily="18" charset="0"/>
              </a:rPr>
            </a:br>
            <a:r>
              <a:rPr lang="ru-RU" sz="2000" b="1" dirty="0">
                <a:solidFill>
                  <a:srgbClr val="FF0000"/>
                </a:solidFill>
                <a:effectLst/>
                <a:latin typeface="a_CooperBlack" panose="0208090404030B020404" pitchFamily="18" charset="-52"/>
                <a:ea typeface="Calibri" panose="020F0502020204030204" pitchFamily="34" charset="0"/>
                <a:cs typeface="Times New Roman" panose="02020603050405020304" pitchFamily="18" charset="0"/>
              </a:rPr>
              <a:t>на примере подготовительной группы</a:t>
            </a:r>
            <a:br>
              <a:rPr lang="ru-RU" sz="36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graphicFrame>
        <p:nvGraphicFramePr>
          <p:cNvPr id="4" name="Таблица 3">
            <a:extLst>
              <a:ext uri="{FF2B5EF4-FFF2-40B4-BE49-F238E27FC236}">
                <a16:creationId xmlns:a16="http://schemas.microsoft.com/office/drawing/2014/main" id="{8AE929EB-0F28-4CAD-BEFC-6943D000DABC}"/>
              </a:ext>
            </a:extLst>
          </p:cNvPr>
          <p:cNvGraphicFramePr>
            <a:graphicFrameLocks noGrp="1"/>
          </p:cNvGraphicFramePr>
          <p:nvPr>
            <p:extLst>
              <p:ext uri="{D42A27DB-BD31-4B8C-83A1-F6EECF244321}">
                <p14:modId xmlns:p14="http://schemas.microsoft.com/office/powerpoint/2010/main" val="3011638843"/>
              </p:ext>
            </p:extLst>
          </p:nvPr>
        </p:nvGraphicFramePr>
        <p:xfrm>
          <a:off x="863588" y="2191327"/>
          <a:ext cx="7416824" cy="3977867"/>
        </p:xfrm>
        <a:graphic>
          <a:graphicData uri="http://schemas.openxmlformats.org/drawingml/2006/table">
            <a:tbl>
              <a:tblPr firstRow="1" firstCol="1" bandRow="1">
                <a:tableStyleId>{0505E3EF-67EA-436B-97B2-0124C06EBD24}</a:tableStyleId>
              </a:tblPr>
              <a:tblGrid>
                <a:gridCol w="1705870">
                  <a:extLst>
                    <a:ext uri="{9D8B030D-6E8A-4147-A177-3AD203B41FA5}">
                      <a16:colId xmlns:a16="http://schemas.microsoft.com/office/drawing/2014/main" val="4207801954"/>
                    </a:ext>
                  </a:extLst>
                </a:gridCol>
                <a:gridCol w="1557533">
                  <a:extLst>
                    <a:ext uri="{9D8B030D-6E8A-4147-A177-3AD203B41FA5}">
                      <a16:colId xmlns:a16="http://schemas.microsoft.com/office/drawing/2014/main" val="3423377446"/>
                    </a:ext>
                  </a:extLst>
                </a:gridCol>
                <a:gridCol w="2893281">
                  <a:extLst>
                    <a:ext uri="{9D8B030D-6E8A-4147-A177-3AD203B41FA5}">
                      <a16:colId xmlns:a16="http://schemas.microsoft.com/office/drawing/2014/main" val="1238146819"/>
                    </a:ext>
                  </a:extLst>
                </a:gridCol>
                <a:gridCol w="1260140">
                  <a:extLst>
                    <a:ext uri="{9D8B030D-6E8A-4147-A177-3AD203B41FA5}">
                      <a16:colId xmlns:a16="http://schemas.microsoft.com/office/drawing/2014/main" val="2859978267"/>
                    </a:ext>
                  </a:extLst>
                </a:gridCol>
              </a:tblGrid>
              <a:tr h="517208">
                <a:tc>
                  <a:txBody>
                    <a:bodyPr/>
                    <a:lstStyle/>
                    <a:p>
                      <a:pPr algn="ctr">
                        <a:lnSpc>
                          <a:spcPct val="107000"/>
                        </a:lnSpc>
                        <a:spcAft>
                          <a:spcPts val="800"/>
                        </a:spcAft>
                      </a:pPr>
                      <a:r>
                        <a:rPr lang="ru-RU" sz="1400">
                          <a:effectLst/>
                          <a:latin typeface="Times New Roman" panose="02020603050405020304" pitchFamily="18" charset="0"/>
                          <a:cs typeface="Times New Roman" panose="02020603050405020304" pitchFamily="18" charset="0"/>
                        </a:rPr>
                        <a:t>Тема наблюдения</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1491" marR="41491" marT="0" marB="0" anchor="ctr"/>
                </a:tc>
                <a:tc>
                  <a:txBody>
                    <a:bodyPr/>
                    <a:lstStyle/>
                    <a:p>
                      <a:pPr algn="ctr">
                        <a:lnSpc>
                          <a:spcPct val="107000"/>
                        </a:lnSpc>
                        <a:spcAft>
                          <a:spcPts val="800"/>
                        </a:spcAft>
                      </a:pPr>
                      <a:r>
                        <a:rPr lang="ru-RU" sz="1400">
                          <a:effectLst/>
                          <a:latin typeface="Times New Roman" panose="02020603050405020304" pitchFamily="18" charset="0"/>
                          <a:cs typeface="Times New Roman" panose="02020603050405020304" pitchFamily="18" charset="0"/>
                        </a:rPr>
                        <a:t>Возрастная группа</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1491" marR="41491" marT="0" marB="0"/>
                </a:tc>
                <a:tc>
                  <a:txBody>
                    <a:bodyPr/>
                    <a:lstStyle/>
                    <a:p>
                      <a:pPr algn="ctr">
                        <a:lnSpc>
                          <a:spcPct val="107000"/>
                        </a:lnSpc>
                        <a:spcAft>
                          <a:spcPts val="800"/>
                        </a:spcAft>
                      </a:pPr>
                      <a:r>
                        <a:rPr lang="ru-RU" sz="1400">
                          <a:effectLst/>
                          <a:latin typeface="Times New Roman" panose="02020603050405020304" pitchFamily="18" charset="0"/>
                          <a:cs typeface="Times New Roman" panose="02020603050405020304" pitchFamily="18" charset="0"/>
                        </a:rPr>
                        <a:t>Этапы наблюдения</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1491" marR="41491" marT="0" marB="0" anchor="ctr"/>
                </a:tc>
                <a:tc>
                  <a:txBody>
                    <a:bodyPr/>
                    <a:lstStyle/>
                    <a:p>
                      <a:pPr algn="ctr">
                        <a:lnSpc>
                          <a:spcPct val="107000"/>
                        </a:lnSpc>
                        <a:spcAft>
                          <a:spcPts val="800"/>
                        </a:spcAft>
                      </a:pPr>
                      <a:r>
                        <a:rPr lang="ru-RU" sz="1400">
                          <a:effectLst/>
                          <a:latin typeface="Times New Roman" panose="02020603050405020304" pitchFamily="18" charset="0"/>
                          <a:cs typeface="Times New Roman" panose="02020603050405020304" pitchFamily="18" charset="0"/>
                        </a:rPr>
                        <a:t>Длительность</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1491" marR="41491" marT="0" marB="0" anchor="ctr"/>
                </a:tc>
                <a:extLst>
                  <a:ext uri="{0D108BD9-81ED-4DB2-BD59-A6C34878D82A}">
                    <a16:rowId xmlns:a16="http://schemas.microsoft.com/office/drawing/2014/main" val="1530480385"/>
                  </a:ext>
                </a:extLst>
              </a:tr>
              <a:tr h="1125289">
                <a:tc rowSpan="3">
                  <a:txBody>
                    <a:bodyPr/>
                    <a:lstStyle/>
                    <a:p>
                      <a:pPr>
                        <a:lnSpc>
                          <a:spcPct val="107000"/>
                        </a:lnSpc>
                        <a:spcAft>
                          <a:spcPts val="800"/>
                        </a:spcAft>
                      </a:pPr>
                      <a:r>
                        <a:rPr lang="ru-RU" sz="1400" b="0" dirty="0">
                          <a:effectLst/>
                          <a:latin typeface="Times New Roman" panose="02020603050405020304" pitchFamily="18" charset="0"/>
                          <a:cs typeface="Times New Roman" panose="02020603050405020304" pitchFamily="18" charset="0"/>
                        </a:rPr>
                        <a:t>Наблюдение за облаками</a:t>
                      </a:r>
                      <a:endParaRPr lang="ru-RU" sz="14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491" marR="41491" marT="0" marB="0"/>
                </a:tc>
                <a:tc rowSpan="3">
                  <a:txBody>
                    <a:bodyPr/>
                    <a:lstStyle/>
                    <a:p>
                      <a:pPr>
                        <a:lnSpc>
                          <a:spcPct val="107000"/>
                        </a:lnSpc>
                        <a:spcAft>
                          <a:spcPts val="800"/>
                        </a:spcAft>
                      </a:pPr>
                      <a:r>
                        <a:rPr lang="ru-RU" sz="1400" b="0" dirty="0">
                          <a:effectLst/>
                          <a:latin typeface="Times New Roman" panose="02020603050405020304" pitchFamily="18" charset="0"/>
                          <a:cs typeface="Times New Roman" panose="02020603050405020304" pitchFamily="18" charset="0"/>
                        </a:rPr>
                        <a:t>Подготовительная группа</a:t>
                      </a:r>
                      <a:endParaRPr lang="ru-RU" sz="14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491" marR="41491" marT="0" marB="0"/>
                </a:tc>
                <a:tc>
                  <a:txBody>
                    <a:bodyPr/>
                    <a:lstStyle/>
                    <a:p>
                      <a:pPr>
                        <a:lnSpc>
                          <a:spcPct val="107000"/>
                        </a:lnSpc>
                        <a:spcAft>
                          <a:spcPts val="800"/>
                        </a:spcAft>
                      </a:pPr>
                      <a:r>
                        <a:rPr lang="ru-RU" sz="1400" b="1">
                          <a:effectLst/>
                          <a:latin typeface="Times New Roman" panose="02020603050405020304" pitchFamily="18" charset="0"/>
                          <a:cs typeface="Times New Roman" panose="02020603050405020304" pitchFamily="18" charset="0"/>
                        </a:rPr>
                        <a:t>Начало наблюдения:</a:t>
                      </a:r>
                      <a:r>
                        <a:rPr lang="ru-RU" sz="1400">
                          <a:effectLst/>
                          <a:latin typeface="Times New Roman" panose="02020603050405020304" pitchFamily="18" charset="0"/>
                          <a:cs typeface="Times New Roman" panose="02020603050405020304" pitchFamily="18" charset="0"/>
                        </a:rPr>
                        <a:t> привлечение внимания воспитанников постановкой проблемных вопросов о различной форме облаков </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1491" marR="41491" marT="0" marB="0"/>
                </a:tc>
                <a:tc>
                  <a:txBody>
                    <a:bodyPr/>
                    <a:lstStyle/>
                    <a:p>
                      <a:pPr>
                        <a:lnSpc>
                          <a:spcPct val="107000"/>
                        </a:lnSpc>
                        <a:spcAft>
                          <a:spcPts val="800"/>
                        </a:spcAft>
                      </a:pPr>
                      <a:r>
                        <a:rPr lang="ru-RU" sz="1400" dirty="0">
                          <a:effectLst/>
                          <a:latin typeface="Times New Roman" panose="02020603050405020304" pitchFamily="18" charset="0"/>
                          <a:cs typeface="Times New Roman" panose="02020603050405020304" pitchFamily="18" charset="0"/>
                        </a:rPr>
                        <a:t>1 минута</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491" marR="41491" marT="0" marB="0"/>
                </a:tc>
                <a:extLst>
                  <a:ext uri="{0D108BD9-81ED-4DB2-BD59-A6C34878D82A}">
                    <a16:rowId xmlns:a16="http://schemas.microsoft.com/office/drawing/2014/main" val="2439024099"/>
                  </a:ext>
                </a:extLst>
              </a:tr>
              <a:tr h="1171438">
                <a:tc vMerge="1">
                  <a:txBody>
                    <a:bodyPr/>
                    <a:lstStyle/>
                    <a:p>
                      <a:endParaRPr lang="ru-RU"/>
                    </a:p>
                  </a:txBody>
                  <a:tcPr/>
                </a:tc>
                <a:tc vMerge="1">
                  <a:txBody>
                    <a:bodyPr/>
                    <a:lstStyle/>
                    <a:p>
                      <a:endParaRPr lang="ru-RU"/>
                    </a:p>
                  </a:txBody>
                  <a:tcPr/>
                </a:tc>
                <a:tc>
                  <a:txBody>
                    <a:bodyPr/>
                    <a:lstStyle/>
                    <a:p>
                      <a:pPr>
                        <a:lnSpc>
                          <a:spcPct val="107000"/>
                        </a:lnSpc>
                        <a:spcAft>
                          <a:spcPts val="800"/>
                        </a:spcAft>
                      </a:pPr>
                      <a:r>
                        <a:rPr lang="ru-RU" sz="1400" b="1" dirty="0">
                          <a:effectLst/>
                          <a:latin typeface="Times New Roman" panose="02020603050405020304" pitchFamily="18" charset="0"/>
                          <a:cs typeface="Times New Roman" panose="02020603050405020304" pitchFamily="18" charset="0"/>
                        </a:rPr>
                        <a:t>Основной этап:</a:t>
                      </a:r>
                      <a:r>
                        <a:rPr lang="ru-RU" sz="1400" dirty="0">
                          <a:effectLst/>
                          <a:latin typeface="Times New Roman" panose="02020603050405020304" pitchFamily="18" charset="0"/>
                          <a:cs typeface="Times New Roman" panose="02020603050405020304" pitchFamily="18" charset="0"/>
                        </a:rPr>
                        <a:t> </a:t>
                      </a:r>
                    </a:p>
                    <a:p>
                      <a:pPr>
                        <a:lnSpc>
                          <a:spcPct val="107000"/>
                        </a:lnSpc>
                        <a:spcAft>
                          <a:spcPts val="800"/>
                        </a:spcAft>
                      </a:pPr>
                      <a:r>
                        <a:rPr lang="ru-RU" sz="1400" dirty="0">
                          <a:effectLst/>
                          <a:latin typeface="Times New Roman" panose="02020603050405020304" pitchFamily="18" charset="0"/>
                          <a:cs typeface="Times New Roman" panose="02020603050405020304" pitchFamily="18" charset="0"/>
                        </a:rPr>
                        <a:t>рассматривание облаков на небе (возможно использование пособия  «Ловец облаков», зарисовка и записи в дневник наблюдений </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491" marR="41491" marT="0" marB="0"/>
                </a:tc>
                <a:tc>
                  <a:txBody>
                    <a:bodyPr/>
                    <a:lstStyle/>
                    <a:p>
                      <a:pPr>
                        <a:lnSpc>
                          <a:spcPct val="107000"/>
                        </a:lnSpc>
                        <a:spcAft>
                          <a:spcPts val="800"/>
                        </a:spcAft>
                      </a:pPr>
                      <a:r>
                        <a:rPr lang="ru-RU" sz="1400">
                          <a:effectLst/>
                          <a:latin typeface="Times New Roman" panose="02020603050405020304" pitchFamily="18" charset="0"/>
                          <a:cs typeface="Times New Roman" panose="02020603050405020304" pitchFamily="18" charset="0"/>
                        </a:rPr>
                        <a:t>12–13 минут</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1491" marR="41491" marT="0" marB="0"/>
                </a:tc>
                <a:extLst>
                  <a:ext uri="{0D108BD9-81ED-4DB2-BD59-A6C34878D82A}">
                    <a16:rowId xmlns:a16="http://schemas.microsoft.com/office/drawing/2014/main" val="3373760090"/>
                  </a:ext>
                </a:extLst>
              </a:tr>
              <a:tr h="1107661">
                <a:tc vMerge="1">
                  <a:txBody>
                    <a:bodyPr/>
                    <a:lstStyle/>
                    <a:p>
                      <a:endParaRPr lang="ru-RU"/>
                    </a:p>
                  </a:txBody>
                  <a:tcPr/>
                </a:tc>
                <a:tc vMerge="1">
                  <a:txBody>
                    <a:bodyPr/>
                    <a:lstStyle/>
                    <a:p>
                      <a:endParaRPr lang="ru-RU"/>
                    </a:p>
                  </a:txBody>
                  <a:tcPr/>
                </a:tc>
                <a:tc>
                  <a:txBody>
                    <a:bodyPr/>
                    <a:lstStyle/>
                    <a:p>
                      <a:pPr>
                        <a:lnSpc>
                          <a:spcPct val="107000"/>
                        </a:lnSpc>
                        <a:spcAft>
                          <a:spcPts val="800"/>
                        </a:spcAft>
                      </a:pPr>
                      <a:r>
                        <a:rPr lang="ru-RU" sz="1400" b="1">
                          <a:effectLst/>
                          <a:latin typeface="Times New Roman" panose="02020603050405020304" pitchFamily="18" charset="0"/>
                          <a:cs typeface="Times New Roman" panose="02020603050405020304" pitchFamily="18" charset="0"/>
                        </a:rPr>
                        <a:t>Подведение итогов:</a:t>
                      </a:r>
                      <a:r>
                        <a:rPr lang="ru-RU" sz="1400">
                          <a:effectLst/>
                          <a:latin typeface="Times New Roman" panose="02020603050405020304" pitchFamily="18" charset="0"/>
                          <a:cs typeface="Times New Roman" panose="02020603050405020304" pitchFamily="18" charset="0"/>
                        </a:rPr>
                        <a:t> </a:t>
                      </a:r>
                    </a:p>
                    <a:p>
                      <a:pPr>
                        <a:lnSpc>
                          <a:spcPct val="107000"/>
                        </a:lnSpc>
                        <a:spcAft>
                          <a:spcPts val="800"/>
                        </a:spcAft>
                      </a:pPr>
                      <a:r>
                        <a:rPr lang="ru-RU" sz="1400">
                          <a:effectLst/>
                          <a:latin typeface="Times New Roman" panose="02020603050405020304" pitchFamily="18" charset="0"/>
                          <a:cs typeface="Times New Roman" panose="02020603050405020304" pitchFamily="18" charset="0"/>
                        </a:rPr>
                        <a:t>какого вида облака были сегодня и при каких погодных условиях </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41491" marR="41491" marT="0" marB="0"/>
                </a:tc>
                <a:tc>
                  <a:txBody>
                    <a:bodyPr/>
                    <a:lstStyle/>
                    <a:p>
                      <a:pPr>
                        <a:lnSpc>
                          <a:spcPct val="107000"/>
                        </a:lnSpc>
                        <a:spcAft>
                          <a:spcPts val="800"/>
                        </a:spcAft>
                      </a:pPr>
                      <a:r>
                        <a:rPr lang="ru-RU" sz="1400" dirty="0">
                          <a:effectLst/>
                          <a:latin typeface="Times New Roman" panose="02020603050405020304" pitchFamily="18" charset="0"/>
                          <a:cs typeface="Times New Roman" panose="02020603050405020304" pitchFamily="18" charset="0"/>
                        </a:rPr>
                        <a:t>1 минута</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1491" marR="41491" marT="0" marB="0"/>
                </a:tc>
                <a:extLst>
                  <a:ext uri="{0D108BD9-81ED-4DB2-BD59-A6C34878D82A}">
                    <a16:rowId xmlns:a16="http://schemas.microsoft.com/office/drawing/2014/main" val="2369916946"/>
                  </a:ext>
                </a:extLst>
              </a:tr>
            </a:tbl>
          </a:graphicData>
        </a:graphic>
      </p:graphicFrame>
    </p:spTree>
    <p:extLst>
      <p:ext uri="{BB962C8B-B14F-4D97-AF65-F5344CB8AC3E}">
        <p14:creationId xmlns:p14="http://schemas.microsoft.com/office/powerpoint/2010/main" val="870562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B28AEC7-7E4A-4377-BBC5-56DCB7921984}"/>
              </a:ext>
            </a:extLst>
          </p:cNvPr>
          <p:cNvSpPr>
            <a:spLocks noGrp="1"/>
          </p:cNvSpPr>
          <p:nvPr>
            <p:ph type="title"/>
          </p:nvPr>
        </p:nvSpPr>
        <p:spPr>
          <a:xfrm>
            <a:off x="1043608" y="404664"/>
            <a:ext cx="5976664" cy="451973"/>
          </a:xfrm>
        </p:spPr>
        <p:style>
          <a:lnRef idx="2">
            <a:schemeClr val="accent6"/>
          </a:lnRef>
          <a:fillRef idx="1">
            <a:schemeClr val="lt1"/>
          </a:fillRef>
          <a:effectRef idx="0">
            <a:schemeClr val="accent6"/>
          </a:effectRef>
          <a:fontRef idx="minor">
            <a:schemeClr val="dk1"/>
          </a:fontRef>
        </p:style>
        <p:txBody>
          <a:bodyPr>
            <a:normAutofit fontScale="90000"/>
          </a:bodyPr>
          <a:lstStyle/>
          <a:p>
            <a:pPr>
              <a:lnSpc>
                <a:spcPct val="107000"/>
              </a:lnSpc>
              <a:spcAft>
                <a:spcPts val="800"/>
              </a:spcAft>
            </a:pPr>
            <a:br>
              <a:rPr lang="ru-RU" sz="2000" b="1" dirty="0">
                <a:solidFill>
                  <a:srgbClr val="FF0000"/>
                </a:solidFill>
                <a:effectLst/>
                <a:latin typeface="a_CooperBlack" panose="0208090404030B020404" pitchFamily="18" charset="-52"/>
                <a:ea typeface="Calibri" panose="020F0502020204030204" pitchFamily="34" charset="0"/>
                <a:cs typeface="Times New Roman" panose="02020603050405020304" pitchFamily="18" charset="0"/>
              </a:rPr>
            </a:br>
            <a:br>
              <a:rPr lang="ru-RU" sz="2000" b="1" dirty="0">
                <a:solidFill>
                  <a:srgbClr val="FF0000"/>
                </a:solidFill>
                <a:effectLst/>
                <a:latin typeface="a_CooperBlack" panose="0208090404030B020404" pitchFamily="18" charset="-52"/>
                <a:ea typeface="Calibri" panose="020F0502020204030204" pitchFamily="34" charset="0"/>
                <a:cs typeface="Times New Roman" panose="02020603050405020304" pitchFamily="18" charset="0"/>
              </a:rPr>
            </a:br>
            <a:r>
              <a:rPr lang="ru-RU" sz="2000" b="1" dirty="0">
                <a:solidFill>
                  <a:srgbClr val="FF0000"/>
                </a:solidFill>
                <a:effectLst/>
                <a:latin typeface="a_CooperBlack" panose="0208090404030B020404" pitchFamily="18" charset="-52"/>
                <a:ea typeface="Calibri" panose="020F0502020204030204" pitchFamily="34" charset="0"/>
                <a:cs typeface="Times New Roman" panose="02020603050405020304" pitchFamily="18" charset="0"/>
              </a:rPr>
              <a:t>Организация двигательной активности</a:t>
            </a:r>
            <a:br>
              <a:rPr lang="ru-RU" sz="36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3" name="Объект 2">
            <a:extLst>
              <a:ext uri="{FF2B5EF4-FFF2-40B4-BE49-F238E27FC236}">
                <a16:creationId xmlns:a16="http://schemas.microsoft.com/office/drawing/2014/main" id="{7C952849-50FE-415D-A700-19C666D0FEB3}"/>
              </a:ext>
            </a:extLst>
          </p:cNvPr>
          <p:cNvSpPr>
            <a:spLocks noGrp="1"/>
          </p:cNvSpPr>
          <p:nvPr>
            <p:ph idx="1"/>
          </p:nvPr>
        </p:nvSpPr>
        <p:spPr>
          <a:xfrm>
            <a:off x="395536" y="954687"/>
            <a:ext cx="7056784" cy="1152128"/>
          </a:xfrm>
        </p:spPr>
        <p:txBody>
          <a:bodyPr>
            <a:normAutofit/>
          </a:bodyPr>
          <a:lstStyle/>
          <a:p>
            <a:pPr marL="628650" indent="-285750" algn="just">
              <a:lnSpc>
                <a:spcPct val="107000"/>
              </a:lnSpc>
              <a:spcAft>
                <a:spcPts val="800"/>
              </a:spcAft>
              <a:buFont typeface="Wingdings" panose="05000000000000000000" pitchFamily="2" charset="2"/>
              <a:buChar char="v"/>
            </a:pPr>
            <a:r>
              <a:rPr lang="ru-RU" sz="140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Подвижные игры на прогулке в режиме дня проводятся ежедневно 2 раза в день. </a:t>
            </a:r>
          </a:p>
          <a:p>
            <a:pPr marL="628650" indent="-285750" algn="just">
              <a:lnSpc>
                <a:spcPct val="107000"/>
              </a:lnSpc>
              <a:spcAft>
                <a:spcPts val="800"/>
              </a:spcAft>
              <a:buFont typeface="Wingdings" panose="05000000000000000000" pitchFamily="2" charset="2"/>
              <a:buChar char="v"/>
            </a:pPr>
            <a:r>
              <a:rPr lang="ru-RU" sz="140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Организует и проводит игру воспитатель, который не только руководит, но и участвует в игре, беря на себя наиболее ответственную роль. </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p:sp>
        <p:nvSpPr>
          <p:cNvPr id="5" name="TextBox 4">
            <a:extLst>
              <a:ext uri="{FF2B5EF4-FFF2-40B4-BE49-F238E27FC236}">
                <a16:creationId xmlns:a16="http://schemas.microsoft.com/office/drawing/2014/main" id="{A31E79BB-3CAD-44B4-9DA8-C04526D4A62A}"/>
              </a:ext>
            </a:extLst>
          </p:cNvPr>
          <p:cNvSpPr txBox="1"/>
          <p:nvPr/>
        </p:nvSpPr>
        <p:spPr>
          <a:xfrm>
            <a:off x="826159" y="1988840"/>
            <a:ext cx="6192688" cy="772519"/>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marL="342900" marR="0" lvl="0" indent="0" algn="just" defTabSz="914400" rtl="0" eaLnBrk="1" fontAlgn="auto" latinLnBrk="0" hangingPunct="1">
              <a:lnSpc>
                <a:spcPct val="107000"/>
              </a:lnSpc>
              <a:spcBef>
                <a:spcPct val="20000"/>
              </a:spcBef>
              <a:spcAft>
                <a:spcPts val="800"/>
              </a:spcAft>
              <a:buClrTx/>
              <a:buSzTx/>
              <a:buFont typeface="Arial" pitchFamily="34" charset="0"/>
              <a:buNone/>
              <a:tabLst/>
              <a:defRPr/>
            </a:pPr>
            <a:r>
              <a:rPr kumimoji="0" lang="ru-RU" sz="14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В обязательном порядке в планах отражается разучивание новой игры и игры на закрепление двигательных навыков и развитие физических качеств</a:t>
            </a:r>
            <a:r>
              <a:rPr lang="ru-RU" sz="14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kumimoji="0" lang="ru-RU" sz="1400" b="0"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В течение года проводится примерно 10 – 15 новых игр.</a:t>
            </a:r>
            <a:endParaRPr kumimoji="0" lang="ru-RU" sz="14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Таблица 5">
            <a:extLst>
              <a:ext uri="{FF2B5EF4-FFF2-40B4-BE49-F238E27FC236}">
                <a16:creationId xmlns:a16="http://schemas.microsoft.com/office/drawing/2014/main" id="{F2FE5AAB-0EAF-4C4C-B271-176A74990ADC}"/>
              </a:ext>
            </a:extLst>
          </p:cNvPr>
          <p:cNvGraphicFramePr>
            <a:graphicFrameLocks noGrp="1"/>
          </p:cNvGraphicFramePr>
          <p:nvPr>
            <p:extLst>
              <p:ext uri="{D42A27DB-BD31-4B8C-83A1-F6EECF244321}">
                <p14:modId xmlns:p14="http://schemas.microsoft.com/office/powerpoint/2010/main" val="1795964587"/>
              </p:ext>
            </p:extLst>
          </p:nvPr>
        </p:nvGraphicFramePr>
        <p:xfrm>
          <a:off x="857990" y="2964162"/>
          <a:ext cx="7503656" cy="3302103"/>
        </p:xfrm>
        <a:graphic>
          <a:graphicData uri="http://schemas.openxmlformats.org/drawingml/2006/table">
            <a:tbl>
              <a:tblPr firstRow="1" firstCol="1" bandRow="1">
                <a:tableStyleId>{0505E3EF-67EA-436B-97B2-0124C06EBD24}</a:tableStyleId>
              </a:tblPr>
              <a:tblGrid>
                <a:gridCol w="1694351">
                  <a:extLst>
                    <a:ext uri="{9D8B030D-6E8A-4147-A177-3AD203B41FA5}">
                      <a16:colId xmlns:a16="http://schemas.microsoft.com/office/drawing/2014/main" val="41801327"/>
                    </a:ext>
                  </a:extLst>
                </a:gridCol>
                <a:gridCol w="1705115">
                  <a:extLst>
                    <a:ext uri="{9D8B030D-6E8A-4147-A177-3AD203B41FA5}">
                      <a16:colId xmlns:a16="http://schemas.microsoft.com/office/drawing/2014/main" val="2578295024"/>
                    </a:ext>
                  </a:extLst>
                </a:gridCol>
                <a:gridCol w="1602493">
                  <a:extLst>
                    <a:ext uri="{9D8B030D-6E8A-4147-A177-3AD203B41FA5}">
                      <a16:colId xmlns:a16="http://schemas.microsoft.com/office/drawing/2014/main" val="612035762"/>
                    </a:ext>
                  </a:extLst>
                </a:gridCol>
                <a:gridCol w="2501697">
                  <a:extLst>
                    <a:ext uri="{9D8B030D-6E8A-4147-A177-3AD203B41FA5}">
                      <a16:colId xmlns:a16="http://schemas.microsoft.com/office/drawing/2014/main" val="279386610"/>
                    </a:ext>
                  </a:extLst>
                </a:gridCol>
              </a:tblGrid>
              <a:tr h="379909">
                <a:tc>
                  <a:txBody>
                    <a:bodyPr/>
                    <a:lstStyle/>
                    <a:p>
                      <a:pPr algn="just">
                        <a:lnSpc>
                          <a:spcPct val="107000"/>
                        </a:lnSpc>
                        <a:spcAft>
                          <a:spcPts val="800"/>
                        </a:spcAft>
                      </a:pPr>
                      <a:r>
                        <a:rPr lang="ru-RU" sz="1300" b="0" dirty="0">
                          <a:effectLst/>
                          <a:latin typeface="Times New Roman" panose="02020603050405020304" pitchFamily="18" charset="0"/>
                          <a:cs typeface="Times New Roman" panose="02020603050405020304" pitchFamily="18" charset="0"/>
                        </a:rPr>
                        <a:t>Разновидности подвижных игр</a:t>
                      </a:r>
                      <a:endParaRPr lang="ru-RU" sz="13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ru-RU" sz="1300" b="0">
                          <a:effectLst/>
                          <a:latin typeface="Times New Roman" panose="02020603050405020304" pitchFamily="18" charset="0"/>
                          <a:cs typeface="Times New Roman" panose="02020603050405020304" pitchFamily="18" charset="0"/>
                        </a:rPr>
                        <a:t>Предшествующая деятельность </a:t>
                      </a:r>
                      <a:endParaRPr lang="ru-RU" sz="13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ru-RU" sz="1300" b="0" dirty="0">
                          <a:effectLst/>
                          <a:latin typeface="Times New Roman" panose="02020603050405020304" pitchFamily="18" charset="0"/>
                          <a:cs typeface="Times New Roman" panose="02020603050405020304" pitchFamily="18" charset="0"/>
                        </a:rPr>
                        <a:t>Время проведения</a:t>
                      </a:r>
                      <a:endParaRPr lang="ru-RU" sz="13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ru-RU" sz="1300" b="0" dirty="0">
                          <a:effectLst/>
                          <a:latin typeface="Times New Roman" panose="02020603050405020304" pitchFamily="18" charset="0"/>
                          <a:cs typeface="Times New Roman" panose="02020603050405020304" pitchFamily="18" charset="0"/>
                        </a:rPr>
                        <a:t>Примеры </a:t>
                      </a:r>
                      <a:endParaRPr lang="ru-RU" sz="13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54133809"/>
                  </a:ext>
                </a:extLst>
              </a:tr>
              <a:tr h="769406">
                <a:tc>
                  <a:txBody>
                    <a:bodyPr/>
                    <a:lstStyle/>
                    <a:p>
                      <a:pPr algn="just">
                        <a:lnSpc>
                          <a:spcPct val="107000"/>
                        </a:lnSpc>
                        <a:spcAft>
                          <a:spcPts val="800"/>
                        </a:spcAft>
                      </a:pPr>
                      <a:r>
                        <a:rPr lang="ru-RU" sz="1300" b="0">
                          <a:effectLst/>
                          <a:latin typeface="Times New Roman" panose="02020603050405020304" pitchFamily="18" charset="0"/>
                          <a:cs typeface="Times New Roman" panose="02020603050405020304" pitchFamily="18" charset="0"/>
                        </a:rPr>
                        <a:t>Малоподвижные</a:t>
                      </a:r>
                      <a:endParaRPr lang="ru-RU" sz="13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ru-RU" sz="1300">
                          <a:solidFill>
                            <a:srgbClr val="000000"/>
                          </a:solidFill>
                          <a:effectLst/>
                          <a:latin typeface="Times New Roman" panose="02020603050405020304" pitchFamily="18" charset="0"/>
                          <a:cs typeface="Times New Roman" panose="02020603050405020304" pitchFamily="18" charset="0"/>
                        </a:rPr>
                        <a:t>После физкультурных и музыкальных занятий</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ru-RU" sz="1300" dirty="0">
                          <a:solidFill>
                            <a:srgbClr val="000000"/>
                          </a:solidFill>
                          <a:effectLst/>
                          <a:latin typeface="Times New Roman" panose="02020603050405020304" pitchFamily="18" charset="0"/>
                          <a:cs typeface="Times New Roman" panose="02020603050405020304" pitchFamily="18" charset="0"/>
                        </a:rPr>
                        <a:t>в середине или конце прогулки</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ru-RU" sz="1300">
                          <a:effectLst/>
                          <a:latin typeface="Times New Roman" panose="02020603050405020304" pitchFamily="18" charset="0"/>
                          <a:cs typeface="Times New Roman" panose="02020603050405020304" pitchFamily="18" charset="0"/>
                        </a:rPr>
                        <a:t>“Сделай фигуру”, “Змея”, “Узнай кто позвал”);</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43078413"/>
                  </a:ext>
                </a:extLst>
              </a:tr>
              <a:tr h="769406">
                <a:tc>
                  <a:txBody>
                    <a:bodyPr/>
                    <a:lstStyle/>
                    <a:p>
                      <a:pPr algn="just">
                        <a:lnSpc>
                          <a:spcPct val="107000"/>
                        </a:lnSpc>
                        <a:spcAft>
                          <a:spcPts val="800"/>
                        </a:spcAft>
                      </a:pPr>
                      <a:r>
                        <a:rPr lang="ru-RU" sz="1300" b="0" dirty="0">
                          <a:effectLst/>
                          <a:latin typeface="Times New Roman" panose="02020603050405020304" pitchFamily="18" charset="0"/>
                          <a:cs typeface="Times New Roman" panose="02020603050405020304" pitchFamily="18" charset="0"/>
                        </a:rPr>
                        <a:t>Игры средней активности</a:t>
                      </a:r>
                      <a:endParaRPr lang="ru-RU" sz="13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ru-RU" sz="1300">
                          <a:solidFill>
                            <a:srgbClr val="000000"/>
                          </a:solidFill>
                          <a:effectLst/>
                          <a:latin typeface="Times New Roman" panose="02020603050405020304" pitchFamily="18" charset="0"/>
                          <a:cs typeface="Times New Roman" panose="02020603050405020304" pitchFamily="18" charset="0"/>
                        </a:rPr>
                        <a:t>После физкультурных и музыкальных занятий</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ru-RU" sz="1300">
                          <a:solidFill>
                            <a:srgbClr val="000000"/>
                          </a:solidFill>
                          <a:effectLst/>
                          <a:latin typeface="Times New Roman" panose="02020603050405020304" pitchFamily="18" charset="0"/>
                          <a:cs typeface="Times New Roman" panose="02020603050405020304" pitchFamily="18" charset="0"/>
                        </a:rPr>
                        <a:t>в середине или конце прогулки</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ru-RU" sz="1300">
                          <a:effectLst/>
                          <a:latin typeface="Times New Roman" panose="02020603050405020304" pitchFamily="18" charset="0"/>
                          <a:cs typeface="Times New Roman" panose="02020603050405020304" pitchFamily="18" charset="0"/>
                        </a:rPr>
                        <a:t>“Зима”, “Заморожу”, Кто самый внимательный”);</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6736442"/>
                  </a:ext>
                </a:extLst>
              </a:tr>
              <a:tr h="1353652">
                <a:tc>
                  <a:txBody>
                    <a:bodyPr/>
                    <a:lstStyle/>
                    <a:p>
                      <a:pPr algn="just">
                        <a:lnSpc>
                          <a:spcPct val="107000"/>
                        </a:lnSpc>
                        <a:spcAft>
                          <a:spcPts val="800"/>
                        </a:spcAft>
                      </a:pPr>
                      <a:r>
                        <a:rPr lang="ru-RU" sz="1300" b="0" dirty="0">
                          <a:effectLst/>
                          <a:latin typeface="Times New Roman" panose="02020603050405020304" pitchFamily="18" charset="0"/>
                          <a:cs typeface="Times New Roman" panose="02020603050405020304" pitchFamily="18" charset="0"/>
                        </a:rPr>
                        <a:t>Игры с высокой двигательной активностью</a:t>
                      </a:r>
                      <a:endParaRPr lang="ru-RU" sz="13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ru-RU" sz="1300">
                          <a:solidFill>
                            <a:srgbClr val="000000"/>
                          </a:solidFill>
                          <a:effectLst/>
                          <a:latin typeface="Times New Roman" panose="02020603050405020304" pitchFamily="18" charset="0"/>
                          <a:cs typeface="Times New Roman" panose="02020603050405020304" pitchFamily="18" charset="0"/>
                        </a:rPr>
                        <a:t>После спокойных занятий (рисования, лепка)</a:t>
                      </a:r>
                      <a:endParaRPr lang="ru-RU" sz="13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ru-RU" sz="1300" dirty="0">
                          <a:solidFill>
                            <a:srgbClr val="000000"/>
                          </a:solidFill>
                          <a:effectLst/>
                          <a:latin typeface="Times New Roman" panose="02020603050405020304" pitchFamily="18" charset="0"/>
                          <a:cs typeface="Times New Roman" panose="02020603050405020304" pitchFamily="18" charset="0"/>
                        </a:rPr>
                        <a:t>в начале прогулки</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just">
                        <a:lnSpc>
                          <a:spcPct val="107000"/>
                        </a:lnSpc>
                        <a:buFont typeface="Symbol" panose="05050102010706020507" pitchFamily="18" charset="2"/>
                        <a:buChar char=""/>
                      </a:pPr>
                      <a:r>
                        <a:rPr lang="ru-RU" sz="1300" dirty="0">
                          <a:effectLst/>
                          <a:latin typeface="Times New Roman" panose="02020603050405020304" pitchFamily="18" charset="0"/>
                          <a:cs typeface="Times New Roman" panose="02020603050405020304" pitchFamily="18" charset="0"/>
                        </a:rPr>
                        <a:t>Игры: “Мышеловка”, “</a:t>
                      </a:r>
                      <a:r>
                        <a:rPr lang="ru-RU" sz="1300" dirty="0" err="1">
                          <a:effectLst/>
                          <a:latin typeface="Times New Roman" panose="02020603050405020304" pitchFamily="18" charset="0"/>
                          <a:cs typeface="Times New Roman" panose="02020603050405020304" pitchFamily="18" charset="0"/>
                        </a:rPr>
                        <a:t>Ловишка</a:t>
                      </a:r>
                      <a:r>
                        <a:rPr lang="ru-RU" sz="1300" dirty="0">
                          <a:effectLst/>
                          <a:latin typeface="Times New Roman" panose="02020603050405020304" pitchFamily="18" charset="0"/>
                          <a:cs typeface="Times New Roman" panose="02020603050405020304" pitchFamily="18" charset="0"/>
                        </a:rPr>
                        <a:t> с ленточками”, “Гуси-лебеди”</a:t>
                      </a:r>
                    </a:p>
                    <a:p>
                      <a:pPr marL="342900" lvl="0" indent="-342900">
                        <a:lnSpc>
                          <a:spcPct val="107000"/>
                        </a:lnSpc>
                        <a:buFont typeface="Symbol" panose="05050102010706020507" pitchFamily="18" charset="2"/>
                        <a:buChar char=""/>
                      </a:pPr>
                      <a:r>
                        <a:rPr lang="ru-RU" sz="1300" dirty="0">
                          <a:effectLst/>
                          <a:latin typeface="Times New Roman" panose="02020603050405020304" pitchFamily="18" charset="0"/>
                          <a:cs typeface="Times New Roman" panose="02020603050405020304" pitchFamily="18" charset="0"/>
                        </a:rPr>
                        <a:t>Игры-эстафеты</a:t>
                      </a:r>
                    </a:p>
                    <a:p>
                      <a:pPr marL="342900" lvl="0" indent="-342900">
                        <a:lnSpc>
                          <a:spcPct val="107000"/>
                        </a:lnSpc>
                        <a:buFont typeface="Symbol" panose="05050102010706020507" pitchFamily="18" charset="2"/>
                        <a:buChar char=""/>
                      </a:pPr>
                      <a:r>
                        <a:rPr lang="ru-RU" sz="1300" dirty="0">
                          <a:effectLst/>
                          <a:latin typeface="Times New Roman" panose="02020603050405020304" pitchFamily="18" charset="0"/>
                          <a:cs typeface="Times New Roman" panose="02020603050405020304" pitchFamily="18" charset="0"/>
                        </a:rPr>
                        <a:t>Забавы </a:t>
                      </a:r>
                    </a:p>
                    <a:p>
                      <a:pPr marL="342900" lvl="0" indent="-342900">
                        <a:lnSpc>
                          <a:spcPct val="107000"/>
                        </a:lnSpc>
                        <a:spcAft>
                          <a:spcPts val="800"/>
                        </a:spcAft>
                        <a:buFont typeface="Symbol" panose="05050102010706020507" pitchFamily="18" charset="2"/>
                        <a:buChar char=""/>
                      </a:pPr>
                      <a:r>
                        <a:rPr lang="ru-RU" sz="1300" dirty="0">
                          <a:effectLst/>
                          <a:latin typeface="Times New Roman" panose="02020603050405020304" pitchFamily="18" charset="0"/>
                          <a:cs typeface="Times New Roman" panose="02020603050405020304" pitchFamily="18" charset="0"/>
                        </a:rPr>
                        <a:t>Аттракционы</a:t>
                      </a:r>
                      <a:endParaRPr lang="ru-RU"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26650848"/>
                  </a:ext>
                </a:extLst>
              </a:tr>
            </a:tbl>
          </a:graphicData>
        </a:graphic>
      </p:graphicFrame>
    </p:spTree>
    <p:extLst>
      <p:ext uri="{BB962C8B-B14F-4D97-AF65-F5344CB8AC3E}">
        <p14:creationId xmlns:p14="http://schemas.microsoft.com/office/powerpoint/2010/main" val="4021077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9240F7A-5585-476D-B6FB-74E3C0C5D166}"/>
              </a:ext>
            </a:extLst>
          </p:cNvPr>
          <p:cNvSpPr txBox="1"/>
          <p:nvPr/>
        </p:nvSpPr>
        <p:spPr>
          <a:xfrm>
            <a:off x="971600" y="908720"/>
            <a:ext cx="4572000" cy="430887"/>
          </a:xfrm>
          <a:prstGeom prst="rect">
            <a:avLst/>
          </a:prstGeom>
          <a:noFill/>
        </p:spPr>
        <p:txBody>
          <a:bodyPr wrap="square">
            <a:spAutoFit/>
          </a:bodyPr>
          <a:lstStyle/>
          <a:p>
            <a:r>
              <a:rPr kumimoji="0" lang="ru-RU" sz="2200" b="1" i="0" u="none" strike="noStrike" kern="1200" cap="none" spc="0" normalizeH="0" baseline="0" noProof="0" dirty="0">
                <a:ln>
                  <a:noFill/>
                </a:ln>
                <a:solidFill>
                  <a:srgbClr val="FF0000"/>
                </a:solidFill>
                <a:effectLst/>
                <a:uLnTx/>
                <a:uFillTx/>
                <a:latin typeface="a_CooperBlack" panose="0208090404030B020404" pitchFamily="18" charset="-52"/>
                <a:ea typeface="Times New Roman" panose="02020603050405020304" pitchFamily="18" charset="0"/>
                <a:cs typeface="+mj-cs"/>
              </a:rPr>
              <a:t>Классификация игр</a:t>
            </a:r>
            <a:endParaRPr lang="ru-RU" dirty="0"/>
          </a:p>
        </p:txBody>
      </p:sp>
      <p:sp>
        <p:nvSpPr>
          <p:cNvPr id="8" name="TextBox 7">
            <a:extLst>
              <a:ext uri="{FF2B5EF4-FFF2-40B4-BE49-F238E27FC236}">
                <a16:creationId xmlns:a16="http://schemas.microsoft.com/office/drawing/2014/main" id="{0E2C617C-8EB8-4142-B85E-04EF2031FF5F}"/>
              </a:ext>
            </a:extLst>
          </p:cNvPr>
          <p:cNvSpPr txBox="1"/>
          <p:nvPr/>
        </p:nvSpPr>
        <p:spPr>
          <a:xfrm>
            <a:off x="971600" y="1124163"/>
            <a:ext cx="4572000" cy="2031325"/>
          </a:xfrm>
          <a:prstGeom prst="rect">
            <a:avLst/>
          </a:prstGeom>
          <a:noFill/>
        </p:spPr>
        <p:txBody>
          <a:bodyPr wrap="square">
            <a:spAutoFit/>
          </a:bodyPr>
          <a:lstStyle/>
          <a:p>
            <a:pPr marL="457200" indent="-457200" algn="just"/>
            <a:r>
              <a:rPr lang="ru-RU" sz="1400" dirty="0">
                <a:solidFill>
                  <a:srgbClr val="000000"/>
                </a:solidFill>
                <a:effectLst/>
                <a:latin typeface="Times New Roman" panose="02020603050405020304" pitchFamily="18" charset="0"/>
                <a:ea typeface="Times New Roman" panose="02020603050405020304" pitchFamily="18" charset="0"/>
              </a:rPr>
              <a:t> </a:t>
            </a:r>
            <a:endParaRPr lang="ru-RU" sz="16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ru-RU" sz="1600" dirty="0">
                <a:solidFill>
                  <a:srgbClr val="000000"/>
                </a:solidFill>
                <a:effectLst/>
                <a:latin typeface="Times New Roman" panose="02020603050405020304" pitchFamily="18" charset="0"/>
                <a:ea typeface="Times New Roman" panose="02020603050405020304" pitchFamily="18" charset="0"/>
              </a:rPr>
              <a:t>Сюжетные подвижные игры</a:t>
            </a:r>
            <a:endParaRPr lang="ru-RU" sz="16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ru-RU" sz="1600" dirty="0">
                <a:solidFill>
                  <a:srgbClr val="000000"/>
                </a:solidFill>
                <a:effectLst/>
                <a:latin typeface="Times New Roman" panose="02020603050405020304" pitchFamily="18" charset="0"/>
                <a:ea typeface="Times New Roman" panose="02020603050405020304" pitchFamily="18" charset="0"/>
              </a:rPr>
              <a:t>Игры с элементами спорта</a:t>
            </a:r>
            <a:endParaRPr lang="ru-RU" sz="16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ru-RU" sz="1600" dirty="0">
                <a:solidFill>
                  <a:srgbClr val="000000"/>
                </a:solidFill>
                <a:effectLst/>
                <a:latin typeface="Times New Roman" panose="02020603050405020304" pitchFamily="18" charset="0"/>
                <a:ea typeface="Times New Roman" panose="02020603050405020304" pitchFamily="18" charset="0"/>
              </a:rPr>
              <a:t>Сюжетные подвижные игры</a:t>
            </a:r>
            <a:endParaRPr lang="ru-RU" sz="16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ru-RU" sz="1600" dirty="0">
                <a:solidFill>
                  <a:srgbClr val="000000"/>
                </a:solidFill>
                <a:effectLst/>
                <a:latin typeface="Times New Roman" panose="02020603050405020304" pitchFamily="18" charset="0"/>
                <a:ea typeface="Times New Roman" panose="02020603050405020304" pitchFamily="18" charset="0"/>
              </a:rPr>
              <a:t>Бессюжетные подвижные игры</a:t>
            </a:r>
            <a:endParaRPr lang="ru-RU" sz="16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ru-RU" sz="1600" dirty="0">
                <a:solidFill>
                  <a:srgbClr val="000000"/>
                </a:solidFill>
                <a:effectLst/>
                <a:latin typeface="Times New Roman" panose="02020603050405020304" pitchFamily="18" charset="0"/>
                <a:ea typeface="Times New Roman" panose="02020603050405020304" pitchFamily="18" charset="0"/>
              </a:rPr>
              <a:t>Народные игры</a:t>
            </a:r>
            <a:endParaRPr lang="ru-RU" sz="16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ru-RU" sz="1600" dirty="0">
                <a:solidFill>
                  <a:srgbClr val="000000"/>
                </a:solidFill>
                <a:effectLst/>
                <a:latin typeface="Times New Roman" panose="02020603050405020304" pitchFamily="18" charset="0"/>
                <a:ea typeface="Times New Roman" panose="02020603050405020304" pitchFamily="18" charset="0"/>
              </a:rPr>
              <a:t>Хороводные</a:t>
            </a:r>
            <a:endParaRPr lang="ru-RU" sz="1600" dirty="0">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ru-RU" sz="1600" dirty="0">
                <a:solidFill>
                  <a:srgbClr val="000000"/>
                </a:solidFill>
                <a:effectLst/>
                <a:latin typeface="Times New Roman" panose="02020603050405020304" pitchFamily="18" charset="0"/>
                <a:ea typeface="Times New Roman" panose="02020603050405020304" pitchFamily="18" charset="0"/>
              </a:rPr>
              <a:t>Спортивные упражнения </a:t>
            </a:r>
            <a:endParaRPr lang="ru-RU" sz="1600" dirty="0"/>
          </a:p>
        </p:txBody>
      </p:sp>
      <p:graphicFrame>
        <p:nvGraphicFramePr>
          <p:cNvPr id="9" name="Таблица 8">
            <a:extLst>
              <a:ext uri="{FF2B5EF4-FFF2-40B4-BE49-F238E27FC236}">
                <a16:creationId xmlns:a16="http://schemas.microsoft.com/office/drawing/2014/main" id="{2059DF0E-3F01-4EEF-B6B1-337EB9BAA356}"/>
              </a:ext>
            </a:extLst>
          </p:cNvPr>
          <p:cNvGraphicFramePr>
            <a:graphicFrameLocks noGrp="1"/>
          </p:cNvGraphicFramePr>
          <p:nvPr>
            <p:extLst>
              <p:ext uri="{D42A27DB-BD31-4B8C-83A1-F6EECF244321}">
                <p14:modId xmlns:p14="http://schemas.microsoft.com/office/powerpoint/2010/main" val="208396421"/>
              </p:ext>
            </p:extLst>
          </p:nvPr>
        </p:nvGraphicFramePr>
        <p:xfrm>
          <a:off x="1115616" y="3284984"/>
          <a:ext cx="7272808" cy="2988858"/>
        </p:xfrm>
        <a:graphic>
          <a:graphicData uri="http://schemas.openxmlformats.org/drawingml/2006/table">
            <a:tbl>
              <a:tblPr firstRow="1" firstCol="1" bandRow="1">
                <a:tableStyleId>{0505E3EF-67EA-436B-97B2-0124C06EBD24}</a:tableStyleId>
              </a:tblPr>
              <a:tblGrid>
                <a:gridCol w="1554584">
                  <a:extLst>
                    <a:ext uri="{9D8B030D-6E8A-4147-A177-3AD203B41FA5}">
                      <a16:colId xmlns:a16="http://schemas.microsoft.com/office/drawing/2014/main" val="9194175"/>
                    </a:ext>
                  </a:extLst>
                </a:gridCol>
                <a:gridCol w="5718224">
                  <a:extLst>
                    <a:ext uri="{9D8B030D-6E8A-4147-A177-3AD203B41FA5}">
                      <a16:colId xmlns:a16="http://schemas.microsoft.com/office/drawing/2014/main" val="68948977"/>
                    </a:ext>
                  </a:extLst>
                </a:gridCol>
              </a:tblGrid>
              <a:tr h="191945">
                <a:tc gridSpan="2">
                  <a:txBody>
                    <a:bodyPr/>
                    <a:lstStyle/>
                    <a:p>
                      <a:pPr algn="ctr"/>
                      <a:r>
                        <a:rPr lang="ru-RU" sz="1200">
                          <a:solidFill>
                            <a:srgbClr val="000000"/>
                          </a:solidFill>
                          <a:effectLst/>
                          <a:latin typeface="Times New Roman" panose="02020603050405020304" pitchFamily="18" charset="0"/>
                          <a:cs typeface="Times New Roman" panose="02020603050405020304" pitchFamily="18" charset="0"/>
                        </a:rPr>
                        <a:t>3-5 лет</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ru-RU"/>
                    </a:p>
                  </a:txBody>
                  <a:tcPr/>
                </a:tc>
                <a:extLst>
                  <a:ext uri="{0D108BD9-81ED-4DB2-BD59-A6C34878D82A}">
                    <a16:rowId xmlns:a16="http://schemas.microsoft.com/office/drawing/2014/main" val="2278671968"/>
                  </a:ext>
                </a:extLst>
              </a:tr>
              <a:tr h="1151670">
                <a:tc>
                  <a:txBody>
                    <a:bodyPr/>
                    <a:lstStyle/>
                    <a:p>
                      <a:r>
                        <a:rPr lang="ru-RU" sz="1200">
                          <a:solidFill>
                            <a:srgbClr val="000000"/>
                          </a:solidFill>
                          <a:effectLst/>
                          <a:latin typeface="Times New Roman" panose="02020603050405020304" pitchFamily="18" charset="0"/>
                          <a:cs typeface="Times New Roman" panose="02020603050405020304" pitchFamily="18" charset="0"/>
                        </a:rPr>
                        <a:t>Перебежки</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buFont typeface="Symbol" panose="05050102010706020507" pitchFamily="18" charset="2"/>
                        <a:buChar char=""/>
                      </a:pPr>
                      <a:r>
                        <a:rPr lang="ru-RU" sz="1200" dirty="0">
                          <a:solidFill>
                            <a:srgbClr val="000000"/>
                          </a:solidFill>
                          <a:effectLst/>
                          <a:latin typeface="Times New Roman" panose="02020603050405020304" pitchFamily="18" charset="0"/>
                          <a:cs typeface="Times New Roman" panose="02020603050405020304" pitchFamily="18" charset="0"/>
                        </a:rPr>
                        <a:t>Бег стайкой</a:t>
                      </a:r>
                      <a:endParaRPr lang="ru-RU" sz="1200" dirty="0">
                        <a:effectLst/>
                        <a:latin typeface="Times New Roman" panose="02020603050405020304" pitchFamily="18" charset="0"/>
                        <a:cs typeface="Times New Roman" panose="02020603050405020304" pitchFamily="18" charset="0"/>
                      </a:endParaRPr>
                    </a:p>
                    <a:p>
                      <a:pPr marL="342900" lvl="0" indent="-342900">
                        <a:buFont typeface="Symbol" panose="05050102010706020507" pitchFamily="18" charset="2"/>
                        <a:buChar char=""/>
                      </a:pPr>
                      <a:r>
                        <a:rPr lang="ru-RU" sz="1200" dirty="0">
                          <a:solidFill>
                            <a:srgbClr val="000000"/>
                          </a:solidFill>
                          <a:effectLst/>
                          <a:latin typeface="Times New Roman" panose="02020603050405020304" pitchFamily="18" charset="0"/>
                          <a:cs typeface="Times New Roman" panose="02020603050405020304" pitchFamily="18" charset="0"/>
                        </a:rPr>
                        <a:t>Бег в колонне по одному, не наталкиваясь на впереди или рядом бегущих</a:t>
                      </a:r>
                      <a:endParaRPr lang="ru-RU" sz="1200" dirty="0">
                        <a:effectLst/>
                        <a:latin typeface="Times New Roman" panose="02020603050405020304" pitchFamily="18" charset="0"/>
                        <a:cs typeface="Times New Roman" panose="02020603050405020304" pitchFamily="18" charset="0"/>
                      </a:endParaRPr>
                    </a:p>
                    <a:p>
                      <a:pPr marL="342900" lvl="0" indent="-342900">
                        <a:buFont typeface="Symbol" panose="05050102010706020507" pitchFamily="18" charset="2"/>
                        <a:buChar char=""/>
                      </a:pPr>
                      <a:r>
                        <a:rPr lang="ru-RU" sz="1200" dirty="0">
                          <a:solidFill>
                            <a:srgbClr val="000000"/>
                          </a:solidFill>
                          <a:effectLst/>
                          <a:latin typeface="Times New Roman" panose="02020603050405020304" pitchFamily="18" charset="0"/>
                          <a:cs typeface="Times New Roman" panose="02020603050405020304" pitchFamily="18" charset="0"/>
                        </a:rPr>
                        <a:t>Бег парами </a:t>
                      </a:r>
                      <a:endParaRPr lang="ru-RU" sz="1200" dirty="0">
                        <a:effectLst/>
                        <a:latin typeface="Times New Roman" panose="02020603050405020304" pitchFamily="18" charset="0"/>
                        <a:cs typeface="Times New Roman" panose="02020603050405020304" pitchFamily="18" charset="0"/>
                      </a:endParaRPr>
                    </a:p>
                    <a:p>
                      <a:pPr marL="342900" lvl="0" indent="-342900">
                        <a:buFont typeface="Symbol" panose="05050102010706020507" pitchFamily="18" charset="2"/>
                        <a:buChar char=""/>
                      </a:pPr>
                      <a:r>
                        <a:rPr lang="ru-RU" sz="1200" dirty="0">
                          <a:solidFill>
                            <a:srgbClr val="000000"/>
                          </a:solidFill>
                          <a:effectLst/>
                          <a:latin typeface="Times New Roman" panose="02020603050405020304" pitchFamily="18" charset="0"/>
                          <a:cs typeface="Times New Roman" panose="02020603050405020304" pitchFamily="18" charset="0"/>
                        </a:rPr>
                        <a:t>Бег, огибая кегли </a:t>
                      </a:r>
                      <a:endParaRPr lang="ru-RU" sz="1200" dirty="0">
                        <a:effectLst/>
                        <a:latin typeface="Times New Roman" panose="02020603050405020304" pitchFamily="18" charset="0"/>
                        <a:cs typeface="Times New Roman" panose="02020603050405020304" pitchFamily="18" charset="0"/>
                      </a:endParaRPr>
                    </a:p>
                    <a:p>
                      <a:pPr marL="342900" lvl="0" indent="-342900">
                        <a:buFont typeface="Symbol" panose="05050102010706020507" pitchFamily="18" charset="2"/>
                        <a:buChar char=""/>
                      </a:pPr>
                      <a:r>
                        <a:rPr lang="ru-RU" sz="1200" dirty="0">
                          <a:solidFill>
                            <a:srgbClr val="000000"/>
                          </a:solidFill>
                          <a:effectLst/>
                          <a:latin typeface="Times New Roman" panose="02020603050405020304" pitchFamily="18" charset="0"/>
                          <a:cs typeface="Times New Roman" panose="02020603050405020304" pitchFamily="18" charset="0"/>
                        </a:rPr>
                        <a:t>Бег, перешагивая через линии или из кружка в кружок</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93023335"/>
                  </a:ext>
                </a:extLst>
              </a:tr>
              <a:tr h="767780">
                <a:tc>
                  <a:txBody>
                    <a:bodyPr/>
                    <a:lstStyle/>
                    <a:p>
                      <a:pPr>
                        <a:lnSpc>
                          <a:spcPct val="107000"/>
                        </a:lnSpc>
                        <a:spcAft>
                          <a:spcPts val="800"/>
                        </a:spcAft>
                      </a:pPr>
                      <a:r>
                        <a:rPr lang="ru-RU" sz="1200">
                          <a:solidFill>
                            <a:srgbClr val="000000"/>
                          </a:solidFill>
                          <a:effectLst/>
                          <a:latin typeface="Times New Roman" panose="02020603050405020304" pitchFamily="18" charset="0"/>
                          <a:cs typeface="Times New Roman" panose="02020603050405020304" pitchFamily="18" charset="0"/>
                        </a:rPr>
                        <a:t>Подскоки и прыжки</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buFont typeface="Symbol" panose="05050102010706020507" pitchFamily="18" charset="2"/>
                        <a:buChar char=""/>
                      </a:pPr>
                      <a:r>
                        <a:rPr lang="ru-RU" sz="1200">
                          <a:solidFill>
                            <a:srgbClr val="000000"/>
                          </a:solidFill>
                          <a:effectLst/>
                          <a:latin typeface="Times New Roman" panose="02020603050405020304" pitchFamily="18" charset="0"/>
                          <a:cs typeface="Times New Roman" panose="02020603050405020304" pitchFamily="18" charset="0"/>
                        </a:rPr>
                        <a:t>Достать ленточку сначала правой рукой, а затем левой </a:t>
                      </a:r>
                      <a:endParaRPr lang="ru-RU" sz="1200">
                        <a:effectLst/>
                        <a:latin typeface="Times New Roman" panose="02020603050405020304" pitchFamily="18" charset="0"/>
                        <a:cs typeface="Times New Roman" panose="02020603050405020304" pitchFamily="18" charset="0"/>
                      </a:endParaRPr>
                    </a:p>
                    <a:p>
                      <a:pPr marL="342900" lvl="0" indent="-342900">
                        <a:buFont typeface="Symbol" panose="05050102010706020507" pitchFamily="18" charset="2"/>
                        <a:buChar char=""/>
                      </a:pPr>
                      <a:r>
                        <a:rPr lang="ru-RU" sz="1200">
                          <a:solidFill>
                            <a:srgbClr val="000000"/>
                          </a:solidFill>
                          <a:effectLst/>
                          <a:latin typeface="Times New Roman" panose="02020603050405020304" pitchFamily="18" charset="0"/>
                          <a:cs typeface="Times New Roman" panose="02020603050405020304" pitchFamily="18" charset="0"/>
                        </a:rPr>
                        <a:t>Достать мяч (в сетке) двумя руками </a:t>
                      </a:r>
                      <a:endParaRPr lang="ru-RU" sz="1200">
                        <a:effectLst/>
                        <a:latin typeface="Times New Roman" panose="02020603050405020304" pitchFamily="18" charset="0"/>
                        <a:cs typeface="Times New Roman" panose="02020603050405020304" pitchFamily="18" charset="0"/>
                      </a:endParaRPr>
                    </a:p>
                    <a:p>
                      <a:pPr marL="342900" lvl="0" indent="-342900">
                        <a:buFont typeface="Symbol" panose="05050102010706020507" pitchFamily="18" charset="2"/>
                        <a:buChar char=""/>
                      </a:pPr>
                      <a:r>
                        <a:rPr lang="ru-RU" sz="1200">
                          <a:solidFill>
                            <a:srgbClr val="000000"/>
                          </a:solidFill>
                          <a:effectLst/>
                          <a:latin typeface="Times New Roman" panose="02020603050405020304" pitchFamily="18" charset="0"/>
                          <a:cs typeface="Times New Roman" panose="02020603050405020304" pitchFamily="18" charset="0"/>
                        </a:rPr>
                        <a:t>Достать колокольчик на небольшом шнурке или подвешивает на веревку натянутую между двумя стойками</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95537943"/>
                  </a:ext>
                </a:extLst>
              </a:tr>
              <a:tr h="877463">
                <a:tc>
                  <a:txBody>
                    <a:bodyPr/>
                    <a:lstStyle/>
                    <a:p>
                      <a:pPr>
                        <a:lnSpc>
                          <a:spcPct val="107000"/>
                        </a:lnSpc>
                        <a:spcAft>
                          <a:spcPts val="800"/>
                        </a:spcAft>
                      </a:pPr>
                      <a:r>
                        <a:rPr lang="ru-RU" sz="1200">
                          <a:solidFill>
                            <a:srgbClr val="000000"/>
                          </a:solidFill>
                          <a:effectLst/>
                          <a:latin typeface="Times New Roman" panose="02020603050405020304" pitchFamily="18" charset="0"/>
                          <a:cs typeface="Times New Roman" panose="02020603050405020304" pitchFamily="18" charset="0"/>
                        </a:rPr>
                        <a:t>Ползание, лазание</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buFont typeface="Symbol" panose="05050102010706020507" pitchFamily="18" charset="2"/>
                        <a:buChar char=""/>
                      </a:pPr>
                      <a:r>
                        <a:rPr lang="ru-RU" sz="1200" dirty="0">
                          <a:solidFill>
                            <a:srgbClr val="000000"/>
                          </a:solidFill>
                          <a:effectLst/>
                          <a:latin typeface="Times New Roman" panose="02020603050405020304" pitchFamily="18" charset="0"/>
                          <a:cs typeface="Times New Roman" panose="02020603050405020304" pitchFamily="18" charset="0"/>
                        </a:rPr>
                        <a:t>Влезть на лесенку</a:t>
                      </a:r>
                      <a:endParaRPr lang="ru-RU" sz="1200" dirty="0">
                        <a:effectLst/>
                        <a:latin typeface="Times New Roman" panose="02020603050405020304" pitchFamily="18" charset="0"/>
                        <a:cs typeface="Times New Roman" panose="02020603050405020304" pitchFamily="18" charset="0"/>
                      </a:endParaRPr>
                    </a:p>
                    <a:p>
                      <a:pPr marL="342900" lvl="0" indent="-342900">
                        <a:buFont typeface="Symbol" panose="05050102010706020507" pitchFamily="18" charset="2"/>
                        <a:buChar char=""/>
                      </a:pPr>
                      <a:r>
                        <a:rPr lang="ru-RU" sz="1200" dirty="0">
                          <a:solidFill>
                            <a:srgbClr val="000000"/>
                          </a:solidFill>
                          <a:effectLst/>
                          <a:latin typeface="Times New Roman" panose="02020603050405020304" pitchFamily="18" charset="0"/>
                          <a:cs typeface="Times New Roman" panose="02020603050405020304" pitchFamily="18" charset="0"/>
                        </a:rPr>
                        <a:t>Взобраться на гимнастическую стенку </a:t>
                      </a:r>
                      <a:endParaRPr lang="ru-RU" sz="1200" dirty="0">
                        <a:effectLst/>
                        <a:latin typeface="Times New Roman" panose="02020603050405020304" pitchFamily="18" charset="0"/>
                        <a:cs typeface="Times New Roman" panose="02020603050405020304" pitchFamily="18" charset="0"/>
                      </a:endParaRPr>
                    </a:p>
                    <a:p>
                      <a:pPr marL="342900" lvl="0" indent="-342900">
                        <a:buFont typeface="Symbol" panose="05050102010706020507" pitchFamily="18" charset="2"/>
                        <a:buChar char=""/>
                      </a:pPr>
                      <a:r>
                        <a:rPr lang="ru-RU" sz="1200" dirty="0">
                          <a:solidFill>
                            <a:srgbClr val="000000"/>
                          </a:solidFill>
                          <a:effectLst/>
                          <a:latin typeface="Times New Roman" panose="02020603050405020304" pitchFamily="18" charset="0"/>
                          <a:cs typeface="Times New Roman" panose="02020603050405020304" pitchFamily="18" charset="0"/>
                        </a:rPr>
                        <a:t>Переход с одной лесенки на другую</a:t>
                      </a:r>
                      <a:endParaRPr lang="ru-RU" sz="1200" dirty="0">
                        <a:effectLst/>
                        <a:latin typeface="Times New Roman" panose="02020603050405020304" pitchFamily="18" charset="0"/>
                        <a:cs typeface="Times New Roman" panose="02020603050405020304" pitchFamily="18" charset="0"/>
                      </a:endParaRPr>
                    </a:p>
                    <a:p>
                      <a:r>
                        <a:rPr lang="ru-RU" sz="1200" dirty="0">
                          <a:solidFill>
                            <a:srgbClr val="000000"/>
                          </a:solidFill>
                          <a:effectLst/>
                          <a:latin typeface="Times New Roman" panose="02020603050405020304" pitchFamily="18" charset="0"/>
                          <a:cs typeface="Times New Roman" panose="02020603050405020304" pitchFamily="18" charset="0"/>
                        </a:rPr>
                        <a:t>Воспитатель при этом обязательно стоит на подстраховке</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57544888"/>
                  </a:ext>
                </a:extLst>
              </a:tr>
            </a:tbl>
          </a:graphicData>
        </a:graphic>
      </p:graphicFrame>
      <p:sp>
        <p:nvSpPr>
          <p:cNvPr id="11" name="TextBox 10">
            <a:extLst>
              <a:ext uri="{FF2B5EF4-FFF2-40B4-BE49-F238E27FC236}">
                <a16:creationId xmlns:a16="http://schemas.microsoft.com/office/drawing/2014/main" id="{FDA9140E-0AEC-4477-B497-1CDDF7514D15}"/>
              </a:ext>
            </a:extLst>
          </p:cNvPr>
          <p:cNvSpPr txBox="1"/>
          <p:nvPr/>
        </p:nvSpPr>
        <p:spPr>
          <a:xfrm>
            <a:off x="2699792" y="3001599"/>
            <a:ext cx="4572000" cy="307777"/>
          </a:xfrm>
          <a:prstGeom prst="rect">
            <a:avLst/>
          </a:prstGeom>
          <a:noFill/>
        </p:spPr>
        <p:txBody>
          <a:bodyPr wrap="square">
            <a:spAutoFit/>
          </a:bodyPr>
          <a:lstStyle/>
          <a:p>
            <a:pPr indent="450850" algn="just"/>
            <a:r>
              <a:rPr lang="ru-RU" sz="1400" b="1" dirty="0">
                <a:solidFill>
                  <a:srgbClr val="000000"/>
                </a:solidFill>
                <a:effectLst/>
                <a:latin typeface="Times New Roman" panose="02020603050405020304" pitchFamily="18" charset="0"/>
                <a:ea typeface="Times New Roman" panose="02020603050405020304" pitchFamily="18" charset="0"/>
              </a:rPr>
              <a:t>УПРАЖНЕНИЯ НА ПРОГУЛКЕ</a:t>
            </a:r>
            <a:endParaRPr lang="ru-RU"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57433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Таблица 5">
            <a:extLst>
              <a:ext uri="{FF2B5EF4-FFF2-40B4-BE49-F238E27FC236}">
                <a16:creationId xmlns:a16="http://schemas.microsoft.com/office/drawing/2014/main" id="{0D9CFB19-494D-43D3-86DE-FE608F4767A6}"/>
              </a:ext>
            </a:extLst>
          </p:cNvPr>
          <p:cNvGraphicFramePr>
            <a:graphicFrameLocks noGrp="1"/>
          </p:cNvGraphicFramePr>
          <p:nvPr>
            <p:extLst>
              <p:ext uri="{D42A27DB-BD31-4B8C-83A1-F6EECF244321}">
                <p14:modId xmlns:p14="http://schemas.microsoft.com/office/powerpoint/2010/main" val="1835965435"/>
              </p:ext>
            </p:extLst>
          </p:nvPr>
        </p:nvGraphicFramePr>
        <p:xfrm>
          <a:off x="611561" y="692696"/>
          <a:ext cx="7848872" cy="5890133"/>
        </p:xfrm>
        <a:graphic>
          <a:graphicData uri="http://schemas.openxmlformats.org/drawingml/2006/table">
            <a:tbl>
              <a:tblPr firstRow="1" firstCol="1" bandRow="1">
                <a:tableStyleId>{0505E3EF-67EA-436B-97B2-0124C06EBD24}</a:tableStyleId>
              </a:tblPr>
              <a:tblGrid>
                <a:gridCol w="1008111">
                  <a:extLst>
                    <a:ext uri="{9D8B030D-6E8A-4147-A177-3AD203B41FA5}">
                      <a16:colId xmlns:a16="http://schemas.microsoft.com/office/drawing/2014/main" val="645340432"/>
                    </a:ext>
                  </a:extLst>
                </a:gridCol>
                <a:gridCol w="6840761">
                  <a:extLst>
                    <a:ext uri="{9D8B030D-6E8A-4147-A177-3AD203B41FA5}">
                      <a16:colId xmlns:a16="http://schemas.microsoft.com/office/drawing/2014/main" val="3906209447"/>
                    </a:ext>
                  </a:extLst>
                </a:gridCol>
              </a:tblGrid>
              <a:tr h="110301">
                <a:tc gridSpan="2">
                  <a:txBody>
                    <a:bodyPr/>
                    <a:lstStyle/>
                    <a:p>
                      <a:pPr algn="l">
                        <a:spcAft>
                          <a:spcPts val="100"/>
                        </a:spcAft>
                      </a:pPr>
                      <a:r>
                        <a:rPr lang="ru-RU" sz="1200" dirty="0">
                          <a:solidFill>
                            <a:srgbClr val="FF0000"/>
                          </a:solidFill>
                          <a:effectLst/>
                          <a:latin typeface="Times New Roman" panose="02020603050405020304" pitchFamily="18" charset="0"/>
                          <a:cs typeface="Times New Roman" panose="02020603050405020304" pitchFamily="18" charset="0"/>
                        </a:rPr>
                        <a:t>Упражнения на прогулке                                                                    </a:t>
                      </a:r>
                      <a:r>
                        <a:rPr lang="ru-RU" sz="1200" dirty="0">
                          <a:solidFill>
                            <a:srgbClr val="000000"/>
                          </a:solidFill>
                          <a:effectLst/>
                          <a:latin typeface="Times New Roman" panose="02020603050405020304" pitchFamily="18" charset="0"/>
                          <a:cs typeface="Times New Roman" panose="02020603050405020304" pitchFamily="18" charset="0"/>
                        </a:rPr>
                        <a:t>5-7 лет</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5641" marR="15641" marT="0" marB="0"/>
                </a:tc>
                <a:tc hMerge="1">
                  <a:txBody>
                    <a:bodyPr/>
                    <a:lstStyle/>
                    <a:p>
                      <a:endParaRPr lang="ru-RU"/>
                    </a:p>
                  </a:txBody>
                  <a:tcPr/>
                </a:tc>
                <a:extLst>
                  <a:ext uri="{0D108BD9-81ED-4DB2-BD59-A6C34878D82A}">
                    <a16:rowId xmlns:a16="http://schemas.microsoft.com/office/drawing/2014/main" val="1276618178"/>
                  </a:ext>
                </a:extLst>
              </a:tr>
              <a:tr h="1895232">
                <a:tc>
                  <a:txBody>
                    <a:bodyPr/>
                    <a:lstStyle/>
                    <a:p>
                      <a:pPr>
                        <a:spcAft>
                          <a:spcPts val="100"/>
                        </a:spcAft>
                      </a:pPr>
                      <a:r>
                        <a:rPr lang="ru-RU" sz="1200" dirty="0">
                          <a:solidFill>
                            <a:srgbClr val="000000"/>
                          </a:solidFill>
                          <a:effectLst/>
                          <a:latin typeface="Times New Roman" panose="02020603050405020304" pitchFamily="18" charset="0"/>
                          <a:cs typeface="Times New Roman" panose="02020603050405020304" pitchFamily="18" charset="0"/>
                        </a:rPr>
                        <a:t>Перебежки</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5641" marR="15641" marT="0" marB="0"/>
                </a:tc>
                <a:tc>
                  <a:txBody>
                    <a:bodyPr/>
                    <a:lstStyle/>
                    <a:p>
                      <a:pPr marL="342900" lvl="0" indent="-342900">
                        <a:lnSpc>
                          <a:spcPct val="107000"/>
                        </a:lnSpc>
                        <a:spcAft>
                          <a:spcPts val="100"/>
                        </a:spcAft>
                        <a:buFont typeface="Symbol" panose="05050102010706020507" pitchFamily="18" charset="2"/>
                        <a:buChar char=""/>
                      </a:pPr>
                      <a:r>
                        <a:rPr lang="ru-RU" sz="1200" dirty="0">
                          <a:solidFill>
                            <a:srgbClr val="000000"/>
                          </a:solidFill>
                          <a:effectLst/>
                          <a:latin typeface="Times New Roman" panose="02020603050405020304" pitchFamily="18" charset="0"/>
                          <a:cs typeface="Times New Roman" panose="02020603050405020304" pitchFamily="18" charset="0"/>
                        </a:rPr>
                        <a:t>Пробежать в спокойном темпе как можно дальше и дольше.</a:t>
                      </a:r>
                      <a:endParaRPr lang="ru-RU" sz="120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dirty="0">
                          <a:solidFill>
                            <a:srgbClr val="000000"/>
                          </a:solidFill>
                          <a:effectLst/>
                          <a:latin typeface="Times New Roman" panose="02020603050405020304" pitchFamily="18" charset="0"/>
                          <a:cs typeface="Times New Roman" panose="02020603050405020304" pitchFamily="18" charset="0"/>
                        </a:rPr>
                        <a:t>Пробежать по краям площадки или по ровной дорожке высоко поднимая колени.</a:t>
                      </a:r>
                      <a:endParaRPr lang="ru-RU" sz="120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dirty="0">
                          <a:solidFill>
                            <a:srgbClr val="000000"/>
                          </a:solidFill>
                          <a:effectLst/>
                          <a:latin typeface="Times New Roman" panose="02020603050405020304" pitchFamily="18" charset="0"/>
                          <a:cs typeface="Times New Roman" panose="02020603050405020304" pitchFamily="18" charset="0"/>
                        </a:rPr>
                        <a:t>Пробежать с захлестыванием голени назад, стараясь коснуться пятками ягодиц.</a:t>
                      </a:r>
                      <a:endParaRPr lang="ru-RU" sz="120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dirty="0">
                          <a:solidFill>
                            <a:srgbClr val="000000"/>
                          </a:solidFill>
                          <a:effectLst/>
                          <a:latin typeface="Times New Roman" panose="02020603050405020304" pitchFamily="18" charset="0"/>
                          <a:cs typeface="Times New Roman" panose="02020603050405020304" pitchFamily="18" charset="0"/>
                        </a:rPr>
                        <a:t>Пробегать, перешагивая на бегу линии, начерченные на земле на расстоянии 1.5 – 2 метра. </a:t>
                      </a:r>
                      <a:endParaRPr lang="ru-RU" sz="120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dirty="0">
                          <a:solidFill>
                            <a:srgbClr val="000000"/>
                          </a:solidFill>
                          <a:effectLst/>
                          <a:latin typeface="Times New Roman" panose="02020603050405020304" pitchFamily="18" charset="0"/>
                          <a:cs typeface="Times New Roman" panose="02020603050405020304" pitchFamily="18" charset="0"/>
                        </a:rPr>
                        <a:t>Пробежать змейкой между расставленными в ряд кеглями, неся на вытянутой руке мяч.</a:t>
                      </a:r>
                      <a:endParaRPr lang="ru-RU" sz="120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dirty="0">
                          <a:solidFill>
                            <a:srgbClr val="000000"/>
                          </a:solidFill>
                          <a:effectLst/>
                          <a:latin typeface="Times New Roman" panose="02020603050405020304" pitchFamily="18" charset="0"/>
                          <a:cs typeface="Times New Roman" panose="02020603050405020304" pitchFamily="18" charset="0"/>
                        </a:rPr>
                        <a:t>Пробежать по площадке, обегая расположенные на ней кубики. Выполнять это задание можно индивидуально и в колонне по одному.</a:t>
                      </a:r>
                      <a:endParaRPr lang="ru-RU" sz="120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dirty="0">
                          <a:solidFill>
                            <a:srgbClr val="000000"/>
                          </a:solidFill>
                          <a:effectLst/>
                          <a:latin typeface="Times New Roman" panose="02020603050405020304" pitchFamily="18" charset="0"/>
                          <a:cs typeface="Times New Roman" panose="02020603050405020304" pitchFamily="18" charset="0"/>
                        </a:rPr>
                        <a:t>Пробежать по бревну, неся на голове мешочек с песком, кубик.</a:t>
                      </a:r>
                      <a:endParaRPr lang="ru-RU" sz="120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dirty="0">
                          <a:solidFill>
                            <a:srgbClr val="000000"/>
                          </a:solidFill>
                          <a:effectLst/>
                          <a:latin typeface="Times New Roman" panose="02020603050405020304" pitchFamily="18" charset="0"/>
                          <a:cs typeface="Times New Roman" panose="02020603050405020304" pitchFamily="18" charset="0"/>
                        </a:rPr>
                        <a:t>Бег наперегонки </a:t>
                      </a:r>
                      <a:endParaRPr lang="ru-RU" sz="120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dirty="0">
                          <a:solidFill>
                            <a:srgbClr val="000000"/>
                          </a:solidFill>
                          <a:effectLst/>
                          <a:latin typeface="Times New Roman" panose="02020603050405020304" pitchFamily="18" charset="0"/>
                          <a:cs typeface="Times New Roman" panose="02020603050405020304" pitchFamily="18" charset="0"/>
                        </a:rPr>
                        <a:t>Стой! – дети бегают по площадке в разных направлениях. По сигналу воспитателя они должны остановиться и замереть, стараясь сохранить равновесие до сигнала «Можно бегать!»</a:t>
                      </a:r>
                      <a:endParaRPr lang="ru-RU" sz="120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dirty="0">
                          <a:solidFill>
                            <a:srgbClr val="000000"/>
                          </a:solidFill>
                          <a:effectLst/>
                          <a:latin typeface="Times New Roman" panose="02020603050405020304" pitchFamily="18" charset="0"/>
                          <a:cs typeface="Times New Roman" panose="02020603050405020304" pitchFamily="18" charset="0"/>
                        </a:rPr>
                        <a:t>Пробежки со скакалкой </a:t>
                      </a:r>
                      <a:endParaRPr lang="ru-RU" sz="120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dirty="0" err="1">
                          <a:solidFill>
                            <a:srgbClr val="000000"/>
                          </a:solidFill>
                          <a:effectLst/>
                          <a:latin typeface="Times New Roman" panose="02020603050405020304" pitchFamily="18" charset="0"/>
                          <a:cs typeface="Times New Roman" panose="02020603050405020304" pitchFamily="18" charset="0"/>
                        </a:rPr>
                        <a:t>Ловишки</a:t>
                      </a:r>
                      <a:r>
                        <a:rPr lang="ru-RU" sz="1200" dirty="0">
                          <a:solidFill>
                            <a:srgbClr val="000000"/>
                          </a:solidFill>
                          <a:effectLst/>
                          <a:latin typeface="Times New Roman" panose="02020603050405020304" pitchFamily="18" charset="0"/>
                          <a:cs typeface="Times New Roman" panose="02020603050405020304" pitchFamily="18" charset="0"/>
                        </a:rPr>
                        <a:t> – перебежки</a:t>
                      </a:r>
                      <a:endParaRPr lang="ru-RU" sz="120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dirty="0">
                          <a:solidFill>
                            <a:srgbClr val="000000"/>
                          </a:solidFill>
                          <a:effectLst/>
                          <a:latin typeface="Times New Roman" panose="02020603050405020304" pitchFamily="18" charset="0"/>
                          <a:cs typeface="Times New Roman" panose="02020603050405020304" pitchFamily="18" charset="0"/>
                        </a:rPr>
                        <a:t>Ноги от земли!</a:t>
                      </a:r>
                      <a:endParaRPr lang="ru-RU" sz="120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dirty="0" err="1">
                          <a:solidFill>
                            <a:srgbClr val="000000"/>
                          </a:solidFill>
                          <a:effectLst/>
                          <a:latin typeface="Times New Roman" panose="02020603050405020304" pitchFamily="18" charset="0"/>
                          <a:cs typeface="Times New Roman" panose="02020603050405020304" pitchFamily="18" charset="0"/>
                        </a:rPr>
                        <a:t>Ловишки</a:t>
                      </a:r>
                      <a:r>
                        <a:rPr lang="ru-RU" sz="1200" dirty="0">
                          <a:solidFill>
                            <a:srgbClr val="000000"/>
                          </a:solidFill>
                          <a:effectLst/>
                          <a:latin typeface="Times New Roman" panose="02020603050405020304" pitchFamily="18" charset="0"/>
                          <a:cs typeface="Times New Roman" panose="02020603050405020304" pitchFamily="18" charset="0"/>
                        </a:rPr>
                        <a:t> с приседанием</a:t>
                      </a:r>
                      <a:endParaRPr lang="ru-RU" sz="1200" dirty="0">
                        <a:effectLst/>
                        <a:latin typeface="Times New Roman" panose="02020603050405020304" pitchFamily="18" charset="0"/>
                        <a:cs typeface="Times New Roman" panose="02020603050405020304" pitchFamily="18" charset="0"/>
                      </a:endParaRPr>
                    </a:p>
                    <a:p>
                      <a:pPr marL="342900" lvl="0" indent="-342900">
                        <a:spcAft>
                          <a:spcPts val="100"/>
                        </a:spcAft>
                        <a:buFont typeface="Symbol" panose="05050102010706020507" pitchFamily="18" charset="2"/>
                        <a:buChar char=""/>
                      </a:pPr>
                      <a:r>
                        <a:rPr lang="ru-RU" sz="1200" dirty="0" err="1">
                          <a:solidFill>
                            <a:srgbClr val="000000"/>
                          </a:solidFill>
                          <a:effectLst/>
                          <a:latin typeface="Times New Roman" panose="02020603050405020304" pitchFamily="18" charset="0"/>
                          <a:cs typeface="Times New Roman" panose="02020603050405020304" pitchFamily="18" charset="0"/>
                        </a:rPr>
                        <a:t>Ловишки</a:t>
                      </a:r>
                      <a:r>
                        <a:rPr lang="ru-RU" sz="1200" dirty="0">
                          <a:solidFill>
                            <a:srgbClr val="000000"/>
                          </a:solidFill>
                          <a:effectLst/>
                          <a:latin typeface="Times New Roman" panose="02020603050405020304" pitchFamily="18" charset="0"/>
                          <a:cs typeface="Times New Roman" panose="02020603050405020304" pitchFamily="18" charset="0"/>
                        </a:rPr>
                        <a:t> на одной ноге</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5641" marR="15641" marT="0" marB="0"/>
                </a:tc>
                <a:extLst>
                  <a:ext uri="{0D108BD9-81ED-4DB2-BD59-A6C34878D82A}">
                    <a16:rowId xmlns:a16="http://schemas.microsoft.com/office/drawing/2014/main" val="2929836998"/>
                  </a:ext>
                </a:extLst>
              </a:tr>
              <a:tr h="741007">
                <a:tc>
                  <a:txBody>
                    <a:bodyPr/>
                    <a:lstStyle/>
                    <a:p>
                      <a:pPr>
                        <a:lnSpc>
                          <a:spcPct val="107000"/>
                        </a:lnSpc>
                        <a:spcAft>
                          <a:spcPts val="100"/>
                        </a:spcAft>
                      </a:pPr>
                      <a:r>
                        <a:rPr lang="ru-RU" sz="1200">
                          <a:solidFill>
                            <a:srgbClr val="000000"/>
                          </a:solidFill>
                          <a:effectLst/>
                          <a:latin typeface="Times New Roman" panose="02020603050405020304" pitchFamily="18" charset="0"/>
                          <a:cs typeface="Times New Roman" panose="02020603050405020304" pitchFamily="18" charset="0"/>
                        </a:rPr>
                        <a:t>Прыжки</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5641" marR="15641" marT="0" marB="0"/>
                </a:tc>
                <a:tc>
                  <a:txBody>
                    <a:bodyPr/>
                    <a:lstStyle/>
                    <a:p>
                      <a:pPr marL="342900" lvl="0" indent="-342900">
                        <a:lnSpc>
                          <a:spcPct val="107000"/>
                        </a:lnSpc>
                        <a:spcAft>
                          <a:spcPts val="100"/>
                        </a:spcAft>
                        <a:buFont typeface="Symbol" panose="05050102010706020507" pitchFamily="18" charset="2"/>
                        <a:buChar char=""/>
                      </a:pPr>
                      <a:r>
                        <a:rPr lang="ru-RU" sz="1200" dirty="0">
                          <a:solidFill>
                            <a:srgbClr val="000000"/>
                          </a:solidFill>
                          <a:effectLst/>
                          <a:latin typeface="Times New Roman" panose="02020603050405020304" pitchFamily="18" charset="0"/>
                          <a:cs typeface="Times New Roman" panose="02020603050405020304" pitchFamily="18" charset="0"/>
                        </a:rPr>
                        <a:t>По сигналу все прыгают на месте на двух ногах, стараясь подпрыгнуть выше. На хлопок или сигнал: «Кругом!» - все в прыжке поворачиваются на 180</a:t>
                      </a:r>
                      <a:r>
                        <a:rPr lang="ru-RU" sz="1200" baseline="30000" dirty="0">
                          <a:solidFill>
                            <a:srgbClr val="000000"/>
                          </a:solidFill>
                          <a:effectLst/>
                          <a:latin typeface="Times New Roman" panose="02020603050405020304" pitchFamily="18" charset="0"/>
                          <a:cs typeface="Times New Roman" panose="02020603050405020304" pitchFamily="18" charset="0"/>
                        </a:rPr>
                        <a:t>0</a:t>
                      </a:r>
                      <a:r>
                        <a:rPr lang="ru-RU" sz="1200" dirty="0">
                          <a:solidFill>
                            <a:srgbClr val="000000"/>
                          </a:solidFill>
                          <a:effectLst/>
                          <a:latin typeface="Times New Roman" panose="02020603050405020304" pitchFamily="18" charset="0"/>
                          <a:cs typeface="Times New Roman" panose="02020603050405020304" pitchFamily="18" charset="0"/>
                        </a:rPr>
                        <a:t>. Затем снова прыгают на месте и снова, поворачиваются по сигналу.</a:t>
                      </a:r>
                      <a:endParaRPr lang="ru-RU" sz="120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dirty="0">
                          <a:solidFill>
                            <a:srgbClr val="000000"/>
                          </a:solidFill>
                          <a:effectLst/>
                          <a:latin typeface="Times New Roman" panose="02020603050405020304" pitchFamily="18" charset="0"/>
                          <a:cs typeface="Times New Roman" panose="02020603050405020304" pitchFamily="18" charset="0"/>
                        </a:rPr>
                        <a:t>Прыжки с продвижением вперед.</a:t>
                      </a:r>
                      <a:endParaRPr lang="ru-RU" sz="120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dirty="0">
                          <a:solidFill>
                            <a:srgbClr val="000000"/>
                          </a:solidFill>
                          <a:effectLst/>
                          <a:latin typeface="Times New Roman" panose="02020603050405020304" pitchFamily="18" charset="0"/>
                          <a:cs typeface="Times New Roman" panose="02020603050405020304" pitchFamily="18" charset="0"/>
                        </a:rPr>
                        <a:t>Перепрыгивать препятствия.</a:t>
                      </a:r>
                      <a:endParaRPr lang="ru-RU" sz="120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dirty="0">
                          <a:solidFill>
                            <a:srgbClr val="000000"/>
                          </a:solidFill>
                          <a:effectLst/>
                          <a:latin typeface="Times New Roman" panose="02020603050405020304" pitchFamily="18" charset="0"/>
                          <a:cs typeface="Times New Roman" panose="02020603050405020304" pitchFamily="18" charset="0"/>
                        </a:rPr>
                        <a:t>Перепрыгнуть предмет, лежащий на земле с разбега.</a:t>
                      </a:r>
                      <a:endParaRPr lang="ru-RU" sz="120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dirty="0">
                          <a:solidFill>
                            <a:srgbClr val="000000"/>
                          </a:solidFill>
                          <a:effectLst/>
                          <a:latin typeface="Times New Roman" panose="02020603050405020304" pitchFamily="18" charset="0"/>
                          <a:cs typeface="Times New Roman" panose="02020603050405020304" pitchFamily="18" charset="0"/>
                        </a:rPr>
                        <a:t>Прыжки через скакалку</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641" marR="15641" marT="0" marB="0"/>
                </a:tc>
                <a:extLst>
                  <a:ext uri="{0D108BD9-81ED-4DB2-BD59-A6C34878D82A}">
                    <a16:rowId xmlns:a16="http://schemas.microsoft.com/office/drawing/2014/main" val="353420730"/>
                  </a:ext>
                </a:extLst>
              </a:tr>
              <a:tr h="622995">
                <a:tc>
                  <a:txBody>
                    <a:bodyPr/>
                    <a:lstStyle/>
                    <a:p>
                      <a:pPr>
                        <a:lnSpc>
                          <a:spcPct val="107000"/>
                        </a:lnSpc>
                        <a:spcAft>
                          <a:spcPts val="100"/>
                        </a:spcAft>
                      </a:pPr>
                      <a:r>
                        <a:rPr lang="ru-RU" sz="1200">
                          <a:solidFill>
                            <a:srgbClr val="000000"/>
                          </a:solidFill>
                          <a:effectLst/>
                          <a:latin typeface="Times New Roman" panose="02020603050405020304" pitchFamily="18" charset="0"/>
                          <a:cs typeface="Times New Roman" panose="02020603050405020304" pitchFamily="18" charset="0"/>
                        </a:rPr>
                        <a:t>Лазание</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15641" marR="15641" marT="0" marB="0"/>
                </a:tc>
                <a:tc>
                  <a:txBody>
                    <a:bodyPr/>
                    <a:lstStyle/>
                    <a:p>
                      <a:pPr marL="342900" lvl="0" indent="-342900">
                        <a:lnSpc>
                          <a:spcPct val="107000"/>
                        </a:lnSpc>
                        <a:spcAft>
                          <a:spcPts val="100"/>
                        </a:spcAft>
                        <a:buFont typeface="Symbol" panose="05050102010706020507" pitchFamily="18" charset="2"/>
                        <a:buChar char=""/>
                      </a:pPr>
                      <a:r>
                        <a:rPr lang="ru-RU" sz="1200" dirty="0">
                          <a:solidFill>
                            <a:srgbClr val="000000"/>
                          </a:solidFill>
                          <a:effectLst/>
                          <a:latin typeface="Times New Roman" panose="02020603050405020304" pitchFamily="18" charset="0"/>
                          <a:cs typeface="Times New Roman" panose="02020603050405020304" pitchFamily="18" charset="0"/>
                        </a:rPr>
                        <a:t>Перебраться на другую сторону (лестницы).</a:t>
                      </a:r>
                      <a:endParaRPr lang="ru-RU" sz="1200" dirty="0">
                        <a:solidFill>
                          <a:schemeClr val="tx1"/>
                        </a:solidFill>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dirty="0">
                          <a:solidFill>
                            <a:srgbClr val="000000"/>
                          </a:solidFill>
                          <a:effectLst/>
                          <a:latin typeface="Times New Roman" panose="02020603050405020304" pitchFamily="18" charset="0"/>
                          <a:cs typeface="Times New Roman" panose="02020603050405020304" pitchFamily="18" charset="0"/>
                        </a:rPr>
                        <a:t>Пролезть между рейками лестницы.</a:t>
                      </a:r>
                      <a:endParaRPr lang="ru-RU" sz="120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dirty="0">
                          <a:solidFill>
                            <a:srgbClr val="000000"/>
                          </a:solidFill>
                          <a:effectLst/>
                          <a:latin typeface="Times New Roman" panose="02020603050405020304" pitchFamily="18" charset="0"/>
                          <a:cs typeface="Times New Roman" panose="02020603050405020304" pitchFamily="18" charset="0"/>
                        </a:rPr>
                        <a:t>Обойти лестницу, стенку кругом по перекладинам.</a:t>
                      </a:r>
                      <a:endParaRPr lang="ru-RU" sz="120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dirty="0">
                          <a:solidFill>
                            <a:srgbClr val="000000"/>
                          </a:solidFill>
                          <a:effectLst/>
                          <a:latin typeface="Times New Roman" panose="02020603050405020304" pitchFamily="18" charset="0"/>
                          <a:cs typeface="Times New Roman" panose="02020603050405020304" pitchFamily="18" charset="0"/>
                        </a:rPr>
                        <a:t>Выполнить «уголок» на лестнице.</a:t>
                      </a:r>
                      <a:endParaRPr lang="ru-RU" sz="120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dirty="0">
                          <a:solidFill>
                            <a:srgbClr val="000000"/>
                          </a:solidFill>
                          <a:effectLst/>
                          <a:latin typeface="Times New Roman" panose="02020603050405020304" pitchFamily="18" charset="0"/>
                          <a:cs typeface="Times New Roman" panose="02020603050405020304" pitchFamily="18" charset="0"/>
                        </a:rPr>
                        <a:t>Подтягиваться на лестнице.</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641" marR="15641" marT="0" marB="0"/>
                </a:tc>
                <a:extLst>
                  <a:ext uri="{0D108BD9-81ED-4DB2-BD59-A6C34878D82A}">
                    <a16:rowId xmlns:a16="http://schemas.microsoft.com/office/drawing/2014/main" val="2675920972"/>
                  </a:ext>
                </a:extLst>
              </a:tr>
            </a:tbl>
          </a:graphicData>
        </a:graphic>
      </p:graphicFrame>
    </p:spTree>
    <p:extLst>
      <p:ext uri="{BB962C8B-B14F-4D97-AF65-F5344CB8AC3E}">
        <p14:creationId xmlns:p14="http://schemas.microsoft.com/office/powerpoint/2010/main" val="3350895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a:extLst>
              <a:ext uri="{FF2B5EF4-FFF2-40B4-BE49-F238E27FC236}">
                <a16:creationId xmlns:a16="http://schemas.microsoft.com/office/drawing/2014/main" id="{A94F18CE-A3CE-486F-A305-DD544CF659C0}"/>
              </a:ext>
            </a:extLst>
          </p:cNvPr>
          <p:cNvGraphicFramePr>
            <a:graphicFrameLocks noGrp="1"/>
          </p:cNvGraphicFramePr>
          <p:nvPr>
            <p:extLst>
              <p:ext uri="{D42A27DB-BD31-4B8C-83A1-F6EECF244321}">
                <p14:modId xmlns:p14="http://schemas.microsoft.com/office/powerpoint/2010/main" val="1546319249"/>
              </p:ext>
            </p:extLst>
          </p:nvPr>
        </p:nvGraphicFramePr>
        <p:xfrm>
          <a:off x="701570" y="692696"/>
          <a:ext cx="7740860" cy="5715506"/>
        </p:xfrm>
        <a:graphic>
          <a:graphicData uri="http://schemas.openxmlformats.org/drawingml/2006/table">
            <a:tbl>
              <a:tblPr firstRow="1" firstCol="1" bandRow="1">
                <a:tableStyleId>{0505E3EF-67EA-436B-97B2-0124C06EBD24}</a:tableStyleId>
              </a:tblPr>
              <a:tblGrid>
                <a:gridCol w="1610877">
                  <a:extLst>
                    <a:ext uri="{9D8B030D-6E8A-4147-A177-3AD203B41FA5}">
                      <a16:colId xmlns:a16="http://schemas.microsoft.com/office/drawing/2014/main" val="2652140483"/>
                    </a:ext>
                  </a:extLst>
                </a:gridCol>
                <a:gridCol w="6129983">
                  <a:extLst>
                    <a:ext uri="{9D8B030D-6E8A-4147-A177-3AD203B41FA5}">
                      <a16:colId xmlns:a16="http://schemas.microsoft.com/office/drawing/2014/main" val="3939511914"/>
                    </a:ext>
                  </a:extLst>
                </a:gridCol>
              </a:tblGrid>
              <a:tr h="790226">
                <a:tc>
                  <a:txBody>
                    <a:bodyPr/>
                    <a:lstStyle/>
                    <a:p>
                      <a:pPr>
                        <a:lnSpc>
                          <a:spcPct val="107000"/>
                        </a:lnSpc>
                        <a:spcAft>
                          <a:spcPts val="100"/>
                        </a:spcAft>
                      </a:pPr>
                      <a:r>
                        <a:rPr lang="ru-RU" sz="1200" b="0">
                          <a:solidFill>
                            <a:srgbClr val="000000"/>
                          </a:solidFill>
                          <a:effectLst/>
                          <a:latin typeface="Times New Roman" panose="02020603050405020304" pitchFamily="18" charset="0"/>
                          <a:cs typeface="Times New Roman" panose="02020603050405020304" pitchFamily="18" charset="0"/>
                        </a:rPr>
                        <a:t>Упражнения  с обручем</a:t>
                      </a:r>
                      <a:endParaRPr lang="ru-RU" sz="1200" b="0">
                        <a:effectLst/>
                        <a:latin typeface="Times New Roman" panose="02020603050405020304" pitchFamily="18" charset="0"/>
                        <a:cs typeface="Times New Roman" panose="02020603050405020304" pitchFamily="18" charset="0"/>
                      </a:endParaRPr>
                    </a:p>
                    <a:p>
                      <a:pPr>
                        <a:lnSpc>
                          <a:spcPct val="107000"/>
                        </a:lnSpc>
                        <a:spcAft>
                          <a:spcPts val="100"/>
                        </a:spcAft>
                      </a:pPr>
                      <a:r>
                        <a:rPr lang="ru-RU" sz="1200" b="0">
                          <a:solidFill>
                            <a:srgbClr val="000000"/>
                          </a:solidFill>
                          <a:effectLst/>
                          <a:latin typeface="Times New Roman" panose="02020603050405020304" pitchFamily="18" charset="0"/>
                          <a:cs typeface="Times New Roman" panose="02020603050405020304" pitchFamily="18" charset="0"/>
                        </a:rPr>
                        <a:t> </a:t>
                      </a:r>
                      <a:endParaRPr lang="ru-RU" sz="1200" b="0">
                        <a:effectLst/>
                        <a:latin typeface="Times New Roman" panose="02020603050405020304" pitchFamily="18" charset="0"/>
                        <a:ea typeface="Calibri" panose="020F0502020204030204" pitchFamily="34" charset="0"/>
                        <a:cs typeface="Times New Roman" panose="02020603050405020304" pitchFamily="18" charset="0"/>
                      </a:endParaRPr>
                    </a:p>
                  </a:txBody>
                  <a:tcPr marL="32517" marR="32517" marT="0" marB="0"/>
                </a:tc>
                <a:tc>
                  <a:txBody>
                    <a:bodyPr/>
                    <a:lstStyle/>
                    <a:p>
                      <a:pPr marL="342900" lvl="0" indent="-342900">
                        <a:lnSpc>
                          <a:spcPct val="107000"/>
                        </a:lnSpc>
                        <a:spcAft>
                          <a:spcPts val="100"/>
                        </a:spcAft>
                        <a:buFont typeface="Symbol" panose="05050102010706020507" pitchFamily="18" charset="2"/>
                        <a:buChar char=""/>
                      </a:pPr>
                      <a:r>
                        <a:rPr lang="ru-RU" sz="1200" b="0" dirty="0">
                          <a:solidFill>
                            <a:srgbClr val="000000"/>
                          </a:solidFill>
                          <a:effectLst/>
                          <a:latin typeface="Times New Roman" panose="02020603050405020304" pitchFamily="18" charset="0"/>
                          <a:cs typeface="Times New Roman" panose="02020603050405020304" pitchFamily="18" charset="0"/>
                        </a:rPr>
                        <a:t>Надеть обруч и покрутить на бедрах.</a:t>
                      </a:r>
                      <a:endParaRPr lang="ru-RU" sz="1200" b="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b="0" dirty="0">
                          <a:solidFill>
                            <a:srgbClr val="000000"/>
                          </a:solidFill>
                          <a:effectLst/>
                          <a:latin typeface="Times New Roman" panose="02020603050405020304" pitchFamily="18" charset="0"/>
                          <a:cs typeface="Times New Roman" panose="02020603050405020304" pitchFamily="18" charset="0"/>
                        </a:rPr>
                        <a:t>Прыгать с большим обручем, как со скакалкой.</a:t>
                      </a:r>
                      <a:endParaRPr lang="ru-RU" sz="1200" b="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b="0" dirty="0">
                          <a:solidFill>
                            <a:srgbClr val="000000"/>
                          </a:solidFill>
                          <a:effectLst/>
                          <a:latin typeface="Times New Roman" panose="02020603050405020304" pitchFamily="18" charset="0"/>
                          <a:cs typeface="Times New Roman" panose="02020603050405020304" pitchFamily="18" charset="0"/>
                        </a:rPr>
                        <a:t>Прокатить обруч вперед и постараться обогнать его.</a:t>
                      </a:r>
                      <a:endParaRPr lang="ru-RU" sz="1200" b="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b="0" dirty="0">
                          <a:solidFill>
                            <a:srgbClr val="000000"/>
                          </a:solidFill>
                          <a:effectLst/>
                          <a:latin typeface="Times New Roman" panose="02020603050405020304" pitchFamily="18" charset="0"/>
                          <a:cs typeface="Times New Roman" panose="02020603050405020304" pitchFamily="18" charset="0"/>
                        </a:rPr>
                        <a:t>Катить обруч по ровной дорожке палочкой. Кто дольше не уронит!</a:t>
                      </a:r>
                      <a:endParaRPr lang="ru-RU"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2517" marR="32517" marT="0" marB="0"/>
                </a:tc>
                <a:extLst>
                  <a:ext uri="{0D108BD9-81ED-4DB2-BD59-A6C34878D82A}">
                    <a16:rowId xmlns:a16="http://schemas.microsoft.com/office/drawing/2014/main" val="2999346340"/>
                  </a:ext>
                </a:extLst>
              </a:tr>
              <a:tr h="2306118">
                <a:tc>
                  <a:txBody>
                    <a:bodyPr/>
                    <a:lstStyle/>
                    <a:p>
                      <a:pPr>
                        <a:lnSpc>
                          <a:spcPct val="107000"/>
                        </a:lnSpc>
                        <a:spcAft>
                          <a:spcPts val="100"/>
                        </a:spcAft>
                      </a:pPr>
                      <a:r>
                        <a:rPr lang="ru-RU" sz="1200" b="0">
                          <a:solidFill>
                            <a:srgbClr val="000000"/>
                          </a:solidFill>
                          <a:effectLst/>
                          <a:latin typeface="Times New Roman" panose="02020603050405020304" pitchFamily="18" charset="0"/>
                          <a:cs typeface="Times New Roman" panose="02020603050405020304" pitchFamily="18" charset="0"/>
                        </a:rPr>
                        <a:t>Игры с мячом</a:t>
                      </a:r>
                      <a:endParaRPr lang="ru-RU" sz="1200" b="0">
                        <a:effectLst/>
                        <a:latin typeface="Times New Roman" panose="02020603050405020304" pitchFamily="18" charset="0"/>
                        <a:cs typeface="Times New Roman" panose="02020603050405020304" pitchFamily="18" charset="0"/>
                      </a:endParaRPr>
                    </a:p>
                    <a:p>
                      <a:pPr>
                        <a:lnSpc>
                          <a:spcPct val="107000"/>
                        </a:lnSpc>
                        <a:spcAft>
                          <a:spcPts val="100"/>
                        </a:spcAft>
                      </a:pPr>
                      <a:r>
                        <a:rPr lang="ru-RU" sz="1200" b="0">
                          <a:solidFill>
                            <a:srgbClr val="000000"/>
                          </a:solidFill>
                          <a:effectLst/>
                          <a:latin typeface="Times New Roman" panose="02020603050405020304" pitchFamily="18" charset="0"/>
                          <a:cs typeface="Times New Roman" panose="02020603050405020304" pitchFamily="18" charset="0"/>
                        </a:rPr>
                        <a:t> </a:t>
                      </a:r>
                      <a:endParaRPr lang="ru-RU" sz="1200" b="0">
                        <a:effectLst/>
                        <a:latin typeface="Times New Roman" panose="02020603050405020304" pitchFamily="18" charset="0"/>
                        <a:ea typeface="Calibri" panose="020F0502020204030204" pitchFamily="34" charset="0"/>
                        <a:cs typeface="Times New Roman" panose="02020603050405020304" pitchFamily="18" charset="0"/>
                      </a:endParaRPr>
                    </a:p>
                  </a:txBody>
                  <a:tcPr marL="32517" marR="32517" marT="0" marB="0"/>
                </a:tc>
                <a:tc>
                  <a:txBody>
                    <a:bodyPr/>
                    <a:lstStyle/>
                    <a:p>
                      <a:pPr marL="342900" lvl="0" indent="-342900">
                        <a:lnSpc>
                          <a:spcPct val="107000"/>
                        </a:lnSpc>
                        <a:spcAft>
                          <a:spcPts val="100"/>
                        </a:spcAft>
                        <a:buFont typeface="Symbol" panose="05050102010706020507" pitchFamily="18" charset="2"/>
                        <a:buChar char=""/>
                      </a:pPr>
                      <a:r>
                        <a:rPr lang="ru-RU" sz="1200" b="0" dirty="0">
                          <a:solidFill>
                            <a:srgbClr val="000000"/>
                          </a:solidFill>
                          <a:effectLst/>
                          <a:latin typeface="Times New Roman" panose="02020603050405020304" pitchFamily="18" charset="0"/>
                          <a:cs typeface="Times New Roman" panose="02020603050405020304" pitchFamily="18" charset="0"/>
                        </a:rPr>
                        <a:t>Перебрасывание и ловля через веревку разным и способами</a:t>
                      </a:r>
                      <a:endParaRPr lang="ru-RU" sz="1200" b="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b="0" dirty="0">
                          <a:solidFill>
                            <a:srgbClr val="000000"/>
                          </a:solidFill>
                          <a:effectLst/>
                          <a:latin typeface="Times New Roman" panose="02020603050405020304" pitchFamily="18" charset="0"/>
                          <a:cs typeface="Times New Roman" panose="02020603050405020304" pitchFamily="18" charset="0"/>
                        </a:rPr>
                        <a:t>Бросание вверх двумя руками и ловля;</a:t>
                      </a:r>
                      <a:endParaRPr lang="ru-RU" sz="1200" b="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b="0" dirty="0">
                          <a:solidFill>
                            <a:srgbClr val="000000"/>
                          </a:solidFill>
                          <a:effectLst/>
                          <a:latin typeface="Times New Roman" panose="02020603050405020304" pitchFamily="18" charset="0"/>
                          <a:cs typeface="Times New Roman" panose="02020603050405020304" pitchFamily="18" charset="0"/>
                        </a:rPr>
                        <a:t>Бросание вверх одной рукой и ловля;</a:t>
                      </a:r>
                      <a:endParaRPr lang="ru-RU" sz="1200" b="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b="0" dirty="0">
                          <a:solidFill>
                            <a:srgbClr val="000000"/>
                          </a:solidFill>
                          <a:effectLst/>
                          <a:latin typeface="Times New Roman" panose="02020603050405020304" pitchFamily="18" charset="0"/>
                          <a:cs typeface="Times New Roman" panose="02020603050405020304" pitchFamily="18" charset="0"/>
                        </a:rPr>
                        <a:t>Удары о землю двумя руками и ловля;</a:t>
                      </a:r>
                      <a:endParaRPr lang="ru-RU" sz="1200" b="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b="0" dirty="0">
                          <a:solidFill>
                            <a:srgbClr val="000000"/>
                          </a:solidFill>
                          <a:effectLst/>
                          <a:latin typeface="Times New Roman" panose="02020603050405020304" pitchFamily="18" charset="0"/>
                          <a:cs typeface="Times New Roman" panose="02020603050405020304" pitchFamily="18" charset="0"/>
                        </a:rPr>
                        <a:t> Удары о землю одной рукой и ловля;</a:t>
                      </a:r>
                      <a:endParaRPr lang="ru-RU" sz="1200" b="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b="0" dirty="0">
                          <a:solidFill>
                            <a:srgbClr val="000000"/>
                          </a:solidFill>
                          <a:effectLst/>
                          <a:latin typeface="Times New Roman" panose="02020603050405020304" pitchFamily="18" charset="0"/>
                          <a:cs typeface="Times New Roman" panose="02020603050405020304" pitchFamily="18" charset="0"/>
                        </a:rPr>
                        <a:t>Перебрасывание мяча друг другу двумя руками;</a:t>
                      </a:r>
                      <a:endParaRPr lang="ru-RU" sz="1200" b="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b="0" dirty="0">
                          <a:solidFill>
                            <a:srgbClr val="000000"/>
                          </a:solidFill>
                          <a:effectLst/>
                          <a:latin typeface="Times New Roman" panose="02020603050405020304" pitchFamily="18" charset="0"/>
                          <a:cs typeface="Times New Roman" panose="02020603050405020304" pitchFamily="18" charset="0"/>
                        </a:rPr>
                        <a:t>Перебрасывание мяча друг другу одной рукой.</a:t>
                      </a:r>
                      <a:endParaRPr lang="ru-RU" sz="1200" b="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b="0" dirty="0">
                          <a:solidFill>
                            <a:srgbClr val="000000"/>
                          </a:solidFill>
                          <a:effectLst/>
                          <a:latin typeface="Times New Roman" panose="02020603050405020304" pitchFamily="18" charset="0"/>
                          <a:cs typeface="Times New Roman" panose="02020603050405020304" pitchFamily="18" charset="0"/>
                        </a:rPr>
                        <a:t>«Мяч вдогонку!»</a:t>
                      </a:r>
                      <a:endParaRPr lang="ru-RU" sz="1200" b="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b="0" dirty="0">
                          <a:solidFill>
                            <a:srgbClr val="000000"/>
                          </a:solidFill>
                          <a:effectLst/>
                          <a:latin typeface="Times New Roman" panose="02020603050405020304" pitchFamily="18" charset="0"/>
                          <a:cs typeface="Times New Roman" panose="02020603050405020304" pitchFamily="18" charset="0"/>
                        </a:rPr>
                        <a:t>Сбей кеглю удобным способом с расстояния 2-3 метра</a:t>
                      </a:r>
                      <a:endParaRPr lang="ru-RU" sz="1200" b="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b="0" dirty="0">
                          <a:solidFill>
                            <a:srgbClr val="000000"/>
                          </a:solidFill>
                          <a:effectLst/>
                          <a:latin typeface="Times New Roman" panose="02020603050405020304" pitchFamily="18" charset="0"/>
                          <a:cs typeface="Times New Roman" panose="02020603050405020304" pitchFamily="18" charset="0"/>
                        </a:rPr>
                        <a:t>Прокати мяч в ворота – дети прокатывают мяч по прямой между двумя флажками.</a:t>
                      </a:r>
                      <a:endParaRPr lang="ru-RU" sz="1200" b="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b="0" dirty="0">
                          <a:solidFill>
                            <a:srgbClr val="000000"/>
                          </a:solidFill>
                          <a:effectLst/>
                          <a:latin typeface="Times New Roman" panose="02020603050405020304" pitchFamily="18" charset="0"/>
                          <a:cs typeface="Times New Roman" panose="02020603050405020304" pitchFamily="18" charset="0"/>
                        </a:rPr>
                        <a:t>Перебрось через планку (шнур). Подбивая мяч снизу, ребенок должен постараться перебросить мяч через планку, приподнятую над уровнем земли на 20-30, 50-60, 100 см.</a:t>
                      </a:r>
                      <a:endParaRPr lang="ru-RU" sz="1200" b="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b="0" dirty="0">
                          <a:solidFill>
                            <a:srgbClr val="000000"/>
                          </a:solidFill>
                          <a:effectLst/>
                          <a:latin typeface="Times New Roman" panose="02020603050405020304" pitchFamily="18" charset="0"/>
                          <a:cs typeface="Times New Roman" panose="02020603050405020304" pitchFamily="18" charset="0"/>
                        </a:rPr>
                        <a:t>Пробеги змейкой. Дети проводят мяч бегом, огибая расставленные по одной линии предметы</a:t>
                      </a:r>
                      <a:endParaRPr lang="ru-RU"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2517" marR="32517" marT="0" marB="0"/>
                </a:tc>
                <a:extLst>
                  <a:ext uri="{0D108BD9-81ED-4DB2-BD59-A6C34878D82A}">
                    <a16:rowId xmlns:a16="http://schemas.microsoft.com/office/drawing/2014/main" val="3267837668"/>
                  </a:ext>
                </a:extLst>
              </a:tr>
              <a:tr h="426899">
                <a:tc>
                  <a:txBody>
                    <a:bodyPr/>
                    <a:lstStyle/>
                    <a:p>
                      <a:pPr>
                        <a:lnSpc>
                          <a:spcPct val="107000"/>
                        </a:lnSpc>
                        <a:spcAft>
                          <a:spcPts val="100"/>
                        </a:spcAft>
                      </a:pPr>
                      <a:r>
                        <a:rPr lang="ru-RU" sz="1200" b="0">
                          <a:solidFill>
                            <a:srgbClr val="000000"/>
                          </a:solidFill>
                          <a:effectLst/>
                          <a:latin typeface="Times New Roman" panose="02020603050405020304" pitchFamily="18" charset="0"/>
                          <a:cs typeface="Times New Roman" panose="02020603050405020304" pitchFamily="18" charset="0"/>
                        </a:rPr>
                        <a:t>Упражнения с клюшкой</a:t>
                      </a:r>
                      <a:endParaRPr lang="ru-RU" sz="1200" b="0">
                        <a:effectLst/>
                        <a:latin typeface="Times New Roman" panose="02020603050405020304" pitchFamily="18" charset="0"/>
                        <a:ea typeface="Calibri" panose="020F0502020204030204" pitchFamily="34" charset="0"/>
                        <a:cs typeface="Times New Roman" panose="02020603050405020304" pitchFamily="18" charset="0"/>
                      </a:endParaRPr>
                    </a:p>
                  </a:txBody>
                  <a:tcPr marL="32517" marR="32517" marT="0" marB="0"/>
                </a:tc>
                <a:tc>
                  <a:txBody>
                    <a:bodyPr/>
                    <a:lstStyle/>
                    <a:p>
                      <a:pPr marL="342900" lvl="0" indent="-342900">
                        <a:lnSpc>
                          <a:spcPct val="107000"/>
                        </a:lnSpc>
                        <a:spcAft>
                          <a:spcPts val="100"/>
                        </a:spcAft>
                        <a:buFont typeface="Symbol" panose="05050102010706020507" pitchFamily="18" charset="2"/>
                        <a:buChar char=""/>
                      </a:pPr>
                      <a:r>
                        <a:rPr lang="ru-RU" sz="1200" b="0">
                          <a:solidFill>
                            <a:srgbClr val="000000"/>
                          </a:solidFill>
                          <a:effectLst/>
                          <a:latin typeface="Times New Roman" panose="02020603050405020304" pitchFamily="18" charset="0"/>
                          <a:cs typeface="Times New Roman" panose="02020603050405020304" pitchFamily="18" charset="0"/>
                        </a:rPr>
                        <a:t>Прокатывать мяч клюшкой друг другу в парах, в шеренгах, колоннах.</a:t>
                      </a:r>
                      <a:endParaRPr lang="ru-RU" sz="1200" b="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b="0">
                          <a:solidFill>
                            <a:srgbClr val="000000"/>
                          </a:solidFill>
                          <a:effectLst/>
                          <a:latin typeface="Times New Roman" panose="02020603050405020304" pitchFamily="18" charset="0"/>
                          <a:cs typeface="Times New Roman" panose="02020603050405020304" pitchFamily="18" charset="0"/>
                        </a:rPr>
                        <a:t>Забрасывать мяч клюшкой в ворота</a:t>
                      </a:r>
                      <a:endParaRPr lang="ru-RU" sz="1200" b="0">
                        <a:effectLst/>
                        <a:latin typeface="Times New Roman" panose="02020603050405020304" pitchFamily="18" charset="0"/>
                        <a:ea typeface="Calibri" panose="020F0502020204030204" pitchFamily="34" charset="0"/>
                        <a:cs typeface="Times New Roman" panose="02020603050405020304" pitchFamily="18" charset="0"/>
                      </a:endParaRPr>
                    </a:p>
                  </a:txBody>
                  <a:tcPr marL="32517" marR="32517" marT="0" marB="0"/>
                </a:tc>
                <a:extLst>
                  <a:ext uri="{0D108BD9-81ED-4DB2-BD59-A6C34878D82A}">
                    <a16:rowId xmlns:a16="http://schemas.microsoft.com/office/drawing/2014/main" val="3164609639"/>
                  </a:ext>
                </a:extLst>
              </a:tr>
              <a:tr h="1418790">
                <a:tc>
                  <a:txBody>
                    <a:bodyPr/>
                    <a:lstStyle/>
                    <a:p>
                      <a:pPr>
                        <a:lnSpc>
                          <a:spcPct val="107000"/>
                        </a:lnSpc>
                        <a:spcAft>
                          <a:spcPts val="100"/>
                        </a:spcAft>
                      </a:pPr>
                      <a:r>
                        <a:rPr lang="ru-RU" sz="1200" b="0">
                          <a:solidFill>
                            <a:srgbClr val="000000"/>
                          </a:solidFill>
                          <a:effectLst/>
                          <a:latin typeface="Times New Roman" panose="02020603050405020304" pitchFamily="18" charset="0"/>
                          <a:cs typeface="Times New Roman" panose="02020603050405020304" pitchFamily="18" charset="0"/>
                        </a:rPr>
                        <a:t>Бадминтон</a:t>
                      </a:r>
                      <a:endParaRPr lang="ru-RU" sz="1200" b="0">
                        <a:effectLst/>
                        <a:latin typeface="Times New Roman" panose="02020603050405020304" pitchFamily="18" charset="0"/>
                        <a:ea typeface="Calibri" panose="020F0502020204030204" pitchFamily="34" charset="0"/>
                        <a:cs typeface="Times New Roman" panose="02020603050405020304" pitchFamily="18" charset="0"/>
                      </a:endParaRPr>
                    </a:p>
                  </a:txBody>
                  <a:tcPr marL="32517" marR="32517" marT="0" marB="0"/>
                </a:tc>
                <a:tc>
                  <a:txBody>
                    <a:bodyPr/>
                    <a:lstStyle/>
                    <a:p>
                      <a:pPr marL="342900" lvl="0" indent="-342900">
                        <a:lnSpc>
                          <a:spcPct val="107000"/>
                        </a:lnSpc>
                        <a:spcAft>
                          <a:spcPts val="100"/>
                        </a:spcAft>
                        <a:buFont typeface="Symbol" panose="05050102010706020507" pitchFamily="18" charset="2"/>
                        <a:buChar char=""/>
                      </a:pPr>
                      <a:r>
                        <a:rPr lang="ru-RU" sz="1200" b="0" dirty="0">
                          <a:solidFill>
                            <a:srgbClr val="000000"/>
                          </a:solidFill>
                          <a:effectLst/>
                          <a:latin typeface="Times New Roman" panose="02020603050405020304" pitchFamily="18" charset="0"/>
                          <a:cs typeface="Times New Roman" panose="02020603050405020304" pitchFamily="18" charset="0"/>
                        </a:rPr>
                        <a:t>Не дай упасть! – дети подбрасывают волан одной рукой, ловят его в воздухе. Затем становятся в парах и перебрасывают волан друг другу, не давая ему упасть на землю.</a:t>
                      </a:r>
                      <a:endParaRPr lang="ru-RU" sz="1200" b="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b="0" dirty="0">
                          <a:solidFill>
                            <a:srgbClr val="000000"/>
                          </a:solidFill>
                          <a:effectLst/>
                          <a:latin typeface="Times New Roman" panose="02020603050405020304" pitchFamily="18" charset="0"/>
                          <a:cs typeface="Times New Roman" panose="02020603050405020304" pitchFamily="18" charset="0"/>
                        </a:rPr>
                        <a:t>Из руки в руку – ребенок перебрасывает волан поочередно из правой руки в левую, из левой в правую. То же можно проделать и на ходу.</a:t>
                      </a:r>
                      <a:endParaRPr lang="ru-RU" sz="1200" b="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b="0" dirty="0">
                          <a:solidFill>
                            <a:srgbClr val="000000"/>
                          </a:solidFill>
                          <a:effectLst/>
                          <a:latin typeface="Times New Roman" panose="02020603050405020304" pitchFamily="18" charset="0"/>
                          <a:cs typeface="Times New Roman" panose="02020603050405020304" pitchFamily="18" charset="0"/>
                        </a:rPr>
                        <a:t>Подбей волан – ребенок подбивает волан ракеткой, стараясь ударить как можно большее количество раз и не дать ему упасть на землю</a:t>
                      </a:r>
                      <a:endParaRPr lang="ru-RU" sz="1200" b="0" dirty="0">
                        <a:effectLst/>
                        <a:latin typeface="Times New Roman" panose="02020603050405020304" pitchFamily="18" charset="0"/>
                        <a:cs typeface="Times New Roman" panose="02020603050405020304" pitchFamily="18" charset="0"/>
                      </a:endParaRPr>
                    </a:p>
                    <a:p>
                      <a:pPr marL="342900" lvl="0" indent="-342900">
                        <a:lnSpc>
                          <a:spcPct val="107000"/>
                        </a:lnSpc>
                        <a:spcAft>
                          <a:spcPts val="100"/>
                        </a:spcAft>
                        <a:buFont typeface="Symbol" panose="05050102010706020507" pitchFamily="18" charset="2"/>
                        <a:buChar char=""/>
                      </a:pPr>
                      <a:r>
                        <a:rPr lang="ru-RU" sz="1200" b="0" dirty="0">
                          <a:solidFill>
                            <a:srgbClr val="000000"/>
                          </a:solidFill>
                          <a:effectLst/>
                          <a:latin typeface="Times New Roman" panose="02020603050405020304" pitchFamily="18" charset="0"/>
                          <a:cs typeface="Times New Roman" panose="02020603050405020304" pitchFamily="18" charset="0"/>
                        </a:rPr>
                        <a:t>Разнообразные упражнения с ракеткой и воланом.</a:t>
                      </a:r>
                      <a:endParaRPr lang="ru-RU"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2517" marR="32517" marT="0" marB="0"/>
                </a:tc>
                <a:extLst>
                  <a:ext uri="{0D108BD9-81ED-4DB2-BD59-A6C34878D82A}">
                    <a16:rowId xmlns:a16="http://schemas.microsoft.com/office/drawing/2014/main" val="3595538799"/>
                  </a:ext>
                </a:extLst>
              </a:tr>
            </a:tbl>
          </a:graphicData>
        </a:graphic>
      </p:graphicFrame>
    </p:spTree>
    <p:extLst>
      <p:ext uri="{BB962C8B-B14F-4D97-AF65-F5344CB8AC3E}">
        <p14:creationId xmlns:p14="http://schemas.microsoft.com/office/powerpoint/2010/main" val="6164564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0C96509-11F7-4009-B0B0-3951E880B20C}"/>
              </a:ext>
            </a:extLst>
          </p:cNvPr>
          <p:cNvSpPr txBox="1"/>
          <p:nvPr/>
        </p:nvSpPr>
        <p:spPr>
          <a:xfrm>
            <a:off x="755576" y="836712"/>
            <a:ext cx="4572000" cy="369332"/>
          </a:xfrm>
          <a:prstGeom prst="rect">
            <a:avLst/>
          </a:prstGeom>
          <a:noFill/>
        </p:spPr>
        <p:txBody>
          <a:bodyPr wrap="square">
            <a:spAutoFit/>
          </a:bodyPr>
          <a:lstStyle/>
          <a:p>
            <a:r>
              <a:rPr lang="ru-RU" b="1" dirty="0">
                <a:solidFill>
                  <a:srgbClr val="FF0000"/>
                </a:solidFill>
                <a:effectLst/>
                <a:latin typeface="a_CooperBlack" panose="0208090404030B020404" pitchFamily="18" charset="-52"/>
                <a:ea typeface="Calibri" panose="020F0502020204030204" pitchFamily="34" charset="0"/>
              </a:rPr>
              <a:t>Труд детей на участке</a:t>
            </a:r>
            <a:endParaRPr lang="ru-RU" dirty="0">
              <a:latin typeface="a_CooperBlack" panose="0208090404030B020404" pitchFamily="18" charset="-52"/>
            </a:endParaRPr>
          </a:p>
        </p:txBody>
      </p:sp>
      <p:sp>
        <p:nvSpPr>
          <p:cNvPr id="7" name="TextBox 6">
            <a:extLst>
              <a:ext uri="{FF2B5EF4-FFF2-40B4-BE49-F238E27FC236}">
                <a16:creationId xmlns:a16="http://schemas.microsoft.com/office/drawing/2014/main" id="{C1DDDF4C-A664-4955-B455-8B7EE2B711C0}"/>
              </a:ext>
            </a:extLst>
          </p:cNvPr>
          <p:cNvSpPr txBox="1"/>
          <p:nvPr/>
        </p:nvSpPr>
        <p:spPr>
          <a:xfrm>
            <a:off x="769112" y="1206044"/>
            <a:ext cx="6107143" cy="1566647"/>
          </a:xfrm>
          <a:prstGeom prst="rect">
            <a:avLst/>
          </a:prstGeom>
          <a:noFill/>
        </p:spPr>
        <p:txBody>
          <a:bodyPr wrap="square">
            <a:spAutoFit/>
          </a:bodyPr>
          <a:lstStyle/>
          <a:p>
            <a:pPr algn="just">
              <a:lnSpc>
                <a:spcPct val="107000"/>
              </a:lnSpc>
              <a:spcAft>
                <a:spcPts val="800"/>
              </a:spcAft>
            </a:pPr>
            <a:r>
              <a:rPr lang="ru-RU" sz="1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Трудовые поручения: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Хозяйственно-бытовой труд на веранде;</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Привлечение детей к сбору игрушек;</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Оказание посильной помощи в наведении порядка на площадке (сбор листвы, расчистка дорожек от снега, уход за посадками);</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Труд на огороде и в цветнике.</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8" name="Таблица 7">
            <a:extLst>
              <a:ext uri="{FF2B5EF4-FFF2-40B4-BE49-F238E27FC236}">
                <a16:creationId xmlns:a16="http://schemas.microsoft.com/office/drawing/2014/main" id="{784C2283-FD30-445D-8DB3-B728AB907595}"/>
              </a:ext>
            </a:extLst>
          </p:cNvPr>
          <p:cNvGraphicFramePr>
            <a:graphicFrameLocks noGrp="1"/>
          </p:cNvGraphicFramePr>
          <p:nvPr>
            <p:extLst>
              <p:ext uri="{D42A27DB-BD31-4B8C-83A1-F6EECF244321}">
                <p14:modId xmlns:p14="http://schemas.microsoft.com/office/powerpoint/2010/main" val="687360524"/>
              </p:ext>
            </p:extLst>
          </p:nvPr>
        </p:nvGraphicFramePr>
        <p:xfrm>
          <a:off x="899592" y="3142023"/>
          <a:ext cx="7488832" cy="2669350"/>
        </p:xfrm>
        <a:graphic>
          <a:graphicData uri="http://schemas.openxmlformats.org/drawingml/2006/table">
            <a:tbl>
              <a:tblPr firstRow="1" firstCol="1" bandRow="1"/>
              <a:tblGrid>
                <a:gridCol w="1519826">
                  <a:extLst>
                    <a:ext uri="{9D8B030D-6E8A-4147-A177-3AD203B41FA5}">
                      <a16:colId xmlns:a16="http://schemas.microsoft.com/office/drawing/2014/main" val="747007405"/>
                    </a:ext>
                  </a:extLst>
                </a:gridCol>
                <a:gridCol w="5969006">
                  <a:extLst>
                    <a:ext uri="{9D8B030D-6E8A-4147-A177-3AD203B41FA5}">
                      <a16:colId xmlns:a16="http://schemas.microsoft.com/office/drawing/2014/main" val="660923841"/>
                    </a:ext>
                  </a:extLst>
                </a:gridCol>
              </a:tblGrid>
              <a:tr h="0">
                <a:tc>
                  <a:txBody>
                    <a:bodyPr/>
                    <a:lstStyle/>
                    <a:p>
                      <a:pPr algn="ctr">
                        <a:lnSpc>
                          <a:spcPct val="107000"/>
                        </a:lnSpc>
                        <a:spcAft>
                          <a:spcPts val="80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Формы</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Содержание</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9585128"/>
                  </a:ext>
                </a:extLst>
              </a:tr>
              <a:tr h="0">
                <a:tc>
                  <a:txBody>
                    <a:bodyPr/>
                    <a:lstStyle/>
                    <a:p>
                      <a:pPr algn="just">
                        <a:lnSpc>
                          <a:spcPct val="107000"/>
                        </a:lnSpc>
                        <a:spcAft>
                          <a:spcPts val="80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Индивидуальные поручения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применяются во всех возрастных группах детского сада, весь процесс труда ребенок выполняет сам или с помощью взрослого</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4724859"/>
                  </a:ext>
                </a:extLst>
              </a:tr>
              <a:tr h="0">
                <a:tc>
                  <a:txBody>
                    <a:bodyPr/>
                    <a:lstStyle/>
                    <a:p>
                      <a:pPr algn="just">
                        <a:lnSpc>
                          <a:spcPct val="107000"/>
                        </a:lnSpc>
                        <a:spcAft>
                          <a:spcPts val="80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Коллективный труд в природе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(подгрупповые поручения)</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дает возможность формировать трудовые навыки и умения у всех детей группы. Коллективная работа объединяет ребят, формирует умения принимать общую цель труда, договариваться и т.д.</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 своей структуре коллективный труд может быть организован как:</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а) труд общий;   б) труд совместный.</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0793407"/>
                  </a:ext>
                </a:extLst>
              </a:tr>
              <a:tr h="0">
                <a:tc>
                  <a:txBody>
                    <a:bodyPr/>
                    <a:lstStyle/>
                    <a:p>
                      <a:pPr algn="just">
                        <a:lnSpc>
                          <a:spcPct val="107000"/>
                        </a:lnSpc>
                        <a:spcAft>
                          <a:spcPts val="800"/>
                        </a:spcAft>
                      </a:pPr>
                      <a:r>
                        <a:rPr lang="ru-RU"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Дежурства</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800"/>
                        </a:spcAft>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предполагает поочередное выполнение детьми постоянного и определенного круга обязанностей. По уголку природы дети начинают дежурить в старшей группе.</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1326325"/>
                  </a:ext>
                </a:extLst>
              </a:tr>
            </a:tbl>
          </a:graphicData>
        </a:graphic>
      </p:graphicFrame>
      <p:sp>
        <p:nvSpPr>
          <p:cNvPr id="9" name="Rectangle 1">
            <a:extLst>
              <a:ext uri="{FF2B5EF4-FFF2-40B4-BE49-F238E27FC236}">
                <a16:creationId xmlns:a16="http://schemas.microsoft.com/office/drawing/2014/main" id="{0FD57859-87AC-4372-9E11-BDFA5D2B354B}"/>
              </a:ext>
            </a:extLst>
          </p:cNvPr>
          <p:cNvSpPr>
            <a:spLocks noChangeArrowheads="1"/>
          </p:cNvSpPr>
          <p:nvPr/>
        </p:nvSpPr>
        <p:spPr bwMode="auto">
          <a:xfrm>
            <a:off x="2123728" y="2706781"/>
            <a:ext cx="3647473"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1600" b="1" i="0" u="none" strike="noStrike" cap="none" normalizeH="0" baseline="0" dirty="0">
                <a:ln>
                  <a:noFill/>
                </a:ln>
                <a:effectLst/>
                <a:latin typeface="Times New Roman" panose="02020603050405020304" pitchFamily="18" charset="0"/>
                <a:ea typeface="Times New Roman" panose="02020603050405020304" pitchFamily="18" charset="0"/>
                <a:cs typeface="Times New Roman" panose="02020603050405020304" pitchFamily="18" charset="0"/>
              </a:rPr>
              <a:t>Формы организации труда в природе</a:t>
            </a:r>
            <a:endParaRPr kumimoji="0" lang="ru-RU" altLang="ru-RU" sz="1600" b="0" i="0" u="none" strike="noStrike" cap="none" normalizeH="0" baseline="0" dirty="0">
              <a:ln>
                <a:noFill/>
              </a:ln>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sp>
        <p:nvSpPr>
          <p:cNvPr id="11" name="TextBox 10">
            <a:extLst>
              <a:ext uri="{FF2B5EF4-FFF2-40B4-BE49-F238E27FC236}">
                <a16:creationId xmlns:a16="http://schemas.microsoft.com/office/drawing/2014/main" id="{457D2491-AA93-474B-892A-186CD476E635}"/>
              </a:ext>
            </a:extLst>
          </p:cNvPr>
          <p:cNvSpPr txBox="1"/>
          <p:nvPr/>
        </p:nvSpPr>
        <p:spPr>
          <a:xfrm>
            <a:off x="838028" y="5888744"/>
            <a:ext cx="7611959" cy="311496"/>
          </a:xfrm>
          <a:prstGeom prst="rect">
            <a:avLst/>
          </a:prstGeom>
          <a:noFill/>
        </p:spPr>
        <p:txBody>
          <a:bodyPr wrap="square">
            <a:spAutoFit/>
          </a:bodyPr>
          <a:lstStyle/>
          <a:p>
            <a:pPr algn="just">
              <a:lnSpc>
                <a:spcPct val="107000"/>
              </a:lnSpc>
              <a:spcAft>
                <a:spcPts val="800"/>
              </a:spcAft>
            </a:pPr>
            <a:r>
              <a:rPr lang="ru-RU" sz="14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a:t>
            </a:r>
            <a:r>
              <a:rPr lang="ru-RU" sz="1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еобходимо наличие достаточного количество выносного материала.</a:t>
            </a:r>
            <a:endParaRPr lang="ru-RU" sz="1100" i="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4064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id="{38002896-BEED-48C8-AEE4-8DB56E4E0764}"/>
              </a:ext>
            </a:extLst>
          </p:cNvPr>
          <p:cNvGraphicFramePr>
            <a:graphicFrameLocks noGrp="1"/>
          </p:cNvGraphicFramePr>
          <p:nvPr>
            <p:ph idx="1"/>
            <p:extLst>
              <p:ext uri="{D42A27DB-BD31-4B8C-83A1-F6EECF244321}">
                <p14:modId xmlns:p14="http://schemas.microsoft.com/office/powerpoint/2010/main" val="3047462232"/>
              </p:ext>
            </p:extLst>
          </p:nvPr>
        </p:nvGraphicFramePr>
        <p:xfrm>
          <a:off x="717460" y="1340768"/>
          <a:ext cx="7670964" cy="4951223"/>
        </p:xfrm>
        <a:graphic>
          <a:graphicData uri="http://schemas.openxmlformats.org/drawingml/2006/table">
            <a:tbl>
              <a:tblPr firstRow="1" firstCol="1" bandRow="1">
                <a:tableStyleId>{0505E3EF-67EA-436B-97B2-0124C06EBD24}</a:tableStyleId>
              </a:tblPr>
              <a:tblGrid>
                <a:gridCol w="1327111">
                  <a:extLst>
                    <a:ext uri="{9D8B030D-6E8A-4147-A177-3AD203B41FA5}">
                      <a16:colId xmlns:a16="http://schemas.microsoft.com/office/drawing/2014/main" val="692362204"/>
                    </a:ext>
                  </a:extLst>
                </a:gridCol>
                <a:gridCol w="1635423">
                  <a:extLst>
                    <a:ext uri="{9D8B030D-6E8A-4147-A177-3AD203B41FA5}">
                      <a16:colId xmlns:a16="http://schemas.microsoft.com/office/drawing/2014/main" val="170964429"/>
                    </a:ext>
                  </a:extLst>
                </a:gridCol>
                <a:gridCol w="4708430">
                  <a:extLst>
                    <a:ext uri="{9D8B030D-6E8A-4147-A177-3AD203B41FA5}">
                      <a16:colId xmlns:a16="http://schemas.microsoft.com/office/drawing/2014/main" val="1268798524"/>
                    </a:ext>
                  </a:extLst>
                </a:gridCol>
              </a:tblGrid>
              <a:tr h="438253">
                <a:tc>
                  <a:txBody>
                    <a:bodyPr/>
                    <a:lstStyle/>
                    <a:p>
                      <a:pPr>
                        <a:lnSpc>
                          <a:spcPct val="107000"/>
                        </a:lnSpc>
                        <a:spcAft>
                          <a:spcPts val="800"/>
                        </a:spcAft>
                      </a:pPr>
                      <a:r>
                        <a:rPr lang="ru-RU" sz="1400">
                          <a:solidFill>
                            <a:srgbClr val="000000"/>
                          </a:solidFill>
                          <a:effectLst/>
                          <a:latin typeface="Times New Roman" panose="02020603050405020304" pitchFamily="18" charset="0"/>
                          <a:cs typeface="Times New Roman" panose="02020603050405020304" pitchFamily="18" charset="0"/>
                        </a:rPr>
                        <a:t>Возрастная </a:t>
                      </a:r>
                      <a:endParaRPr lang="ru-RU" sz="1400">
                        <a:effectLst/>
                        <a:latin typeface="Times New Roman" panose="02020603050405020304" pitchFamily="18" charset="0"/>
                        <a:cs typeface="Times New Roman" panose="02020603050405020304" pitchFamily="18" charset="0"/>
                      </a:endParaRPr>
                    </a:p>
                    <a:p>
                      <a:pPr>
                        <a:lnSpc>
                          <a:spcPct val="107000"/>
                        </a:lnSpc>
                        <a:spcAft>
                          <a:spcPts val="800"/>
                        </a:spcAft>
                      </a:pPr>
                      <a:r>
                        <a:rPr lang="ru-RU" sz="1400">
                          <a:solidFill>
                            <a:srgbClr val="000000"/>
                          </a:solidFill>
                          <a:effectLst/>
                          <a:latin typeface="Times New Roman" panose="02020603050405020304" pitchFamily="18" charset="0"/>
                          <a:cs typeface="Times New Roman" panose="02020603050405020304" pitchFamily="18" charset="0"/>
                        </a:rPr>
                        <a:t>группа</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4953" marR="54953" marT="0" marB="0"/>
                </a:tc>
                <a:tc>
                  <a:txBody>
                    <a:bodyPr/>
                    <a:lstStyle/>
                    <a:p>
                      <a:pPr algn="ctr">
                        <a:lnSpc>
                          <a:spcPct val="107000"/>
                        </a:lnSpc>
                        <a:spcAft>
                          <a:spcPts val="800"/>
                        </a:spcAft>
                      </a:pPr>
                      <a:r>
                        <a:rPr lang="ru-RU" sz="1400">
                          <a:solidFill>
                            <a:srgbClr val="000000"/>
                          </a:solidFill>
                          <a:effectLst/>
                          <a:latin typeface="Times New Roman" panose="02020603050405020304" pitchFamily="18" charset="0"/>
                          <a:cs typeface="Times New Roman" panose="02020603050405020304" pitchFamily="18" charset="0"/>
                        </a:rPr>
                        <a:t>Формы </a:t>
                      </a:r>
                      <a:endParaRPr lang="ru-RU" sz="1400">
                        <a:effectLst/>
                        <a:latin typeface="Times New Roman" panose="02020603050405020304" pitchFamily="18" charset="0"/>
                        <a:cs typeface="Times New Roman" panose="02020603050405020304" pitchFamily="18" charset="0"/>
                      </a:endParaRPr>
                    </a:p>
                    <a:p>
                      <a:pPr algn="ctr">
                        <a:lnSpc>
                          <a:spcPct val="107000"/>
                        </a:lnSpc>
                        <a:spcAft>
                          <a:spcPts val="800"/>
                        </a:spcAft>
                      </a:pPr>
                      <a:r>
                        <a:rPr lang="ru-RU" sz="1400">
                          <a:solidFill>
                            <a:srgbClr val="000000"/>
                          </a:solidFill>
                          <a:effectLst/>
                          <a:latin typeface="Times New Roman" panose="02020603050405020304" pitchFamily="18" charset="0"/>
                          <a:cs typeface="Times New Roman" panose="02020603050405020304" pitchFamily="18" charset="0"/>
                        </a:rPr>
                        <a:t>организации</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4953" marR="54953" marT="0" marB="0"/>
                </a:tc>
                <a:tc>
                  <a:txBody>
                    <a:bodyPr/>
                    <a:lstStyle/>
                    <a:p>
                      <a:pPr algn="ctr">
                        <a:lnSpc>
                          <a:spcPct val="107000"/>
                        </a:lnSpc>
                        <a:spcAft>
                          <a:spcPts val="800"/>
                        </a:spcAft>
                      </a:pPr>
                      <a:r>
                        <a:rPr lang="ru-RU" sz="1400">
                          <a:solidFill>
                            <a:srgbClr val="000000"/>
                          </a:solidFill>
                          <a:effectLst/>
                          <a:latin typeface="Times New Roman" panose="02020603050405020304" pitchFamily="18" charset="0"/>
                          <a:cs typeface="Times New Roman" panose="02020603050405020304" pitchFamily="18" charset="0"/>
                        </a:rPr>
                        <a:t>Содержание</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4953" marR="54953" marT="0" marB="0"/>
                </a:tc>
                <a:extLst>
                  <a:ext uri="{0D108BD9-81ED-4DB2-BD59-A6C34878D82A}">
                    <a16:rowId xmlns:a16="http://schemas.microsoft.com/office/drawing/2014/main" val="61997076"/>
                  </a:ext>
                </a:extLst>
              </a:tr>
              <a:tr h="1901638">
                <a:tc>
                  <a:txBody>
                    <a:bodyPr/>
                    <a:lstStyle/>
                    <a:p>
                      <a:pPr>
                        <a:lnSpc>
                          <a:spcPct val="107000"/>
                        </a:lnSpc>
                        <a:spcAft>
                          <a:spcPts val="800"/>
                        </a:spcAft>
                      </a:pPr>
                      <a:r>
                        <a:rPr lang="ru-RU" sz="1400" dirty="0">
                          <a:solidFill>
                            <a:srgbClr val="111111"/>
                          </a:solidFill>
                          <a:effectLst/>
                          <a:latin typeface="Times New Roman" panose="02020603050405020304" pitchFamily="18" charset="0"/>
                          <a:cs typeface="Times New Roman" panose="02020603050405020304" pitchFamily="18" charset="0"/>
                        </a:rPr>
                        <a:t>2 младшая группа</a:t>
                      </a:r>
                      <a:endParaRPr lang="ru-RU" sz="1400" dirty="0">
                        <a:effectLst/>
                        <a:latin typeface="Times New Roman" panose="02020603050405020304" pitchFamily="18" charset="0"/>
                        <a:cs typeface="Times New Roman" panose="02020603050405020304" pitchFamily="18" charset="0"/>
                      </a:endParaRPr>
                    </a:p>
                    <a:p>
                      <a:pPr algn="just">
                        <a:lnSpc>
                          <a:spcPct val="107000"/>
                        </a:lnSpc>
                        <a:spcAft>
                          <a:spcPts val="800"/>
                        </a:spcAft>
                      </a:pPr>
                      <a:r>
                        <a:rPr lang="ru-RU" sz="1400" dirty="0">
                          <a:solidFill>
                            <a:srgbClr val="000000"/>
                          </a:solidFill>
                          <a:effectLst/>
                          <a:latin typeface="Times New Roman" panose="02020603050405020304" pitchFamily="18" charset="0"/>
                          <a:cs typeface="Times New Roman" panose="02020603050405020304" pitchFamily="18" charset="0"/>
                        </a:rPr>
                        <a:t> </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953" marR="54953" marT="0" marB="0"/>
                </a:tc>
                <a:tc>
                  <a:txBody>
                    <a:bodyPr/>
                    <a:lstStyle/>
                    <a:p>
                      <a:pPr marL="180000" lvl="0" indent="-342900" algn="just">
                        <a:lnSpc>
                          <a:spcPct val="107000"/>
                        </a:lnSpc>
                        <a:spcAft>
                          <a:spcPts val="200"/>
                        </a:spcAft>
                        <a:buFont typeface="Symbol" panose="05050102010706020507" pitchFamily="18" charset="2"/>
                        <a:buChar char=""/>
                      </a:pPr>
                      <a:r>
                        <a:rPr lang="ru-RU" sz="1200" dirty="0">
                          <a:solidFill>
                            <a:srgbClr val="111111"/>
                          </a:solidFill>
                          <a:effectLst/>
                          <a:latin typeface="Times New Roman" panose="02020603050405020304" pitchFamily="18" charset="0"/>
                          <a:cs typeface="Times New Roman" panose="02020603050405020304" pitchFamily="18" charset="0"/>
                        </a:rPr>
                        <a:t>Индивидуальные поручения </a:t>
                      </a:r>
                      <a:endParaRPr lang="ru-RU" sz="1200" dirty="0">
                        <a:effectLst/>
                        <a:latin typeface="Times New Roman" panose="02020603050405020304" pitchFamily="18" charset="0"/>
                        <a:cs typeface="Times New Roman" panose="02020603050405020304" pitchFamily="18" charset="0"/>
                      </a:endParaRPr>
                    </a:p>
                    <a:p>
                      <a:pPr marL="180000" lvl="0" indent="-342900" algn="just">
                        <a:lnSpc>
                          <a:spcPct val="107000"/>
                        </a:lnSpc>
                        <a:spcAft>
                          <a:spcPts val="200"/>
                        </a:spcAft>
                        <a:buFont typeface="Symbol" panose="05050102010706020507" pitchFamily="18" charset="2"/>
                        <a:buChar char=""/>
                      </a:pPr>
                      <a:r>
                        <a:rPr lang="ru-RU" sz="1200" dirty="0">
                          <a:solidFill>
                            <a:srgbClr val="111111"/>
                          </a:solidFill>
                          <a:effectLst/>
                          <a:latin typeface="Times New Roman" panose="02020603050405020304" pitchFamily="18" charset="0"/>
                          <a:cs typeface="Times New Roman" panose="02020603050405020304" pitchFamily="18" charset="0"/>
                        </a:rPr>
                        <a:t>Подгрупповые операции</a:t>
                      </a:r>
                      <a:endParaRPr lang="ru-RU" sz="1200" dirty="0">
                        <a:effectLst/>
                        <a:latin typeface="Times New Roman" panose="02020603050405020304" pitchFamily="18" charset="0"/>
                        <a:cs typeface="Times New Roman" panose="02020603050405020304" pitchFamily="18" charset="0"/>
                      </a:endParaRPr>
                    </a:p>
                    <a:p>
                      <a:pPr marL="180000" lvl="0" indent="-342900" algn="just">
                        <a:lnSpc>
                          <a:spcPct val="107000"/>
                        </a:lnSpc>
                        <a:spcAft>
                          <a:spcPts val="200"/>
                        </a:spcAft>
                        <a:buFont typeface="Symbol" panose="05050102010706020507" pitchFamily="18" charset="2"/>
                        <a:buChar char=""/>
                      </a:pPr>
                      <a:r>
                        <a:rPr lang="ru-RU" sz="1200" dirty="0">
                          <a:solidFill>
                            <a:srgbClr val="111111"/>
                          </a:solidFill>
                          <a:effectLst/>
                          <a:latin typeface="Times New Roman" panose="02020603050405020304" pitchFamily="18" charset="0"/>
                          <a:cs typeface="Times New Roman" panose="02020603050405020304" pitchFamily="18" charset="0"/>
                        </a:rPr>
                        <a:t>«Труд рядом»</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953" marR="54953" marT="0" marB="0"/>
                </a:tc>
                <a:tc>
                  <a:txBody>
                    <a:bodyPr/>
                    <a:lstStyle/>
                    <a:p>
                      <a:pPr algn="just">
                        <a:lnSpc>
                          <a:spcPct val="107000"/>
                        </a:lnSpc>
                        <a:spcAft>
                          <a:spcPts val="800"/>
                        </a:spcAft>
                      </a:pPr>
                      <a:r>
                        <a:rPr lang="ru-RU" sz="1400">
                          <a:solidFill>
                            <a:srgbClr val="111111"/>
                          </a:solidFill>
                          <a:effectLst/>
                          <a:latin typeface="Times New Roman" panose="02020603050405020304" pitchFamily="18" charset="0"/>
                          <a:cs typeface="Times New Roman" panose="02020603050405020304" pitchFamily="18" charset="0"/>
                        </a:rPr>
                        <a:t>Дети сажают 2-3 грядки: лук, бобы, горох, фасоль в заранее подготовленные бороздки. На одной  из грядок воспитатель может посеять в присутствии детей семена редиса или репы. </a:t>
                      </a:r>
                      <a:endParaRPr lang="ru-RU" sz="1400">
                        <a:effectLst/>
                        <a:latin typeface="Times New Roman" panose="02020603050405020304" pitchFamily="18" charset="0"/>
                        <a:cs typeface="Times New Roman" panose="02020603050405020304" pitchFamily="18" charset="0"/>
                      </a:endParaRPr>
                    </a:p>
                    <a:p>
                      <a:pPr algn="just">
                        <a:lnSpc>
                          <a:spcPct val="107000"/>
                        </a:lnSpc>
                        <a:spcAft>
                          <a:spcPts val="800"/>
                        </a:spcAft>
                      </a:pPr>
                      <a:r>
                        <a:rPr lang="ru-RU" sz="1400">
                          <a:solidFill>
                            <a:srgbClr val="111111"/>
                          </a:solidFill>
                          <a:effectLst/>
                          <a:latin typeface="Times New Roman" panose="02020603050405020304" pitchFamily="18" charset="0"/>
                          <a:cs typeface="Times New Roman" panose="02020603050405020304" pitchFamily="18" charset="0"/>
                        </a:rPr>
                        <a:t>Всю работу по уходу за растениями проводит воспитатель, детей приучают к посильному выполнению простейших поручений под руководством и с помощью взрослых: поливать растения, сеять крупные семена цветов, сажать лук, поливать растения на грядках, собирать овощи.</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4953" marR="54953" marT="0" marB="0"/>
                </a:tc>
                <a:extLst>
                  <a:ext uri="{0D108BD9-81ED-4DB2-BD59-A6C34878D82A}">
                    <a16:rowId xmlns:a16="http://schemas.microsoft.com/office/drawing/2014/main" val="4055840379"/>
                  </a:ext>
                </a:extLst>
              </a:tr>
              <a:tr h="2186072">
                <a:tc>
                  <a:txBody>
                    <a:bodyPr/>
                    <a:lstStyle/>
                    <a:p>
                      <a:pPr>
                        <a:lnSpc>
                          <a:spcPct val="107000"/>
                        </a:lnSpc>
                        <a:spcAft>
                          <a:spcPts val="800"/>
                        </a:spcAft>
                      </a:pPr>
                      <a:r>
                        <a:rPr lang="ru-RU" sz="1400" dirty="0">
                          <a:solidFill>
                            <a:srgbClr val="111111"/>
                          </a:solidFill>
                          <a:effectLst/>
                          <a:latin typeface="Times New Roman" panose="02020603050405020304" pitchFamily="18" charset="0"/>
                          <a:cs typeface="Times New Roman" panose="02020603050405020304" pitchFamily="18" charset="0"/>
                        </a:rPr>
                        <a:t>Средняя группа</a:t>
                      </a:r>
                      <a:endParaRPr lang="ru-RU" sz="1400" dirty="0">
                        <a:effectLst/>
                        <a:latin typeface="Times New Roman" panose="02020603050405020304" pitchFamily="18" charset="0"/>
                        <a:cs typeface="Times New Roman" panose="02020603050405020304" pitchFamily="18" charset="0"/>
                      </a:endParaRPr>
                    </a:p>
                    <a:p>
                      <a:pPr algn="just">
                        <a:lnSpc>
                          <a:spcPct val="107000"/>
                        </a:lnSpc>
                        <a:spcAft>
                          <a:spcPts val="800"/>
                        </a:spcAft>
                      </a:pPr>
                      <a:r>
                        <a:rPr lang="ru-RU" sz="1400" dirty="0">
                          <a:solidFill>
                            <a:srgbClr val="000000"/>
                          </a:solidFill>
                          <a:effectLst/>
                          <a:latin typeface="Times New Roman" panose="02020603050405020304" pitchFamily="18" charset="0"/>
                          <a:cs typeface="Times New Roman" panose="02020603050405020304" pitchFamily="18" charset="0"/>
                        </a:rPr>
                        <a:t> </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953" marR="54953" marT="0" marB="0"/>
                </a:tc>
                <a:tc>
                  <a:txBody>
                    <a:bodyPr/>
                    <a:lstStyle/>
                    <a:p>
                      <a:pPr marL="180000" lvl="0" indent="-342900" algn="just">
                        <a:lnSpc>
                          <a:spcPct val="107000"/>
                        </a:lnSpc>
                        <a:spcAft>
                          <a:spcPts val="200"/>
                        </a:spcAft>
                        <a:buFont typeface="Symbol" panose="05050102010706020507" pitchFamily="18" charset="2"/>
                        <a:buChar char=""/>
                      </a:pPr>
                      <a:r>
                        <a:rPr lang="ru-RU" sz="1200" dirty="0">
                          <a:solidFill>
                            <a:srgbClr val="111111"/>
                          </a:solidFill>
                          <a:effectLst/>
                          <a:latin typeface="Times New Roman" panose="02020603050405020304" pitchFamily="18" charset="0"/>
                          <a:cs typeface="Times New Roman" panose="02020603050405020304" pitchFamily="18" charset="0"/>
                        </a:rPr>
                        <a:t>Индивидуальные поручения (носят более длительный характер)</a:t>
                      </a:r>
                      <a:endParaRPr lang="ru-RU" sz="1200" dirty="0">
                        <a:effectLst/>
                        <a:latin typeface="Times New Roman" panose="02020603050405020304" pitchFamily="18" charset="0"/>
                        <a:cs typeface="Times New Roman" panose="02020603050405020304" pitchFamily="18" charset="0"/>
                      </a:endParaRPr>
                    </a:p>
                    <a:p>
                      <a:pPr marL="180000" lvl="0" indent="-342900" algn="just">
                        <a:lnSpc>
                          <a:spcPct val="107000"/>
                        </a:lnSpc>
                        <a:spcAft>
                          <a:spcPts val="200"/>
                        </a:spcAft>
                        <a:buFont typeface="Symbol" panose="05050102010706020507" pitchFamily="18" charset="2"/>
                        <a:buChar char=""/>
                      </a:pPr>
                      <a:r>
                        <a:rPr lang="ru-RU" sz="1200" dirty="0">
                          <a:solidFill>
                            <a:srgbClr val="111111"/>
                          </a:solidFill>
                          <a:effectLst/>
                          <a:latin typeface="Times New Roman" panose="02020603050405020304" pitchFamily="18" charset="0"/>
                          <a:cs typeface="Times New Roman" panose="02020603050405020304" pitchFamily="18" charset="0"/>
                        </a:rPr>
                        <a:t>Подгрупповые операции</a:t>
                      </a:r>
                      <a:endParaRPr lang="ru-RU" sz="1200" dirty="0">
                        <a:effectLst/>
                        <a:latin typeface="Times New Roman" panose="02020603050405020304" pitchFamily="18" charset="0"/>
                        <a:cs typeface="Times New Roman" panose="02020603050405020304" pitchFamily="18" charset="0"/>
                      </a:endParaRPr>
                    </a:p>
                    <a:p>
                      <a:pPr marL="180000" lvl="0" indent="-342900" algn="just">
                        <a:lnSpc>
                          <a:spcPct val="107000"/>
                        </a:lnSpc>
                        <a:spcAft>
                          <a:spcPts val="200"/>
                        </a:spcAft>
                        <a:buFont typeface="Symbol" panose="05050102010706020507" pitchFamily="18" charset="2"/>
                        <a:buChar char=""/>
                      </a:pPr>
                      <a:r>
                        <a:rPr lang="ru-RU" sz="1200" dirty="0">
                          <a:solidFill>
                            <a:srgbClr val="111111"/>
                          </a:solidFill>
                          <a:effectLst/>
                          <a:latin typeface="Times New Roman" panose="02020603050405020304" pitchFamily="18" charset="0"/>
                          <a:cs typeface="Times New Roman" panose="02020603050405020304" pitchFamily="18" charset="0"/>
                        </a:rPr>
                        <a:t>«Труд рядом»</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953" marR="54953" marT="0" marB="0"/>
                </a:tc>
                <a:tc>
                  <a:txBody>
                    <a:bodyPr/>
                    <a:lstStyle/>
                    <a:p>
                      <a:pPr algn="just">
                        <a:lnSpc>
                          <a:spcPct val="107000"/>
                        </a:lnSpc>
                        <a:spcAft>
                          <a:spcPts val="800"/>
                        </a:spcAft>
                      </a:pPr>
                      <a:r>
                        <a:rPr lang="ru-RU" sz="1400" dirty="0">
                          <a:solidFill>
                            <a:srgbClr val="000000"/>
                          </a:solidFill>
                          <a:effectLst/>
                          <a:latin typeface="Times New Roman" panose="02020603050405020304" pitchFamily="18" charset="0"/>
                          <a:cs typeface="Times New Roman" panose="02020603050405020304" pitchFamily="18" charset="0"/>
                        </a:rPr>
                        <a:t>Приобретают навыки ухода </a:t>
                      </a:r>
                      <a:r>
                        <a:rPr lang="ru-RU" sz="1400" dirty="0">
                          <a:solidFill>
                            <a:srgbClr val="111111"/>
                          </a:solidFill>
                          <a:effectLst/>
                          <a:latin typeface="Times New Roman" panose="02020603050405020304" pitchFamily="18" charset="0"/>
                          <a:cs typeface="Times New Roman" panose="02020603050405020304" pitchFamily="18" charset="0"/>
                        </a:rPr>
                        <a:t>за растениями  на огороде и в цветнике. Дети выполняют трудовые поручения самостоятельно, заботятся о растениях на участке вместе со взрослыми выращивают овощи, цветы (при вскопке очищают землю от камней и палок, систематически поливают грядки, клумбы, рыхлят землю, собирают овощи). Вся работа детей по уходу за растениями должна проходить под постоянным наблюдением педагога. Он показывает и объясняет, сколько воды надо растению, как рыхлить землю, чтобы не повредить корни.</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4953" marR="54953" marT="0" marB="0"/>
                </a:tc>
                <a:extLst>
                  <a:ext uri="{0D108BD9-81ED-4DB2-BD59-A6C34878D82A}">
                    <a16:rowId xmlns:a16="http://schemas.microsoft.com/office/drawing/2014/main" val="2151066492"/>
                  </a:ext>
                </a:extLst>
              </a:tr>
            </a:tbl>
          </a:graphicData>
        </a:graphic>
      </p:graphicFrame>
      <p:sp>
        <p:nvSpPr>
          <p:cNvPr id="5" name="Rectangle 1">
            <a:extLst>
              <a:ext uri="{FF2B5EF4-FFF2-40B4-BE49-F238E27FC236}">
                <a16:creationId xmlns:a16="http://schemas.microsoft.com/office/drawing/2014/main" id="{93585C28-60DE-4783-BBE4-5BCA2807F02C}"/>
              </a:ext>
            </a:extLst>
          </p:cNvPr>
          <p:cNvSpPr>
            <a:spLocks noChangeArrowheads="1"/>
          </p:cNvSpPr>
          <p:nvPr/>
        </p:nvSpPr>
        <p:spPr bwMode="auto">
          <a:xfrm>
            <a:off x="717460" y="908720"/>
            <a:ext cx="400789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b="1" i="0" u="none" strike="noStrike" cap="none" normalizeH="0" baseline="0" dirty="0">
                <a:ln>
                  <a:noFill/>
                </a:ln>
                <a:solidFill>
                  <a:srgbClr val="FF0000"/>
                </a:solidFill>
                <a:effectLst/>
                <a:latin typeface="a_CooperBlack" panose="0208090404030B020404" pitchFamily="18" charset="-52"/>
                <a:ea typeface="Times New Roman" panose="02020603050405020304" pitchFamily="18" charset="0"/>
                <a:cs typeface="Times New Roman" panose="02020603050405020304" pitchFamily="18" charset="0"/>
              </a:rPr>
              <a:t>Организация труда в огороде</a:t>
            </a:r>
            <a:endParaRPr kumimoji="0" lang="ru-RU" altLang="ru-RU" b="0" i="0" u="none" strike="noStrike" cap="none" normalizeH="0" baseline="0" dirty="0">
              <a:ln>
                <a:noFill/>
              </a:ln>
              <a:solidFill>
                <a:srgbClr val="FF0000"/>
              </a:solidFill>
              <a:effectLst/>
              <a:latin typeface="a_CooperBlack" panose="0208090404030B020404" pitchFamily="18" charset="-52"/>
            </a:endParaRPr>
          </a:p>
        </p:txBody>
      </p:sp>
    </p:spTree>
    <p:extLst>
      <p:ext uri="{BB962C8B-B14F-4D97-AF65-F5344CB8AC3E}">
        <p14:creationId xmlns:p14="http://schemas.microsoft.com/office/powerpoint/2010/main" val="8483694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id="{38002896-BEED-48C8-AEE4-8DB56E4E0764}"/>
              </a:ext>
            </a:extLst>
          </p:cNvPr>
          <p:cNvGraphicFramePr>
            <a:graphicFrameLocks noGrp="1"/>
          </p:cNvGraphicFramePr>
          <p:nvPr>
            <p:ph idx="1"/>
            <p:extLst>
              <p:ext uri="{D42A27DB-BD31-4B8C-83A1-F6EECF244321}">
                <p14:modId xmlns:p14="http://schemas.microsoft.com/office/powerpoint/2010/main" val="3427977830"/>
              </p:ext>
            </p:extLst>
          </p:nvPr>
        </p:nvGraphicFramePr>
        <p:xfrm>
          <a:off x="717460" y="1340768"/>
          <a:ext cx="7670964" cy="5173790"/>
        </p:xfrm>
        <a:graphic>
          <a:graphicData uri="http://schemas.openxmlformats.org/drawingml/2006/table">
            <a:tbl>
              <a:tblPr firstRow="1" firstCol="1" bandRow="1">
                <a:tableStyleId>{0505E3EF-67EA-436B-97B2-0124C06EBD24}</a:tableStyleId>
              </a:tblPr>
              <a:tblGrid>
                <a:gridCol w="1327111">
                  <a:extLst>
                    <a:ext uri="{9D8B030D-6E8A-4147-A177-3AD203B41FA5}">
                      <a16:colId xmlns:a16="http://schemas.microsoft.com/office/drawing/2014/main" val="692362204"/>
                    </a:ext>
                  </a:extLst>
                </a:gridCol>
                <a:gridCol w="1635423">
                  <a:extLst>
                    <a:ext uri="{9D8B030D-6E8A-4147-A177-3AD203B41FA5}">
                      <a16:colId xmlns:a16="http://schemas.microsoft.com/office/drawing/2014/main" val="170964429"/>
                    </a:ext>
                  </a:extLst>
                </a:gridCol>
                <a:gridCol w="4708430">
                  <a:extLst>
                    <a:ext uri="{9D8B030D-6E8A-4147-A177-3AD203B41FA5}">
                      <a16:colId xmlns:a16="http://schemas.microsoft.com/office/drawing/2014/main" val="1268798524"/>
                    </a:ext>
                  </a:extLst>
                </a:gridCol>
              </a:tblGrid>
              <a:tr h="438253">
                <a:tc>
                  <a:txBody>
                    <a:bodyPr/>
                    <a:lstStyle/>
                    <a:p>
                      <a:pPr>
                        <a:lnSpc>
                          <a:spcPct val="107000"/>
                        </a:lnSpc>
                        <a:spcAft>
                          <a:spcPts val="800"/>
                        </a:spcAft>
                      </a:pPr>
                      <a:r>
                        <a:rPr lang="ru-RU" sz="1400">
                          <a:solidFill>
                            <a:srgbClr val="000000"/>
                          </a:solidFill>
                          <a:effectLst/>
                          <a:latin typeface="Times New Roman" panose="02020603050405020304" pitchFamily="18" charset="0"/>
                          <a:cs typeface="Times New Roman" panose="02020603050405020304" pitchFamily="18" charset="0"/>
                        </a:rPr>
                        <a:t>Возрастная </a:t>
                      </a:r>
                      <a:endParaRPr lang="ru-RU" sz="1400">
                        <a:effectLst/>
                        <a:latin typeface="Times New Roman" panose="02020603050405020304" pitchFamily="18" charset="0"/>
                        <a:cs typeface="Times New Roman" panose="02020603050405020304" pitchFamily="18" charset="0"/>
                      </a:endParaRPr>
                    </a:p>
                    <a:p>
                      <a:pPr>
                        <a:lnSpc>
                          <a:spcPct val="107000"/>
                        </a:lnSpc>
                        <a:spcAft>
                          <a:spcPts val="800"/>
                        </a:spcAft>
                      </a:pPr>
                      <a:r>
                        <a:rPr lang="ru-RU" sz="1400">
                          <a:solidFill>
                            <a:srgbClr val="000000"/>
                          </a:solidFill>
                          <a:effectLst/>
                          <a:latin typeface="Times New Roman" panose="02020603050405020304" pitchFamily="18" charset="0"/>
                          <a:cs typeface="Times New Roman" panose="02020603050405020304" pitchFamily="18" charset="0"/>
                        </a:rPr>
                        <a:t>группа</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4953" marR="54953" marT="0" marB="0"/>
                </a:tc>
                <a:tc>
                  <a:txBody>
                    <a:bodyPr/>
                    <a:lstStyle/>
                    <a:p>
                      <a:pPr algn="ctr">
                        <a:lnSpc>
                          <a:spcPct val="107000"/>
                        </a:lnSpc>
                        <a:spcAft>
                          <a:spcPts val="800"/>
                        </a:spcAft>
                      </a:pPr>
                      <a:r>
                        <a:rPr lang="ru-RU" sz="1400">
                          <a:solidFill>
                            <a:srgbClr val="000000"/>
                          </a:solidFill>
                          <a:effectLst/>
                          <a:latin typeface="Times New Roman" panose="02020603050405020304" pitchFamily="18" charset="0"/>
                          <a:cs typeface="Times New Roman" panose="02020603050405020304" pitchFamily="18" charset="0"/>
                        </a:rPr>
                        <a:t>Формы </a:t>
                      </a:r>
                      <a:endParaRPr lang="ru-RU" sz="1400">
                        <a:effectLst/>
                        <a:latin typeface="Times New Roman" panose="02020603050405020304" pitchFamily="18" charset="0"/>
                        <a:cs typeface="Times New Roman" panose="02020603050405020304" pitchFamily="18" charset="0"/>
                      </a:endParaRPr>
                    </a:p>
                    <a:p>
                      <a:pPr algn="ctr">
                        <a:lnSpc>
                          <a:spcPct val="107000"/>
                        </a:lnSpc>
                        <a:spcAft>
                          <a:spcPts val="800"/>
                        </a:spcAft>
                      </a:pPr>
                      <a:r>
                        <a:rPr lang="ru-RU" sz="1400">
                          <a:solidFill>
                            <a:srgbClr val="000000"/>
                          </a:solidFill>
                          <a:effectLst/>
                          <a:latin typeface="Times New Roman" panose="02020603050405020304" pitchFamily="18" charset="0"/>
                          <a:cs typeface="Times New Roman" panose="02020603050405020304" pitchFamily="18" charset="0"/>
                        </a:rPr>
                        <a:t>организации</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4953" marR="54953" marT="0" marB="0"/>
                </a:tc>
                <a:tc>
                  <a:txBody>
                    <a:bodyPr/>
                    <a:lstStyle/>
                    <a:p>
                      <a:pPr algn="ctr">
                        <a:lnSpc>
                          <a:spcPct val="107000"/>
                        </a:lnSpc>
                        <a:spcAft>
                          <a:spcPts val="800"/>
                        </a:spcAft>
                      </a:pPr>
                      <a:r>
                        <a:rPr lang="ru-RU" sz="1400">
                          <a:solidFill>
                            <a:srgbClr val="000000"/>
                          </a:solidFill>
                          <a:effectLst/>
                          <a:latin typeface="Times New Roman" panose="02020603050405020304" pitchFamily="18" charset="0"/>
                          <a:cs typeface="Times New Roman" panose="02020603050405020304" pitchFamily="18" charset="0"/>
                        </a:rPr>
                        <a:t>Содержание</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54953" marR="54953" marT="0" marB="0"/>
                </a:tc>
                <a:extLst>
                  <a:ext uri="{0D108BD9-81ED-4DB2-BD59-A6C34878D82A}">
                    <a16:rowId xmlns:a16="http://schemas.microsoft.com/office/drawing/2014/main" val="61997076"/>
                  </a:ext>
                </a:extLst>
              </a:tr>
              <a:tr h="1901638">
                <a:tc>
                  <a:txBody>
                    <a:bodyPr/>
                    <a:lstStyle/>
                    <a:p>
                      <a:pPr>
                        <a:lnSpc>
                          <a:spcPct val="107000"/>
                        </a:lnSpc>
                        <a:spcAft>
                          <a:spcPts val="800"/>
                        </a:spcAft>
                      </a:pPr>
                      <a:r>
                        <a:rPr lang="ru-RU" sz="1400" b="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Старшая и подготовительная группы</a:t>
                      </a:r>
                      <a:endParaRPr lang="ru-RU" sz="1400" b="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ru-RU" sz="140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just">
                        <a:lnSpc>
                          <a:spcPct val="107000"/>
                        </a:lnSpc>
                        <a:spcAft>
                          <a:spcPts val="800"/>
                        </a:spcAft>
                        <a:buFont typeface="Symbol" panose="05050102010706020507" pitchFamily="18" charset="2"/>
                        <a:buChar char=""/>
                      </a:pPr>
                      <a:r>
                        <a:rPr lang="ru-RU" sz="140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Индивидуальные поручения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140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(по уходу за растениями и животными становятся длительными. </a:t>
                      </a:r>
                      <a:r>
                        <a:rPr lang="ru-RU" sz="1400" dirty="0" err="1">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Например,вырастить</a:t>
                      </a:r>
                      <a:r>
                        <a:rPr lang="ru-RU" sz="140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 растение в подарок малышам, маме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ru-RU" sz="140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Подгрупповые операции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140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(2-3 детям дают длительные поручения - ухаживать за грядкой на огороде, за клумбой и т.д.</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ru-RU" sz="1400" i="1" u="sng"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Весной:</a:t>
                      </a:r>
                      <a:r>
                        <a:rPr lang="ru-RU" sz="140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 перекапывать, рыхлить землю, делать грядки и клумбы, сеять крупные и мелкие семена, ухаживать за растениями на огороде, в саду, в цветнике.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1400" i="1"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Летом,  осенью: </a:t>
                      </a:r>
                      <a:r>
                        <a:rPr lang="ru-RU" sz="140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рыхлить землю, поливать, прореживать, пропалывать, подвязывать растения, собирать урожай.</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140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Дети должны уметь правильно пользоваться лопатой, совком, граблями, лейкой,  пропалывать сорняки, собирать семена овощей и цветов.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2540">
                        <a:lnSpc>
                          <a:spcPct val="107000"/>
                        </a:lnSpc>
                        <a:spcAft>
                          <a:spcPts val="800"/>
                        </a:spcAft>
                      </a:pPr>
                      <a:r>
                        <a:rPr lang="ru-RU" sz="140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Такие виды ухода за растениями, как подвязывание, окучивание, подкормка, проводятся воспитателем в присутствии детей. Показ он сопровождает объяснением. Высадка рассады и пересадка растений:</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2540" algn="just">
                        <a:lnSpc>
                          <a:spcPct val="107000"/>
                        </a:lnSpc>
                        <a:spcAft>
                          <a:spcPts val="800"/>
                        </a:spcAft>
                      </a:pPr>
                      <a:r>
                        <a:rPr lang="ru-RU" sz="140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Дети самостоятельно не высаживают рассаду, можно капусту, помидор, но только под контролем, руководством  взрослого.</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55840379"/>
                  </a:ext>
                </a:extLst>
              </a:tr>
            </a:tbl>
          </a:graphicData>
        </a:graphic>
      </p:graphicFrame>
      <p:sp>
        <p:nvSpPr>
          <p:cNvPr id="5" name="Rectangle 1">
            <a:extLst>
              <a:ext uri="{FF2B5EF4-FFF2-40B4-BE49-F238E27FC236}">
                <a16:creationId xmlns:a16="http://schemas.microsoft.com/office/drawing/2014/main" id="{93585C28-60DE-4783-BBE4-5BCA2807F02C}"/>
              </a:ext>
            </a:extLst>
          </p:cNvPr>
          <p:cNvSpPr>
            <a:spLocks noChangeArrowheads="1"/>
          </p:cNvSpPr>
          <p:nvPr/>
        </p:nvSpPr>
        <p:spPr bwMode="auto">
          <a:xfrm>
            <a:off x="717460" y="908720"/>
            <a:ext cx="400789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b="1" i="0" u="none" strike="noStrike" cap="none" normalizeH="0" baseline="0" dirty="0">
                <a:ln>
                  <a:noFill/>
                </a:ln>
                <a:solidFill>
                  <a:srgbClr val="FF0000"/>
                </a:solidFill>
                <a:effectLst/>
                <a:latin typeface="a_CooperBlack" panose="0208090404030B020404" pitchFamily="18" charset="-52"/>
                <a:ea typeface="Times New Roman" panose="02020603050405020304" pitchFamily="18" charset="0"/>
                <a:cs typeface="Times New Roman" panose="02020603050405020304" pitchFamily="18" charset="0"/>
              </a:rPr>
              <a:t>Организация труда в огороде</a:t>
            </a:r>
            <a:endParaRPr kumimoji="0" lang="ru-RU" altLang="ru-RU" b="0" i="0" u="none" strike="noStrike" cap="none" normalizeH="0" baseline="0" dirty="0">
              <a:ln>
                <a:noFill/>
              </a:ln>
              <a:solidFill>
                <a:srgbClr val="FF0000"/>
              </a:solidFill>
              <a:effectLst/>
              <a:latin typeface="a_CooperBlack" panose="0208090404030B020404" pitchFamily="18" charset="-52"/>
            </a:endParaRPr>
          </a:p>
        </p:txBody>
      </p:sp>
    </p:spTree>
    <p:extLst>
      <p:ext uri="{BB962C8B-B14F-4D97-AF65-F5344CB8AC3E}">
        <p14:creationId xmlns:p14="http://schemas.microsoft.com/office/powerpoint/2010/main" val="21425533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E3293D5-4487-41E4-A57F-4E1C62A39A20}"/>
              </a:ext>
            </a:extLst>
          </p:cNvPr>
          <p:cNvSpPr>
            <a:spLocks noGrp="1"/>
          </p:cNvSpPr>
          <p:nvPr>
            <p:ph idx="1"/>
          </p:nvPr>
        </p:nvSpPr>
        <p:spPr>
          <a:xfrm>
            <a:off x="827584" y="3583557"/>
            <a:ext cx="7056784" cy="2160240"/>
          </a:xfrm>
        </p:spPr>
        <p:txBody>
          <a:bodyPr>
            <a:normAutofit fontScale="77500" lnSpcReduction="20000"/>
          </a:bodyPr>
          <a:lstStyle/>
          <a:p>
            <a:pPr indent="0" algn="just">
              <a:buNone/>
            </a:pPr>
            <a:r>
              <a:rPr lang="ru-RU" sz="2100" dirty="0">
                <a:solidFill>
                  <a:srgbClr val="000000"/>
                </a:solidFill>
                <a:effectLst/>
                <a:latin typeface="Times New Roman" panose="02020603050405020304" pitchFamily="18" charset="0"/>
                <a:ea typeface="Times New Roman" panose="02020603050405020304" pitchFamily="18" charset="0"/>
              </a:rPr>
              <a:t>Примеры:</a:t>
            </a:r>
            <a:endParaRPr lang="ru-RU" sz="21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ru-RU" sz="2100" dirty="0">
                <a:solidFill>
                  <a:srgbClr val="000000"/>
                </a:solidFill>
                <a:effectLst/>
                <a:latin typeface="Times New Roman" panose="02020603050405020304" pitchFamily="18" charset="0"/>
                <a:ea typeface="Times New Roman" panose="02020603050405020304" pitchFamily="18" charset="0"/>
              </a:rPr>
              <a:t>Закрепление, каких- либо навыков или разучивание физкультурного упражнения с одним или несколькими отстающими детьми;</a:t>
            </a:r>
            <a:endParaRPr lang="ru-RU" sz="21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ru-RU" sz="2100" dirty="0">
                <a:solidFill>
                  <a:srgbClr val="000000"/>
                </a:solidFill>
                <a:effectLst/>
                <a:latin typeface="Times New Roman" panose="02020603050405020304" pitchFamily="18" charset="0"/>
                <a:ea typeface="Times New Roman" panose="02020603050405020304" pitchFamily="18" charset="0"/>
              </a:rPr>
              <a:t>Отработка звукопроизношения, заучивание стихов или потешек;</a:t>
            </a:r>
            <a:endParaRPr lang="ru-RU" sz="21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ru-RU" sz="2100" dirty="0">
                <a:solidFill>
                  <a:srgbClr val="000000"/>
                </a:solidFill>
                <a:effectLst/>
                <a:latin typeface="Times New Roman" panose="02020603050405020304" pitchFamily="18" charset="0"/>
                <a:ea typeface="Times New Roman" panose="02020603050405020304" pitchFamily="18" charset="0"/>
              </a:rPr>
              <a:t>Индивидуальные трудовые поручения;</a:t>
            </a:r>
            <a:endParaRPr lang="ru-RU" sz="21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ru-RU" sz="2100" dirty="0">
                <a:solidFill>
                  <a:srgbClr val="000000"/>
                </a:solidFill>
                <a:effectLst/>
                <a:latin typeface="Times New Roman" panose="02020603050405020304" pitchFamily="18" charset="0"/>
                <a:ea typeface="Times New Roman" panose="02020603050405020304" pitchFamily="18" charset="0"/>
              </a:rPr>
              <a:t>Беседа по рекомендации педагога – психолога;</a:t>
            </a:r>
            <a:endParaRPr lang="ru-RU" sz="21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pPr>
            <a:r>
              <a:rPr lang="ru-RU" sz="2100" dirty="0">
                <a:solidFill>
                  <a:srgbClr val="000000"/>
                </a:solidFill>
                <a:effectLst/>
                <a:latin typeface="Times New Roman" panose="02020603050405020304" pitchFamily="18" charset="0"/>
                <a:ea typeface="Times New Roman" panose="02020603050405020304" pitchFamily="18" charset="0"/>
              </a:rPr>
              <a:t>Повторение с детьми слов и мелодии песни, которую разучивали на музыкальном занятии и др.</a:t>
            </a:r>
            <a:endParaRPr lang="ru-RU" sz="2100" dirty="0">
              <a:effectLst/>
              <a:latin typeface="Times New Roman" panose="02020603050405020304" pitchFamily="18" charset="0"/>
              <a:ea typeface="Times New Roman" panose="02020603050405020304" pitchFamily="18" charset="0"/>
            </a:endParaRPr>
          </a:p>
          <a:p>
            <a:endParaRPr lang="ru-RU" dirty="0"/>
          </a:p>
        </p:txBody>
      </p:sp>
      <p:sp>
        <p:nvSpPr>
          <p:cNvPr id="5" name="TextBox 4">
            <a:extLst>
              <a:ext uri="{FF2B5EF4-FFF2-40B4-BE49-F238E27FC236}">
                <a16:creationId xmlns:a16="http://schemas.microsoft.com/office/drawing/2014/main" id="{89866B9B-A6D0-4E25-9D7D-18C6E7CAEA92}"/>
              </a:ext>
            </a:extLst>
          </p:cNvPr>
          <p:cNvSpPr txBox="1"/>
          <p:nvPr/>
        </p:nvSpPr>
        <p:spPr>
          <a:xfrm>
            <a:off x="683568" y="908720"/>
            <a:ext cx="6336704" cy="369332"/>
          </a:xfrm>
          <a:prstGeom prst="rect">
            <a:avLst/>
          </a:prstGeom>
          <a:noFill/>
        </p:spPr>
        <p:txBody>
          <a:bodyPr wrap="square">
            <a:spAutoFit/>
          </a:body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Индивидуальная работа.</a:t>
            </a:r>
            <a:endParaRPr kumimoji="0" lang="ru-RU"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7" name="Объект 2">
            <a:extLst>
              <a:ext uri="{FF2B5EF4-FFF2-40B4-BE49-F238E27FC236}">
                <a16:creationId xmlns:a16="http://schemas.microsoft.com/office/drawing/2014/main" id="{62651205-279E-45E4-AAFA-F60EA27B86FF}"/>
              </a:ext>
            </a:extLst>
          </p:cNvPr>
          <p:cNvSpPr txBox="1">
            <a:spLocks/>
          </p:cNvSpPr>
          <p:nvPr/>
        </p:nvSpPr>
        <p:spPr>
          <a:xfrm>
            <a:off x="395536" y="1412776"/>
            <a:ext cx="6336704" cy="78154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indent="0" algn="just">
              <a:buNone/>
            </a:pPr>
            <a:r>
              <a:rPr lang="ru-RU" sz="1600" dirty="0">
                <a:solidFill>
                  <a:srgbClr val="000000"/>
                </a:solidFill>
                <a:latin typeface="Times New Roman" panose="02020603050405020304" pitchFamily="18" charset="0"/>
                <a:ea typeface="Times New Roman" panose="02020603050405020304" pitchFamily="18" charset="0"/>
              </a:rPr>
              <a:t>В соответствии с календарно-тематическим планом, а также с учетом рекомендаций специалистов ДОУ, воспитатель осуществляет индивидуальную работу по всем образовательным областям: познавательному, речевому, социально – коммуникативному, физическому или художественно эстетическому развитию детей.</a:t>
            </a:r>
            <a:endParaRPr lang="ru-RU" sz="1600" dirty="0">
              <a:latin typeface="Times New Roman" panose="02020603050405020304" pitchFamily="18" charset="0"/>
              <a:ea typeface="Times New Roman" panose="02020603050405020304" pitchFamily="18" charset="0"/>
            </a:endParaRPr>
          </a:p>
          <a:p>
            <a:pPr marL="0" indent="0" algn="just">
              <a:spcBef>
                <a:spcPts val="1200"/>
              </a:spcBef>
              <a:buNone/>
            </a:pPr>
            <a:r>
              <a:rPr lang="ru-RU" sz="1600" dirty="0">
                <a:solidFill>
                  <a:srgbClr val="000000"/>
                </a:solidFill>
                <a:latin typeface="Times New Roman" panose="02020603050405020304" pitchFamily="18" charset="0"/>
                <a:ea typeface="Times New Roman" panose="02020603050405020304" pitchFamily="18" charset="0"/>
              </a:rPr>
              <a:t>          Индивидуальная работа на прогулке тщательно планируется. </a:t>
            </a:r>
            <a:r>
              <a:rPr lang="ru-RU" sz="1600" dirty="0">
                <a:latin typeface="Times New Roman" panose="02020603050405020304" pitchFamily="18" charset="0"/>
                <a:ea typeface="Times New Roman" panose="02020603050405020304" pitchFamily="18" charset="0"/>
              </a:rPr>
              <a:t> </a:t>
            </a:r>
            <a:endParaRPr lang="ru-RU" sz="1600" dirty="0"/>
          </a:p>
        </p:txBody>
      </p:sp>
    </p:spTree>
    <p:extLst>
      <p:ext uri="{BB962C8B-B14F-4D97-AF65-F5344CB8AC3E}">
        <p14:creationId xmlns:p14="http://schemas.microsoft.com/office/powerpoint/2010/main" val="3372632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AFC255C-EC4B-4EC4-B5FC-F167E029E6DD}"/>
              </a:ext>
            </a:extLst>
          </p:cNvPr>
          <p:cNvSpPr txBox="1"/>
          <p:nvPr/>
        </p:nvSpPr>
        <p:spPr>
          <a:xfrm>
            <a:off x="683568" y="836712"/>
            <a:ext cx="6048672" cy="738664"/>
          </a:xfrm>
          <a:prstGeom prst="rect">
            <a:avLst/>
          </a:prstGeom>
          <a:noFill/>
        </p:spPr>
        <p:txBody>
          <a:bodyPr wrap="square">
            <a:spAutoFit/>
          </a:bodyPr>
          <a:lstStyle/>
          <a:p>
            <a:pPr algn="just"/>
            <a:r>
              <a:rPr lang="ru-RU" sz="1400" b="1" dirty="0">
                <a:solidFill>
                  <a:srgbClr val="FF0000"/>
                </a:solidFill>
                <a:effectLst/>
                <a:latin typeface="Times New Roman" panose="02020603050405020304" pitchFamily="18" charset="0"/>
                <a:ea typeface="Times New Roman" panose="02020603050405020304" pitchFamily="18" charset="0"/>
              </a:rPr>
              <a:t>Самостоятельная деятельность детей.</a:t>
            </a:r>
            <a:endParaRPr lang="ru-RU" sz="1200" dirty="0">
              <a:effectLst/>
              <a:latin typeface="Times New Roman" panose="02020603050405020304" pitchFamily="18" charset="0"/>
              <a:ea typeface="Times New Roman" panose="02020603050405020304" pitchFamily="18" charset="0"/>
            </a:endParaRPr>
          </a:p>
          <a:p>
            <a:pPr indent="450850" algn="just"/>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Для ее организации необходимо создать условия: атрибуты, выносной материал, орудия труда для трудовой деятельности.</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56F04312-F2D5-4DF1-A3C2-07BB0FD79B8E}"/>
              </a:ext>
            </a:extLst>
          </p:cNvPr>
          <p:cNvSpPr txBox="1"/>
          <p:nvPr/>
        </p:nvSpPr>
        <p:spPr>
          <a:xfrm>
            <a:off x="672271" y="1700808"/>
            <a:ext cx="4572000" cy="311496"/>
          </a:xfrm>
          <a:prstGeom prst="rect">
            <a:avLst/>
          </a:prstGeom>
          <a:noFill/>
        </p:spPr>
        <p:txBody>
          <a:bodyPr wrap="square">
            <a:spAutoFit/>
          </a:bodyPr>
          <a:lstStyle/>
          <a:p>
            <a:pPr>
              <a:lnSpc>
                <a:spcPct val="107000"/>
              </a:lnSpc>
              <a:spcAft>
                <a:spcPts val="800"/>
              </a:spcAft>
            </a:pPr>
            <a:r>
              <a:rPr lang="ru-RU" sz="1400" b="1" dirty="0">
                <a:solidFill>
                  <a:srgbClr val="1B1C2A"/>
                </a:solidFill>
                <a:effectLst/>
                <a:latin typeface="Times New Roman" panose="02020603050405020304" pitchFamily="18" charset="0"/>
                <a:ea typeface="Times New Roman" panose="02020603050405020304" pitchFamily="18" charset="0"/>
                <a:cs typeface="Times New Roman" panose="02020603050405020304" pitchFamily="18" charset="0"/>
              </a:rPr>
              <a:t>Варианты выносного материала</a:t>
            </a:r>
            <a:endParaRPr lang="ru-RU" sz="1100" b="1"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Таблица 9">
            <a:extLst>
              <a:ext uri="{FF2B5EF4-FFF2-40B4-BE49-F238E27FC236}">
                <a16:creationId xmlns:a16="http://schemas.microsoft.com/office/drawing/2014/main" id="{BD4CD662-4BF6-499A-9CC9-9E4CA76AC7B3}"/>
              </a:ext>
            </a:extLst>
          </p:cNvPr>
          <p:cNvGraphicFramePr>
            <a:graphicFrameLocks noGrp="1"/>
          </p:cNvGraphicFramePr>
          <p:nvPr>
            <p:extLst>
              <p:ext uri="{D42A27DB-BD31-4B8C-83A1-F6EECF244321}">
                <p14:modId xmlns:p14="http://schemas.microsoft.com/office/powerpoint/2010/main" val="1772637921"/>
              </p:ext>
            </p:extLst>
          </p:nvPr>
        </p:nvGraphicFramePr>
        <p:xfrm>
          <a:off x="755576" y="2137736"/>
          <a:ext cx="7632848" cy="3867871"/>
        </p:xfrm>
        <a:graphic>
          <a:graphicData uri="http://schemas.openxmlformats.org/drawingml/2006/table">
            <a:tbl>
              <a:tblPr firstRow="1" firstCol="1" bandRow="1">
                <a:tableStyleId>{0505E3EF-67EA-436B-97B2-0124C06EBD24}</a:tableStyleId>
              </a:tblPr>
              <a:tblGrid>
                <a:gridCol w="1526570">
                  <a:extLst>
                    <a:ext uri="{9D8B030D-6E8A-4147-A177-3AD203B41FA5}">
                      <a16:colId xmlns:a16="http://schemas.microsoft.com/office/drawing/2014/main" val="2666400171"/>
                    </a:ext>
                  </a:extLst>
                </a:gridCol>
                <a:gridCol w="6106278">
                  <a:extLst>
                    <a:ext uri="{9D8B030D-6E8A-4147-A177-3AD203B41FA5}">
                      <a16:colId xmlns:a16="http://schemas.microsoft.com/office/drawing/2014/main" val="2546100425"/>
                    </a:ext>
                  </a:extLst>
                </a:gridCol>
              </a:tblGrid>
              <a:tr h="560076">
                <a:tc>
                  <a:txBody>
                    <a:bodyPr/>
                    <a:lstStyle/>
                    <a:p>
                      <a:pPr>
                        <a:lnSpc>
                          <a:spcPct val="107000"/>
                        </a:lnSpc>
                        <a:spcAft>
                          <a:spcPts val="800"/>
                        </a:spcAft>
                      </a:pPr>
                      <a:r>
                        <a:rPr lang="ru-RU" sz="1200" b="0" dirty="0">
                          <a:effectLst/>
                          <a:latin typeface="Times New Roman" panose="02020603050405020304" pitchFamily="18" charset="0"/>
                          <a:cs typeface="Times New Roman" panose="02020603050405020304" pitchFamily="18" charset="0"/>
                        </a:rPr>
                        <a:t>Для песочницы</a:t>
                      </a:r>
                      <a:endParaRPr lang="ru-RU"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317" marR="40317" marT="0" marB="0"/>
                </a:tc>
                <a:tc>
                  <a:txBody>
                    <a:bodyPr/>
                    <a:lstStyle/>
                    <a:p>
                      <a:pPr marL="171450" indent="-171450" algn="just">
                        <a:lnSpc>
                          <a:spcPct val="107000"/>
                        </a:lnSpc>
                        <a:spcBef>
                          <a:spcPts val="150"/>
                        </a:spcBef>
                        <a:spcAft>
                          <a:spcPts val="100"/>
                        </a:spcAft>
                        <a:buFont typeface="Wingdings" panose="05000000000000000000" pitchFamily="2" charset="2"/>
                        <a:buChar char="v"/>
                      </a:pPr>
                      <a:r>
                        <a:rPr lang="ru-RU" sz="1200" b="0" dirty="0">
                          <a:solidFill>
                            <a:srgbClr val="000000"/>
                          </a:solidFill>
                          <a:effectLst/>
                          <a:latin typeface="Times New Roman" panose="02020603050405020304" pitchFamily="18" charset="0"/>
                          <a:cs typeface="Times New Roman" panose="02020603050405020304" pitchFamily="18" charset="0"/>
                        </a:rPr>
                        <a:t>совочки, ведёрки, формочки, ситечки, машинки (грузовики, экскаваторы). Для украшения построек из песка пригодятся флажки, кубики, пластиковые окошки и др. </a:t>
                      </a:r>
                      <a:endParaRPr lang="ru-RU" sz="1200" b="0" dirty="0">
                        <a:effectLst/>
                        <a:latin typeface="Times New Roman" panose="02020603050405020304" pitchFamily="18" charset="0"/>
                        <a:cs typeface="Times New Roman" panose="02020603050405020304" pitchFamily="18" charset="0"/>
                      </a:endParaRPr>
                    </a:p>
                    <a:p>
                      <a:pPr marL="171450" indent="-171450" algn="just">
                        <a:lnSpc>
                          <a:spcPct val="107000"/>
                        </a:lnSpc>
                        <a:spcBef>
                          <a:spcPts val="150"/>
                        </a:spcBef>
                        <a:spcAft>
                          <a:spcPts val="100"/>
                        </a:spcAft>
                        <a:buFont typeface="Wingdings" panose="05000000000000000000" pitchFamily="2" charset="2"/>
                        <a:buChar char="v"/>
                      </a:pPr>
                      <a:r>
                        <a:rPr lang="ru-RU" sz="1200" b="0" dirty="0">
                          <a:solidFill>
                            <a:srgbClr val="000000"/>
                          </a:solidFill>
                          <a:effectLst/>
                          <a:latin typeface="Times New Roman" panose="02020603050405020304" pitchFamily="18" charset="0"/>
                          <a:cs typeface="Times New Roman" panose="02020603050405020304" pitchFamily="18" charset="0"/>
                        </a:rPr>
                        <a:t>влажные салфетки</a:t>
                      </a:r>
                      <a:endParaRPr lang="ru-RU"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317" marR="40317" marT="0" marB="0"/>
                </a:tc>
                <a:extLst>
                  <a:ext uri="{0D108BD9-81ED-4DB2-BD59-A6C34878D82A}">
                    <a16:rowId xmlns:a16="http://schemas.microsoft.com/office/drawing/2014/main" val="250716438"/>
                  </a:ext>
                </a:extLst>
              </a:tr>
              <a:tr h="483544">
                <a:tc>
                  <a:txBody>
                    <a:bodyPr/>
                    <a:lstStyle/>
                    <a:p>
                      <a:pPr>
                        <a:lnSpc>
                          <a:spcPct val="107000"/>
                        </a:lnSpc>
                        <a:spcAft>
                          <a:spcPts val="800"/>
                        </a:spcAft>
                      </a:pPr>
                      <a:r>
                        <a:rPr lang="ru-RU" sz="1200" b="0">
                          <a:effectLst/>
                          <a:latin typeface="Times New Roman" panose="02020603050405020304" pitchFamily="18" charset="0"/>
                          <a:cs typeface="Times New Roman" panose="02020603050405020304" pitchFamily="18" charset="0"/>
                        </a:rPr>
                        <a:t>Для игр с водой</a:t>
                      </a:r>
                      <a:endParaRPr lang="ru-RU" sz="1200" b="0">
                        <a:effectLst/>
                        <a:latin typeface="Times New Roman" panose="02020603050405020304" pitchFamily="18" charset="0"/>
                        <a:ea typeface="Calibri" panose="020F0502020204030204" pitchFamily="34" charset="0"/>
                        <a:cs typeface="Times New Roman" panose="02020603050405020304" pitchFamily="18" charset="0"/>
                      </a:endParaRPr>
                    </a:p>
                  </a:txBody>
                  <a:tcPr marL="40317" marR="40317" marT="0" marB="0"/>
                </a:tc>
                <a:tc>
                  <a:txBody>
                    <a:bodyPr/>
                    <a:lstStyle/>
                    <a:p>
                      <a:pPr>
                        <a:lnSpc>
                          <a:spcPct val="107000"/>
                        </a:lnSpc>
                        <a:spcAft>
                          <a:spcPts val="100"/>
                        </a:spcAft>
                      </a:pPr>
                      <a:r>
                        <a:rPr lang="ru-RU" sz="1200" b="0" dirty="0">
                          <a:effectLst/>
                          <a:latin typeface="Times New Roman" panose="02020603050405020304" pitchFamily="18" charset="0"/>
                          <a:cs typeface="Times New Roman" panose="02020603050405020304" pitchFamily="18" charset="0"/>
                        </a:rPr>
                        <a:t>мыльные пузыри, емкость для воды, стаканчики – </a:t>
                      </a:r>
                      <a:r>
                        <a:rPr lang="ru-RU" sz="1200" b="0" dirty="0" err="1">
                          <a:effectLst/>
                          <a:latin typeface="Times New Roman" panose="02020603050405020304" pitchFamily="18" charset="0"/>
                          <a:cs typeface="Times New Roman" panose="02020603050405020304" pitchFamily="18" charset="0"/>
                        </a:rPr>
                        <a:t>переливайки</a:t>
                      </a:r>
                      <a:r>
                        <a:rPr lang="ru-RU" sz="1200" b="0" dirty="0">
                          <a:effectLst/>
                          <a:latin typeface="Times New Roman" panose="02020603050405020304" pitchFamily="18" charset="0"/>
                          <a:cs typeface="Times New Roman" panose="02020603050405020304" pitchFamily="18" charset="0"/>
                        </a:rPr>
                        <a:t>, водоплавающие игрушки, предметы для </a:t>
                      </a:r>
                      <a:r>
                        <a:rPr lang="ru-RU" sz="1200" b="0" dirty="0" err="1">
                          <a:effectLst/>
                          <a:latin typeface="Times New Roman" panose="02020603050405020304" pitchFamily="18" charset="0"/>
                          <a:cs typeface="Times New Roman" panose="02020603050405020304" pitchFamily="18" charset="0"/>
                        </a:rPr>
                        <a:t>поддувания</a:t>
                      </a:r>
                      <a:endParaRPr lang="ru-RU"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317" marR="40317" marT="0" marB="0"/>
                </a:tc>
                <a:extLst>
                  <a:ext uri="{0D108BD9-81ED-4DB2-BD59-A6C34878D82A}">
                    <a16:rowId xmlns:a16="http://schemas.microsoft.com/office/drawing/2014/main" val="1448807583"/>
                  </a:ext>
                </a:extLst>
              </a:tr>
              <a:tr h="396006">
                <a:tc>
                  <a:txBody>
                    <a:bodyPr/>
                    <a:lstStyle/>
                    <a:p>
                      <a:pPr>
                        <a:lnSpc>
                          <a:spcPct val="107000"/>
                        </a:lnSpc>
                        <a:spcAft>
                          <a:spcPts val="800"/>
                        </a:spcAft>
                      </a:pPr>
                      <a:r>
                        <a:rPr lang="ru-RU" sz="1200" b="0">
                          <a:solidFill>
                            <a:srgbClr val="000000"/>
                          </a:solidFill>
                          <a:effectLst/>
                          <a:latin typeface="Times New Roman" panose="02020603050405020304" pitchFamily="18" charset="0"/>
                          <a:cs typeface="Times New Roman" panose="02020603050405020304" pitchFamily="18" charset="0"/>
                        </a:rPr>
                        <a:t>Для подвижных игр и спортивных упражнений</a:t>
                      </a:r>
                      <a:endParaRPr lang="ru-RU" sz="1200" b="0">
                        <a:effectLst/>
                        <a:latin typeface="Times New Roman" panose="02020603050405020304" pitchFamily="18" charset="0"/>
                        <a:ea typeface="Calibri" panose="020F0502020204030204" pitchFamily="34" charset="0"/>
                        <a:cs typeface="Times New Roman" panose="02020603050405020304" pitchFamily="18" charset="0"/>
                      </a:endParaRPr>
                    </a:p>
                  </a:txBody>
                  <a:tcPr marL="40317" marR="40317" marT="0" marB="0"/>
                </a:tc>
                <a:tc>
                  <a:txBody>
                    <a:bodyPr/>
                    <a:lstStyle/>
                    <a:p>
                      <a:pPr>
                        <a:lnSpc>
                          <a:spcPct val="107000"/>
                        </a:lnSpc>
                        <a:spcAft>
                          <a:spcPts val="100"/>
                        </a:spcAft>
                      </a:pPr>
                      <a:r>
                        <a:rPr lang="ru-RU" sz="1200" b="0" dirty="0">
                          <a:solidFill>
                            <a:srgbClr val="000000"/>
                          </a:solidFill>
                          <a:effectLst/>
                          <a:latin typeface="Times New Roman" panose="02020603050405020304" pitchFamily="18" charset="0"/>
                          <a:cs typeface="Times New Roman" panose="02020603050405020304" pitchFamily="18" charset="0"/>
                        </a:rPr>
                        <a:t>наборы для лапты, городков, маски, кегли, мячи, скакалки, </a:t>
                      </a:r>
                      <a:r>
                        <a:rPr lang="ru-RU" sz="1200" b="0" dirty="0" err="1">
                          <a:solidFill>
                            <a:srgbClr val="000000"/>
                          </a:solidFill>
                          <a:effectLst/>
                          <a:latin typeface="Times New Roman" panose="02020603050405020304" pitchFamily="18" charset="0"/>
                          <a:cs typeface="Times New Roman" panose="02020603050405020304" pitchFamily="18" charset="0"/>
                        </a:rPr>
                        <a:t>резиночки</a:t>
                      </a:r>
                      <a:r>
                        <a:rPr lang="ru-RU" sz="1200" b="0" dirty="0">
                          <a:solidFill>
                            <a:srgbClr val="000000"/>
                          </a:solidFill>
                          <a:effectLst/>
                          <a:latin typeface="Times New Roman" panose="02020603050405020304" pitchFamily="18" charset="0"/>
                          <a:cs typeface="Times New Roman" panose="02020603050405020304" pitchFamily="18" charset="0"/>
                        </a:rPr>
                        <a:t>, обручи, бадминтон, в зимнее время — санки и ледянки.</a:t>
                      </a:r>
                      <a:endParaRPr lang="ru-RU"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317" marR="40317" marT="0" marB="0"/>
                </a:tc>
                <a:extLst>
                  <a:ext uri="{0D108BD9-81ED-4DB2-BD59-A6C34878D82A}">
                    <a16:rowId xmlns:a16="http://schemas.microsoft.com/office/drawing/2014/main" val="3288843763"/>
                  </a:ext>
                </a:extLst>
              </a:tr>
              <a:tr h="261802">
                <a:tc>
                  <a:txBody>
                    <a:bodyPr/>
                    <a:lstStyle/>
                    <a:p>
                      <a:pPr>
                        <a:lnSpc>
                          <a:spcPct val="107000"/>
                        </a:lnSpc>
                        <a:spcAft>
                          <a:spcPts val="800"/>
                        </a:spcAft>
                      </a:pPr>
                      <a:r>
                        <a:rPr lang="ru-RU" sz="1200" b="0">
                          <a:effectLst/>
                          <a:latin typeface="Times New Roman" panose="02020603050405020304" pitchFamily="18" charset="0"/>
                          <a:cs typeface="Times New Roman" panose="02020603050405020304" pitchFamily="18" charset="0"/>
                        </a:rPr>
                        <a:t>Для наблюдений</a:t>
                      </a:r>
                      <a:endParaRPr lang="ru-RU" sz="1200" b="0">
                        <a:effectLst/>
                        <a:latin typeface="Times New Roman" panose="02020603050405020304" pitchFamily="18" charset="0"/>
                        <a:ea typeface="Calibri" panose="020F0502020204030204" pitchFamily="34" charset="0"/>
                        <a:cs typeface="Times New Roman" panose="02020603050405020304" pitchFamily="18" charset="0"/>
                      </a:endParaRPr>
                    </a:p>
                  </a:txBody>
                  <a:tcPr marL="40317" marR="40317" marT="0" marB="0"/>
                </a:tc>
                <a:tc>
                  <a:txBody>
                    <a:bodyPr/>
                    <a:lstStyle/>
                    <a:p>
                      <a:pPr>
                        <a:lnSpc>
                          <a:spcPct val="107000"/>
                        </a:lnSpc>
                        <a:spcAft>
                          <a:spcPts val="100"/>
                        </a:spcAft>
                      </a:pPr>
                      <a:r>
                        <a:rPr lang="ru-RU" sz="1200" b="0" dirty="0">
                          <a:effectLst/>
                          <a:latin typeface="Times New Roman" panose="02020603050405020304" pitchFamily="18" charset="0"/>
                          <a:cs typeface="Times New Roman" panose="02020603050405020304" pitchFamily="18" charset="0"/>
                        </a:rPr>
                        <a:t>сачки-ветроуказатели, вертушки, цветные стёкла (безопасные, лучше пластиковые), солнцезащитные очки, лупы.</a:t>
                      </a:r>
                      <a:endParaRPr lang="ru-RU"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317" marR="40317" marT="0" marB="0"/>
                </a:tc>
                <a:extLst>
                  <a:ext uri="{0D108BD9-81ED-4DB2-BD59-A6C34878D82A}">
                    <a16:rowId xmlns:a16="http://schemas.microsoft.com/office/drawing/2014/main" val="4274676343"/>
                  </a:ext>
                </a:extLst>
              </a:tr>
              <a:tr h="321531">
                <a:tc>
                  <a:txBody>
                    <a:bodyPr/>
                    <a:lstStyle/>
                    <a:p>
                      <a:pPr>
                        <a:lnSpc>
                          <a:spcPct val="107000"/>
                        </a:lnSpc>
                        <a:spcAft>
                          <a:spcPts val="800"/>
                        </a:spcAft>
                      </a:pPr>
                      <a:r>
                        <a:rPr lang="ru-RU" sz="1200" b="0">
                          <a:solidFill>
                            <a:srgbClr val="000000"/>
                          </a:solidFill>
                          <a:effectLst/>
                          <a:latin typeface="Times New Roman" panose="02020603050405020304" pitchFamily="18" charset="0"/>
                          <a:cs typeface="Times New Roman" panose="02020603050405020304" pitchFamily="18" charset="0"/>
                        </a:rPr>
                        <a:t>Для трудовых поручений</a:t>
                      </a:r>
                      <a:endParaRPr lang="ru-RU" sz="1200" b="0">
                        <a:effectLst/>
                        <a:latin typeface="Times New Roman" panose="02020603050405020304" pitchFamily="18" charset="0"/>
                        <a:ea typeface="Calibri" panose="020F0502020204030204" pitchFamily="34" charset="0"/>
                        <a:cs typeface="Times New Roman" panose="02020603050405020304" pitchFamily="18" charset="0"/>
                      </a:endParaRPr>
                    </a:p>
                  </a:txBody>
                  <a:tcPr marL="40317" marR="40317" marT="0" marB="0"/>
                </a:tc>
                <a:tc>
                  <a:txBody>
                    <a:bodyPr/>
                    <a:lstStyle/>
                    <a:p>
                      <a:pPr>
                        <a:lnSpc>
                          <a:spcPct val="107000"/>
                        </a:lnSpc>
                        <a:spcAft>
                          <a:spcPts val="100"/>
                        </a:spcAft>
                      </a:pPr>
                      <a:r>
                        <a:rPr lang="ru-RU" sz="1200" b="0" dirty="0">
                          <a:effectLst/>
                          <a:latin typeface="Times New Roman" panose="02020603050405020304" pitchFamily="18" charset="0"/>
                          <a:cs typeface="Times New Roman" panose="02020603050405020304" pitchFamily="18" charset="0"/>
                        </a:rPr>
                        <a:t>лопатки, веники, носилки, совки, лейки, грабли</a:t>
                      </a:r>
                      <a:endParaRPr lang="ru-RU"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317" marR="40317" marT="0" marB="0"/>
                </a:tc>
                <a:extLst>
                  <a:ext uri="{0D108BD9-81ED-4DB2-BD59-A6C34878D82A}">
                    <a16:rowId xmlns:a16="http://schemas.microsoft.com/office/drawing/2014/main" val="82950036"/>
                  </a:ext>
                </a:extLst>
              </a:tr>
              <a:tr h="397867">
                <a:tc>
                  <a:txBody>
                    <a:bodyPr/>
                    <a:lstStyle/>
                    <a:p>
                      <a:pPr>
                        <a:lnSpc>
                          <a:spcPct val="107000"/>
                        </a:lnSpc>
                        <a:spcAft>
                          <a:spcPts val="800"/>
                        </a:spcAft>
                      </a:pPr>
                      <a:r>
                        <a:rPr lang="ru-RU" sz="1200" b="0">
                          <a:effectLst/>
                          <a:latin typeface="Times New Roman" panose="02020603050405020304" pitchFamily="18" charset="0"/>
                          <a:cs typeface="Times New Roman" panose="02020603050405020304" pitchFamily="18" charset="0"/>
                        </a:rPr>
                        <a:t>Для игр</a:t>
                      </a:r>
                      <a:endParaRPr lang="ru-RU" sz="1200" b="0">
                        <a:effectLst/>
                        <a:latin typeface="Times New Roman" panose="02020603050405020304" pitchFamily="18" charset="0"/>
                        <a:ea typeface="Calibri" panose="020F0502020204030204" pitchFamily="34" charset="0"/>
                        <a:cs typeface="Times New Roman" panose="02020603050405020304" pitchFamily="18" charset="0"/>
                      </a:endParaRPr>
                    </a:p>
                  </a:txBody>
                  <a:tcPr marL="40317" marR="40317" marT="0" marB="0"/>
                </a:tc>
                <a:tc>
                  <a:txBody>
                    <a:bodyPr/>
                    <a:lstStyle/>
                    <a:p>
                      <a:pPr>
                        <a:lnSpc>
                          <a:spcPct val="107000"/>
                        </a:lnSpc>
                        <a:spcAft>
                          <a:spcPts val="100"/>
                        </a:spcAft>
                      </a:pPr>
                      <a:r>
                        <a:rPr lang="ru-RU" sz="1200" b="0" dirty="0">
                          <a:effectLst/>
                          <a:latin typeface="Times New Roman" panose="02020603050405020304" pitchFamily="18" charset="0"/>
                          <a:cs typeface="Times New Roman" panose="02020603050405020304" pitchFamily="18" charset="0"/>
                        </a:rPr>
                        <a:t>Куклы, коляски, посуда, одеяла для «домиков», машины большие и маленькие</a:t>
                      </a:r>
                    </a:p>
                    <a:p>
                      <a:pPr>
                        <a:lnSpc>
                          <a:spcPct val="107000"/>
                        </a:lnSpc>
                        <a:spcAft>
                          <a:spcPts val="100"/>
                        </a:spcAft>
                      </a:pPr>
                      <a:r>
                        <a:rPr lang="ru-RU" sz="1200" b="0" dirty="0">
                          <a:effectLst/>
                          <a:latin typeface="Times New Roman" panose="02020603050405020304" pitchFamily="18" charset="0"/>
                          <a:cs typeface="Times New Roman" panose="02020603050405020304" pitchFamily="18" charset="0"/>
                        </a:rPr>
                        <a:t>атрибуты игр «магазин», «семья», «автобус» и др.</a:t>
                      </a:r>
                      <a:endParaRPr lang="ru-RU"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317" marR="40317" marT="0" marB="0"/>
                </a:tc>
                <a:extLst>
                  <a:ext uri="{0D108BD9-81ED-4DB2-BD59-A6C34878D82A}">
                    <a16:rowId xmlns:a16="http://schemas.microsoft.com/office/drawing/2014/main" val="1327816179"/>
                  </a:ext>
                </a:extLst>
              </a:tr>
              <a:tr h="724145">
                <a:tc>
                  <a:txBody>
                    <a:bodyPr/>
                    <a:lstStyle/>
                    <a:p>
                      <a:pPr>
                        <a:lnSpc>
                          <a:spcPct val="107000"/>
                        </a:lnSpc>
                        <a:spcAft>
                          <a:spcPts val="800"/>
                        </a:spcAft>
                      </a:pPr>
                      <a:r>
                        <a:rPr lang="ru-RU" sz="1200" b="0">
                          <a:effectLst/>
                          <a:latin typeface="Times New Roman" panose="02020603050405020304" pitchFamily="18" charset="0"/>
                          <a:cs typeface="Times New Roman" panose="02020603050405020304" pitchFamily="18" charset="0"/>
                        </a:rPr>
                        <a:t>Для творческой деятельности</a:t>
                      </a:r>
                      <a:endParaRPr lang="ru-RU" sz="1200" b="0">
                        <a:effectLst/>
                        <a:latin typeface="Times New Roman" panose="02020603050405020304" pitchFamily="18" charset="0"/>
                        <a:ea typeface="Calibri" panose="020F0502020204030204" pitchFamily="34" charset="0"/>
                        <a:cs typeface="Times New Roman" panose="02020603050405020304" pitchFamily="18" charset="0"/>
                      </a:endParaRPr>
                    </a:p>
                  </a:txBody>
                  <a:tcPr marL="40317" marR="40317" marT="0" marB="0"/>
                </a:tc>
                <a:tc>
                  <a:txBody>
                    <a:bodyPr/>
                    <a:lstStyle/>
                    <a:p>
                      <a:pPr marL="171450" indent="-171450">
                        <a:lnSpc>
                          <a:spcPct val="107000"/>
                        </a:lnSpc>
                        <a:spcAft>
                          <a:spcPts val="100"/>
                        </a:spcAft>
                        <a:buFont typeface="Wingdings" panose="05000000000000000000" pitchFamily="2" charset="2"/>
                        <a:buChar char="v"/>
                      </a:pPr>
                      <a:r>
                        <a:rPr lang="ru-RU" sz="1200" b="0" dirty="0">
                          <a:effectLst/>
                          <a:latin typeface="Times New Roman" panose="02020603050405020304" pitchFamily="18" charset="0"/>
                          <a:cs typeface="Times New Roman" panose="02020603050405020304" pitchFamily="18" charset="0"/>
                        </a:rPr>
                        <a:t>листы бумаги или картона, раскраски, трафареты, краски и кисти для рисования, пластилин</a:t>
                      </a:r>
                    </a:p>
                    <a:p>
                      <a:pPr marL="171450" indent="-171450">
                        <a:lnSpc>
                          <a:spcPct val="107000"/>
                        </a:lnSpc>
                        <a:spcAft>
                          <a:spcPts val="100"/>
                        </a:spcAft>
                        <a:buFont typeface="Wingdings" panose="05000000000000000000" pitchFamily="2" charset="2"/>
                        <a:buChar char="v"/>
                      </a:pPr>
                      <a:r>
                        <a:rPr lang="ru-RU" sz="1200" b="0" dirty="0">
                          <a:solidFill>
                            <a:srgbClr val="000000"/>
                          </a:solidFill>
                          <a:effectLst/>
                          <a:latin typeface="Times New Roman" panose="02020603050405020304" pitchFamily="18" charset="0"/>
                          <a:cs typeface="Times New Roman" panose="02020603050405020304" pitchFamily="18" charset="0"/>
                        </a:rPr>
                        <a:t>разнообразный природный материала - шишки, ветки, камешки, бросовый материал (баночки, крышечки, брусочки, пакетики, кусочки ткани) и </a:t>
                      </a:r>
                      <a:r>
                        <a:rPr lang="ru-RU" sz="1200" b="0" dirty="0" err="1">
                          <a:solidFill>
                            <a:srgbClr val="000000"/>
                          </a:solidFill>
                          <a:effectLst/>
                          <a:latin typeface="Times New Roman" panose="02020603050405020304" pitchFamily="18" charset="0"/>
                          <a:cs typeface="Times New Roman" panose="02020603050405020304" pitchFamily="18" charset="0"/>
                        </a:rPr>
                        <a:t>т.д</a:t>
                      </a:r>
                      <a:endParaRPr lang="ru-RU"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317" marR="40317" marT="0" marB="0"/>
                </a:tc>
                <a:extLst>
                  <a:ext uri="{0D108BD9-81ED-4DB2-BD59-A6C34878D82A}">
                    <a16:rowId xmlns:a16="http://schemas.microsoft.com/office/drawing/2014/main" val="2460529880"/>
                  </a:ext>
                </a:extLst>
              </a:tr>
              <a:tr h="261802">
                <a:tc>
                  <a:txBody>
                    <a:bodyPr/>
                    <a:lstStyle/>
                    <a:p>
                      <a:pPr>
                        <a:lnSpc>
                          <a:spcPct val="107000"/>
                        </a:lnSpc>
                        <a:spcAft>
                          <a:spcPts val="800"/>
                        </a:spcAft>
                      </a:pPr>
                      <a:r>
                        <a:rPr lang="ru-RU" sz="1200" b="0">
                          <a:effectLst/>
                          <a:latin typeface="Times New Roman" panose="02020603050405020304" pitchFamily="18" charset="0"/>
                          <a:cs typeface="Times New Roman" panose="02020603050405020304" pitchFamily="18" charset="0"/>
                        </a:rPr>
                        <a:t>Для развития речи</a:t>
                      </a:r>
                      <a:endParaRPr lang="ru-RU" sz="1200" b="0">
                        <a:effectLst/>
                        <a:latin typeface="Times New Roman" panose="02020603050405020304" pitchFamily="18" charset="0"/>
                        <a:ea typeface="Calibri" panose="020F0502020204030204" pitchFamily="34" charset="0"/>
                        <a:cs typeface="Times New Roman" panose="02020603050405020304" pitchFamily="18" charset="0"/>
                      </a:endParaRPr>
                    </a:p>
                  </a:txBody>
                  <a:tcPr marL="40317" marR="40317" marT="0" marB="0"/>
                </a:tc>
                <a:tc>
                  <a:txBody>
                    <a:bodyPr/>
                    <a:lstStyle/>
                    <a:p>
                      <a:pPr>
                        <a:lnSpc>
                          <a:spcPct val="107000"/>
                        </a:lnSpc>
                        <a:spcAft>
                          <a:spcPts val="800"/>
                        </a:spcAft>
                      </a:pPr>
                      <a:r>
                        <a:rPr lang="ru-RU" sz="1200" b="0" dirty="0">
                          <a:effectLst/>
                          <a:latin typeface="Times New Roman" panose="02020603050405020304" pitchFamily="18" charset="0"/>
                          <a:cs typeface="Times New Roman" panose="02020603050405020304" pitchFamily="18" charset="0"/>
                        </a:rPr>
                        <a:t>книги для чтения и обсуждения, альбомы и открытки с иллюстрациями для рассматривания</a:t>
                      </a:r>
                      <a:endParaRPr lang="ru-RU"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317" marR="40317" marT="0" marB="0"/>
                </a:tc>
                <a:extLst>
                  <a:ext uri="{0D108BD9-81ED-4DB2-BD59-A6C34878D82A}">
                    <a16:rowId xmlns:a16="http://schemas.microsoft.com/office/drawing/2014/main" val="1370286048"/>
                  </a:ext>
                </a:extLst>
              </a:tr>
            </a:tbl>
          </a:graphicData>
        </a:graphic>
      </p:graphicFrame>
    </p:spTree>
    <p:extLst>
      <p:ext uri="{BB962C8B-B14F-4D97-AF65-F5344CB8AC3E}">
        <p14:creationId xmlns:p14="http://schemas.microsoft.com/office/powerpoint/2010/main" val="1458059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04CC4CA-3A2F-4C15-90FD-2AAAC074E851}"/>
              </a:ext>
            </a:extLst>
          </p:cNvPr>
          <p:cNvSpPr>
            <a:spLocks noGrp="1"/>
          </p:cNvSpPr>
          <p:nvPr>
            <p:ph idx="1"/>
          </p:nvPr>
        </p:nvSpPr>
        <p:spPr>
          <a:xfrm>
            <a:off x="935595" y="944724"/>
            <a:ext cx="7212569" cy="4932548"/>
          </a:xfrm>
        </p:spPr>
        <p:txBody>
          <a:bodyPr>
            <a:normAutofit fontScale="47500" lnSpcReduction="20000"/>
          </a:bodyPr>
          <a:lstStyle/>
          <a:p>
            <a:pPr marL="0" indent="0">
              <a:lnSpc>
                <a:spcPct val="120000"/>
              </a:lnSpc>
              <a:spcAft>
                <a:spcPts val="800"/>
              </a:spcAft>
              <a:buNone/>
            </a:pPr>
            <a:r>
              <a:rPr lang="ru-RU" sz="2900" b="1" kern="1200" dirty="0">
                <a:solidFill>
                  <a:srgbClr val="FF0000"/>
                </a:solidFill>
                <a:effectLst/>
                <a:latin typeface="Times New Roman" panose="02020603050405020304" pitchFamily="18" charset="0"/>
                <a:cs typeface="Times New Roman" panose="02020603050405020304" pitchFamily="18" charset="0"/>
              </a:rPr>
              <a:t>Задачи прогулки: </a:t>
            </a:r>
            <a:endParaRPr lang="ru-RU"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20000"/>
              </a:lnSpc>
              <a:spcAft>
                <a:spcPts val="800"/>
              </a:spcAft>
              <a:buFont typeface="Wingdings" panose="05000000000000000000" pitchFamily="2" charset="2"/>
              <a:buChar char=""/>
              <a:tabLst>
                <a:tab pos="457200" algn="l"/>
              </a:tabLst>
            </a:pPr>
            <a:r>
              <a:rPr lang="ru-RU" sz="2900" kern="1200" dirty="0">
                <a:solidFill>
                  <a:srgbClr val="000000"/>
                </a:solidFill>
                <a:effectLst/>
                <a:latin typeface="Times New Roman" panose="02020603050405020304" pitchFamily="18" charset="0"/>
                <a:cs typeface="Times New Roman" panose="02020603050405020304" pitchFamily="18" charset="0"/>
              </a:rPr>
              <a:t>Оптимизировать двигательную активность детей; </a:t>
            </a:r>
            <a:endParaRPr lang="ru-RU"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20000"/>
              </a:lnSpc>
              <a:spcAft>
                <a:spcPts val="800"/>
              </a:spcAft>
              <a:buFont typeface="Wingdings" panose="05000000000000000000" pitchFamily="2" charset="2"/>
              <a:buChar char=""/>
              <a:tabLst>
                <a:tab pos="457200" algn="l"/>
              </a:tabLst>
            </a:pPr>
            <a:r>
              <a:rPr lang="ru-RU" sz="2900" kern="1200" dirty="0">
                <a:solidFill>
                  <a:srgbClr val="000000"/>
                </a:solidFill>
                <a:effectLst/>
                <a:latin typeface="Times New Roman" panose="02020603050405020304" pitchFamily="18" charset="0"/>
                <a:cs typeface="Times New Roman" panose="02020603050405020304" pitchFamily="18" charset="0"/>
              </a:rPr>
              <a:t>Оказывать закаливающее воздействие на организм в естественных условиях; </a:t>
            </a:r>
            <a:endParaRPr lang="ru-RU"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20000"/>
              </a:lnSpc>
              <a:spcAft>
                <a:spcPts val="800"/>
              </a:spcAft>
              <a:buFont typeface="Wingdings" panose="05000000000000000000" pitchFamily="2" charset="2"/>
              <a:buChar char=""/>
              <a:tabLst>
                <a:tab pos="457200" algn="l"/>
              </a:tabLst>
            </a:pPr>
            <a:r>
              <a:rPr lang="ru-RU" sz="2900" kern="1200" dirty="0">
                <a:solidFill>
                  <a:srgbClr val="000000"/>
                </a:solidFill>
                <a:effectLst/>
                <a:latin typeface="Times New Roman" panose="02020603050405020304" pitchFamily="18" charset="0"/>
                <a:cs typeface="Times New Roman" panose="02020603050405020304" pitchFamily="18" charset="0"/>
              </a:rPr>
              <a:t>Содействовать развитию наблюдательности и познавательных </a:t>
            </a:r>
          </a:p>
          <a:p>
            <a:pPr marL="342900" lvl="0" indent="-342900">
              <a:lnSpc>
                <a:spcPct val="120000"/>
              </a:lnSpc>
              <a:spcAft>
                <a:spcPts val="800"/>
              </a:spcAft>
              <a:buFont typeface="Wingdings" panose="05000000000000000000" pitchFamily="2" charset="2"/>
              <a:buChar char=""/>
              <a:tabLst>
                <a:tab pos="457200" algn="l"/>
              </a:tabLst>
            </a:pPr>
            <a:r>
              <a:rPr lang="ru-RU" sz="2900" kern="1200" dirty="0">
                <a:solidFill>
                  <a:srgbClr val="000000"/>
                </a:solidFill>
                <a:effectLst/>
                <a:latin typeface="Times New Roman" panose="02020603050405020304" pitchFamily="18" charset="0"/>
                <a:cs typeface="Times New Roman" panose="02020603050405020304" pitchFamily="18" charset="0"/>
              </a:rPr>
              <a:t>способностей детей; </a:t>
            </a:r>
            <a:endParaRPr lang="ru-RU"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20000"/>
              </a:lnSpc>
              <a:spcAft>
                <a:spcPts val="800"/>
              </a:spcAft>
              <a:buFont typeface="Wingdings" panose="05000000000000000000" pitchFamily="2" charset="2"/>
              <a:buChar char=""/>
              <a:tabLst>
                <a:tab pos="457200" algn="l"/>
              </a:tabLst>
            </a:pPr>
            <a:r>
              <a:rPr lang="ru-RU" sz="2900" kern="1200" dirty="0">
                <a:solidFill>
                  <a:srgbClr val="000000"/>
                </a:solidFill>
                <a:effectLst/>
                <a:latin typeface="Times New Roman" panose="02020603050405020304" pitchFamily="18" charset="0"/>
                <a:cs typeface="Times New Roman" panose="02020603050405020304" pitchFamily="18" charset="0"/>
              </a:rPr>
              <a:t>Развивать самостоятельность.</a:t>
            </a:r>
            <a:endParaRPr lang="ru-RU"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20000"/>
              </a:lnSpc>
              <a:spcAft>
                <a:spcPts val="800"/>
              </a:spcAft>
              <a:buNone/>
            </a:pPr>
            <a:r>
              <a:rPr lang="ru-RU" sz="29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Прогулку организуют 2 раза в день: </a:t>
            </a:r>
            <a:endParaRPr lang="ru-RU"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20000"/>
              </a:lnSpc>
              <a:spcAft>
                <a:spcPts val="800"/>
              </a:spcAft>
              <a:buFont typeface="Wingdings" panose="05000000000000000000" pitchFamily="2" charset="2"/>
              <a:buChar char=""/>
            </a:pPr>
            <a:r>
              <a:rPr lang="ru-RU" sz="2900" dirty="0">
                <a:effectLst/>
                <a:latin typeface="Times New Roman" panose="02020603050405020304" pitchFamily="18" charset="0"/>
                <a:ea typeface="Calibri" panose="020F0502020204030204" pitchFamily="34" charset="0"/>
                <a:cs typeface="Times New Roman" panose="02020603050405020304" pitchFamily="18" charset="0"/>
              </a:rPr>
              <a:t>в первую половину дня – до обеда </a:t>
            </a:r>
          </a:p>
          <a:p>
            <a:pPr marL="342900" lvl="0" indent="-342900">
              <a:lnSpc>
                <a:spcPct val="120000"/>
              </a:lnSpc>
              <a:spcAft>
                <a:spcPts val="800"/>
              </a:spcAft>
              <a:buFont typeface="Wingdings" panose="05000000000000000000" pitchFamily="2" charset="2"/>
              <a:buChar char=""/>
            </a:pPr>
            <a:r>
              <a:rPr lang="ru-RU" sz="2900" dirty="0">
                <a:effectLst/>
                <a:latin typeface="Times New Roman" panose="02020603050405020304" pitchFamily="18" charset="0"/>
                <a:ea typeface="Calibri" panose="020F0502020204030204" pitchFamily="34" charset="0"/>
                <a:cs typeface="Times New Roman" panose="02020603050405020304" pitchFamily="18" charset="0"/>
              </a:rPr>
              <a:t>во вторую половину – после дневного сна или перед уходом домой</a:t>
            </a:r>
          </a:p>
          <a:p>
            <a:pPr marL="0" indent="0">
              <a:lnSpc>
                <a:spcPct val="120000"/>
              </a:lnSpc>
              <a:buNone/>
            </a:pPr>
            <a:r>
              <a:rPr lang="ru-RU" sz="29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Погодные условия, сокращающие длительность прогулки или препятствуют проведению занятия на площадке:</a:t>
            </a:r>
          </a:p>
          <a:p>
            <a:pPr>
              <a:lnSpc>
                <a:spcPct val="120000"/>
              </a:lnSpc>
              <a:buFont typeface="Wingdings" panose="05000000000000000000" pitchFamily="2" charset="2"/>
              <a:buChar char="v"/>
            </a:pPr>
            <a:r>
              <a:rPr lang="ru-RU" sz="2900" dirty="0">
                <a:effectLst/>
                <a:latin typeface="Times New Roman" panose="02020603050405020304" pitchFamily="18" charset="0"/>
                <a:ea typeface="Calibri" panose="020F0502020204030204" pitchFamily="34" charset="0"/>
                <a:cs typeface="Times New Roman" panose="02020603050405020304" pitchFamily="18" charset="0"/>
              </a:rPr>
              <a:t>сильный ветер;</a:t>
            </a:r>
          </a:p>
          <a:p>
            <a:pPr>
              <a:lnSpc>
                <a:spcPct val="120000"/>
              </a:lnSpc>
              <a:buFont typeface="Wingdings" panose="05000000000000000000" pitchFamily="2" charset="2"/>
              <a:buChar char="v"/>
            </a:pPr>
            <a:r>
              <a:rPr lang="ru-RU" sz="2900" dirty="0">
                <a:effectLst/>
                <a:latin typeface="Times New Roman" panose="02020603050405020304" pitchFamily="18" charset="0"/>
                <a:ea typeface="Calibri" panose="020F0502020204030204" pitchFamily="34" charset="0"/>
                <a:cs typeface="Times New Roman" panose="02020603050405020304" pitchFamily="18" charset="0"/>
              </a:rPr>
              <a:t>осадки</a:t>
            </a:r>
            <a:r>
              <a:rPr lang="ru-RU" sz="2900" dirty="0">
                <a:latin typeface="Times New Roman" panose="02020603050405020304" pitchFamily="18" charset="0"/>
                <a:ea typeface="Calibri" panose="020F0502020204030204" pitchFamily="34" charset="0"/>
                <a:cs typeface="Times New Roman" panose="02020603050405020304" pitchFamily="18" charset="0"/>
              </a:rPr>
              <a:t>;</a:t>
            </a:r>
          </a:p>
          <a:p>
            <a:pPr>
              <a:lnSpc>
                <a:spcPct val="120000"/>
              </a:lnSpc>
              <a:buFont typeface="Wingdings" panose="05000000000000000000" pitchFamily="2" charset="2"/>
              <a:buChar char="v"/>
            </a:pPr>
            <a:r>
              <a:rPr lang="ru-RU" sz="2900" dirty="0">
                <a:effectLst/>
                <a:latin typeface="Times New Roman" panose="02020603050405020304" pitchFamily="18" charset="0"/>
                <a:ea typeface="Calibri" panose="020F0502020204030204" pitchFamily="34" charset="0"/>
                <a:cs typeface="Times New Roman" panose="02020603050405020304" pitchFamily="18" charset="0"/>
              </a:rPr>
              <a:t>высокие температуры летом и низкие зимой</a:t>
            </a:r>
          </a:p>
          <a:p>
            <a:pPr>
              <a:lnSpc>
                <a:spcPct val="120000"/>
              </a:lnSpc>
              <a:buFont typeface="Wingdings" panose="05000000000000000000" pitchFamily="2" charset="2"/>
              <a:buChar char="v"/>
            </a:pPr>
            <a:r>
              <a:rPr lang="ru-RU" sz="2900" dirty="0">
                <a:effectLst/>
                <a:latin typeface="Times New Roman" panose="02020603050405020304" pitchFamily="18" charset="0"/>
                <a:ea typeface="Calibri" panose="020F0502020204030204" pitchFamily="34" charset="0"/>
                <a:cs typeface="Times New Roman" panose="02020603050405020304" pitchFamily="18" charset="0"/>
              </a:rPr>
              <a:t>сильное задымление</a:t>
            </a:r>
          </a:p>
          <a:p>
            <a:pPr marL="0" indent="0">
              <a:lnSpc>
                <a:spcPct val="120000"/>
              </a:lnSpc>
              <a:buNone/>
            </a:pPr>
            <a:endParaRPr lang="ru-RU" sz="29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p:sp>
        <p:nvSpPr>
          <p:cNvPr id="4" name="TextBox 3">
            <a:extLst>
              <a:ext uri="{FF2B5EF4-FFF2-40B4-BE49-F238E27FC236}">
                <a16:creationId xmlns:a16="http://schemas.microsoft.com/office/drawing/2014/main" id="{2A71E16C-BB3F-4E73-B609-2736C2CFFD0D}"/>
              </a:ext>
            </a:extLst>
          </p:cNvPr>
          <p:cNvSpPr txBox="1"/>
          <p:nvPr/>
        </p:nvSpPr>
        <p:spPr>
          <a:xfrm>
            <a:off x="1005427" y="5733256"/>
            <a:ext cx="7133145" cy="646331"/>
          </a:xfrm>
          <a:prstGeom prst="rect">
            <a:avLst/>
          </a:prstGeom>
          <a:noFill/>
        </p:spPr>
        <p:txBody>
          <a:bodyPr wrap="square">
            <a:spAutoFit/>
          </a:bodyPr>
          <a:lstStyle/>
          <a:p>
            <a:r>
              <a:rPr lang="ru-RU" sz="1200" dirty="0">
                <a:latin typeface="Times New Roman" panose="02020603050405020304" pitchFamily="18" charset="0"/>
                <a:cs typeface="Times New Roman" panose="02020603050405020304" pitchFamily="18" charset="0"/>
              </a:rPr>
              <a:t>При организации прогулок следует одевать детей в соответствии с температурными условиями.</a:t>
            </a:r>
          </a:p>
          <a:p>
            <a:r>
              <a:rPr lang="ru-RU" sz="1200" dirty="0">
                <a:latin typeface="Times New Roman" panose="02020603050405020304" pitchFamily="18" charset="0"/>
                <a:cs typeface="Times New Roman" panose="02020603050405020304" pitchFamily="18" charset="0"/>
              </a:rPr>
              <a:t>Дети должны быть всегда обеспечены запасными вещами на случай непогоды, которые для этого заранее приносят родители.</a:t>
            </a:r>
          </a:p>
        </p:txBody>
      </p:sp>
    </p:spTree>
    <p:extLst>
      <p:ext uri="{BB962C8B-B14F-4D97-AF65-F5344CB8AC3E}">
        <p14:creationId xmlns:p14="http://schemas.microsoft.com/office/powerpoint/2010/main" val="34009475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FE5A4FA-D8F0-40C4-8332-D0AF1784B1E8}"/>
              </a:ext>
            </a:extLst>
          </p:cNvPr>
          <p:cNvSpPr txBox="1"/>
          <p:nvPr/>
        </p:nvSpPr>
        <p:spPr>
          <a:xfrm>
            <a:off x="467544" y="980728"/>
            <a:ext cx="6120680" cy="311496"/>
          </a:xfrm>
          <a:prstGeom prst="rect">
            <a:avLst/>
          </a:prstGeom>
          <a:noFill/>
        </p:spPr>
        <p:txBody>
          <a:bodyPr wrap="square">
            <a:spAutoFit/>
          </a:bodyPr>
          <a:lstStyle/>
          <a:p>
            <a:pPr algn="ctr">
              <a:lnSpc>
                <a:spcPct val="107000"/>
              </a:lnSpc>
              <a:spcAft>
                <a:spcPts val="1500"/>
              </a:spcAft>
            </a:pPr>
            <a:r>
              <a:rPr lang="ru-RU" sz="1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Виды прогулок с дошкольниками по месту их проведения</a:t>
            </a:r>
            <a:endParaRPr lang="ru-RU"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8" name="Таблица 7">
            <a:extLst>
              <a:ext uri="{FF2B5EF4-FFF2-40B4-BE49-F238E27FC236}">
                <a16:creationId xmlns:a16="http://schemas.microsoft.com/office/drawing/2014/main" id="{1D041C43-C670-4ED2-BD9F-03EE2264717C}"/>
              </a:ext>
            </a:extLst>
          </p:cNvPr>
          <p:cNvGraphicFramePr>
            <a:graphicFrameLocks noGrp="1"/>
          </p:cNvGraphicFramePr>
          <p:nvPr>
            <p:extLst>
              <p:ext uri="{D42A27DB-BD31-4B8C-83A1-F6EECF244321}">
                <p14:modId xmlns:p14="http://schemas.microsoft.com/office/powerpoint/2010/main" val="1063891834"/>
              </p:ext>
            </p:extLst>
          </p:nvPr>
        </p:nvGraphicFramePr>
        <p:xfrm>
          <a:off x="755576" y="1484784"/>
          <a:ext cx="7560840" cy="4680520"/>
        </p:xfrm>
        <a:graphic>
          <a:graphicData uri="http://schemas.openxmlformats.org/drawingml/2006/table">
            <a:tbl>
              <a:tblPr firstRow="1" firstCol="1" bandRow="1">
                <a:tableStyleId>{0505E3EF-67EA-436B-97B2-0124C06EBD24}</a:tableStyleId>
              </a:tblPr>
              <a:tblGrid>
                <a:gridCol w="1556856">
                  <a:extLst>
                    <a:ext uri="{9D8B030D-6E8A-4147-A177-3AD203B41FA5}">
                      <a16:colId xmlns:a16="http://schemas.microsoft.com/office/drawing/2014/main" val="3154703237"/>
                    </a:ext>
                  </a:extLst>
                </a:gridCol>
                <a:gridCol w="4589580">
                  <a:extLst>
                    <a:ext uri="{9D8B030D-6E8A-4147-A177-3AD203B41FA5}">
                      <a16:colId xmlns:a16="http://schemas.microsoft.com/office/drawing/2014/main" val="705348508"/>
                    </a:ext>
                  </a:extLst>
                </a:gridCol>
                <a:gridCol w="1414404">
                  <a:extLst>
                    <a:ext uri="{9D8B030D-6E8A-4147-A177-3AD203B41FA5}">
                      <a16:colId xmlns:a16="http://schemas.microsoft.com/office/drawing/2014/main" val="2820617045"/>
                    </a:ext>
                  </a:extLst>
                </a:gridCol>
              </a:tblGrid>
              <a:tr h="316975">
                <a:tc>
                  <a:txBody>
                    <a:bodyPr/>
                    <a:lstStyle/>
                    <a:p>
                      <a:pPr algn="just">
                        <a:lnSpc>
                          <a:spcPct val="107000"/>
                        </a:lnSpc>
                        <a:spcAft>
                          <a:spcPts val="800"/>
                        </a:spcAft>
                      </a:pPr>
                      <a:r>
                        <a:rPr lang="ru-RU" sz="1200">
                          <a:effectLst/>
                          <a:latin typeface="Times New Roman" panose="02020603050405020304" pitchFamily="18" charset="0"/>
                          <a:cs typeface="Times New Roman" panose="02020603050405020304" pitchFamily="18" charset="0"/>
                        </a:rPr>
                        <a:t>Место проведения</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7206" marR="47206" marT="0" marB="0"/>
                </a:tc>
                <a:tc>
                  <a:txBody>
                    <a:bodyPr/>
                    <a:lstStyle/>
                    <a:p>
                      <a:pPr algn="ctr">
                        <a:lnSpc>
                          <a:spcPct val="107000"/>
                        </a:lnSpc>
                        <a:spcAft>
                          <a:spcPts val="1500"/>
                        </a:spcAft>
                      </a:pPr>
                      <a:r>
                        <a:rPr lang="ru-RU" sz="1200">
                          <a:effectLst/>
                          <a:latin typeface="Times New Roman" panose="02020603050405020304" pitchFamily="18" charset="0"/>
                          <a:cs typeface="Times New Roman" panose="02020603050405020304" pitchFamily="18" charset="0"/>
                        </a:rPr>
                        <a:t>Содержание</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7206" marR="47206" marT="0" marB="0"/>
                </a:tc>
                <a:tc>
                  <a:txBody>
                    <a:bodyPr/>
                    <a:lstStyle/>
                    <a:p>
                      <a:pPr algn="ctr">
                        <a:lnSpc>
                          <a:spcPct val="107000"/>
                        </a:lnSpc>
                        <a:spcAft>
                          <a:spcPts val="800"/>
                        </a:spcAft>
                      </a:pPr>
                      <a:r>
                        <a:rPr lang="ru-RU" sz="1200">
                          <a:effectLst/>
                          <a:latin typeface="Times New Roman" panose="02020603050405020304" pitchFamily="18" charset="0"/>
                          <a:cs typeface="Times New Roman" panose="02020603050405020304" pitchFamily="18" charset="0"/>
                        </a:rPr>
                        <a:t>Возрастная группа </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7206" marR="47206" marT="0" marB="0"/>
                </a:tc>
                <a:extLst>
                  <a:ext uri="{0D108BD9-81ED-4DB2-BD59-A6C34878D82A}">
                    <a16:rowId xmlns:a16="http://schemas.microsoft.com/office/drawing/2014/main" val="3992653381"/>
                  </a:ext>
                </a:extLst>
              </a:tr>
              <a:tr h="966998">
                <a:tc>
                  <a:txBody>
                    <a:bodyPr/>
                    <a:lstStyle/>
                    <a:p>
                      <a:pPr algn="just">
                        <a:lnSpc>
                          <a:spcPct val="107000"/>
                        </a:lnSpc>
                        <a:spcAft>
                          <a:spcPts val="1500"/>
                        </a:spcAft>
                      </a:pPr>
                      <a:r>
                        <a:rPr lang="ru-RU" sz="1200">
                          <a:effectLst/>
                          <a:latin typeface="Times New Roman" panose="02020603050405020304" pitchFamily="18" charset="0"/>
                          <a:cs typeface="Times New Roman" panose="02020603050405020304" pitchFamily="18" charset="0"/>
                        </a:rPr>
                        <a:t>На участке детского сада</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7206" marR="47206" marT="0" marB="0"/>
                </a:tc>
                <a:tc>
                  <a:txBody>
                    <a:bodyPr/>
                    <a:lstStyle/>
                    <a:p>
                      <a:pPr algn="just">
                        <a:lnSpc>
                          <a:spcPct val="107000"/>
                        </a:lnSpc>
                        <a:spcAft>
                          <a:spcPts val="800"/>
                        </a:spcAft>
                      </a:pPr>
                      <a:r>
                        <a:rPr lang="ru-RU" sz="1200">
                          <a:effectLst/>
                          <a:latin typeface="Times New Roman" panose="02020603050405020304" pitchFamily="18" charset="0"/>
                          <a:cs typeface="Times New Roman" panose="02020603050405020304" pitchFamily="18" charset="0"/>
                        </a:rPr>
                        <a:t>Здесь проводятся прогулки ежедневно, реализуются все основные педагогические задачи. Разнообразить занятия на площадке группы можно различными заданиями, новыми играми, использованием непривычных выносных материалов</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7206" marR="47206" marT="0" marB="0"/>
                </a:tc>
                <a:tc>
                  <a:txBody>
                    <a:bodyPr/>
                    <a:lstStyle/>
                    <a:p>
                      <a:pPr algn="just">
                        <a:lnSpc>
                          <a:spcPct val="107000"/>
                        </a:lnSpc>
                        <a:spcAft>
                          <a:spcPts val="800"/>
                        </a:spcAft>
                      </a:pPr>
                      <a:r>
                        <a:rPr lang="ru-RU" sz="1200">
                          <a:effectLst/>
                          <a:latin typeface="Times New Roman" panose="02020603050405020304" pitchFamily="18" charset="0"/>
                          <a:cs typeface="Times New Roman" panose="02020603050405020304" pitchFamily="18" charset="0"/>
                        </a:rPr>
                        <a:t>Все возрастные группы </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7206" marR="47206" marT="0" marB="0"/>
                </a:tc>
                <a:extLst>
                  <a:ext uri="{0D108BD9-81ED-4DB2-BD59-A6C34878D82A}">
                    <a16:rowId xmlns:a16="http://schemas.microsoft.com/office/drawing/2014/main" val="1726703850"/>
                  </a:ext>
                </a:extLst>
              </a:tr>
              <a:tr h="1292009">
                <a:tc>
                  <a:txBody>
                    <a:bodyPr/>
                    <a:lstStyle/>
                    <a:p>
                      <a:pPr algn="just">
                        <a:lnSpc>
                          <a:spcPct val="107000"/>
                        </a:lnSpc>
                        <a:spcAft>
                          <a:spcPts val="800"/>
                        </a:spcAft>
                      </a:pPr>
                      <a:r>
                        <a:rPr lang="ru-RU" sz="1200">
                          <a:effectLst/>
                          <a:latin typeface="Times New Roman" panose="02020603050405020304" pitchFamily="18" charset="0"/>
                          <a:cs typeface="Times New Roman" panose="02020603050405020304" pitchFamily="18" charset="0"/>
                        </a:rPr>
                        <a:t>На территории ДОУ за пределами группового участка детского сада</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7206" marR="47206" marT="0" marB="0"/>
                </a:tc>
                <a:tc>
                  <a:txBody>
                    <a:bodyPr/>
                    <a:lstStyle/>
                    <a:p>
                      <a:pPr algn="just">
                        <a:lnSpc>
                          <a:spcPct val="107000"/>
                        </a:lnSpc>
                        <a:spcAft>
                          <a:spcPts val="800"/>
                        </a:spcAft>
                      </a:pPr>
                      <a:r>
                        <a:rPr lang="ru-RU" sz="1200">
                          <a:effectLst/>
                          <a:latin typeface="Times New Roman" panose="02020603050405020304" pitchFamily="18" charset="0"/>
                          <a:cs typeface="Times New Roman" panose="02020603050405020304" pitchFamily="18" charset="0"/>
                        </a:rPr>
                        <a:t>Целью прогулок служат наблюдения за представителями растительного и животного мира (птиц, белок, различных деревьев и цветов в дендрарии, цветниках или огороде, организованными на территории ДОУ) За жизнью людей (например, работой дворника).  Разнообразить прогулку можно экологическими квестами, прогулками-находилками. </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7206" marR="47206" marT="0" marB="0"/>
                </a:tc>
                <a:tc>
                  <a:txBody>
                    <a:bodyPr/>
                    <a:lstStyle/>
                    <a:p>
                      <a:pPr algn="just">
                        <a:lnSpc>
                          <a:spcPct val="107000"/>
                        </a:lnSpc>
                        <a:spcAft>
                          <a:spcPts val="800"/>
                        </a:spcAft>
                      </a:pPr>
                      <a:r>
                        <a:rPr lang="ru-RU" sz="1200">
                          <a:effectLst/>
                          <a:latin typeface="Times New Roman" panose="02020603050405020304" pitchFamily="18" charset="0"/>
                          <a:cs typeface="Times New Roman" panose="02020603050405020304" pitchFamily="18" charset="0"/>
                        </a:rPr>
                        <a:t>4-7 лет</a:t>
                      </a:r>
                    </a:p>
                    <a:p>
                      <a:pPr algn="just">
                        <a:lnSpc>
                          <a:spcPct val="107000"/>
                        </a:lnSpc>
                        <a:spcAft>
                          <a:spcPts val="800"/>
                        </a:spcAft>
                      </a:pPr>
                      <a:r>
                        <a:rPr lang="ru-RU" sz="1200">
                          <a:effectLst/>
                          <a:latin typeface="Times New Roman" panose="02020603050405020304" pitchFamily="18" charset="0"/>
                          <a:cs typeface="Times New Roman" panose="02020603050405020304" pitchFamily="18" charset="0"/>
                        </a:rPr>
                        <a:t>Возможно со </a:t>
                      </a:r>
                      <a:r>
                        <a:rPr lang="en-US" sz="1200">
                          <a:effectLst/>
                          <a:latin typeface="Times New Roman" panose="02020603050405020304" pitchFamily="18" charset="0"/>
                          <a:cs typeface="Times New Roman" panose="02020603050405020304" pitchFamily="18" charset="0"/>
                        </a:rPr>
                        <a:t>II</a:t>
                      </a:r>
                      <a:r>
                        <a:rPr lang="ru-RU" sz="1200">
                          <a:effectLst/>
                          <a:latin typeface="Times New Roman" panose="02020603050405020304" pitchFamily="18" charset="0"/>
                          <a:cs typeface="Times New Roman" panose="02020603050405020304" pitchFamily="18" charset="0"/>
                        </a:rPr>
                        <a:t> полугодия 2-ой младшей группы</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7206" marR="47206" marT="0" marB="0"/>
                </a:tc>
                <a:extLst>
                  <a:ext uri="{0D108BD9-81ED-4DB2-BD59-A6C34878D82A}">
                    <a16:rowId xmlns:a16="http://schemas.microsoft.com/office/drawing/2014/main" val="2112685105"/>
                  </a:ext>
                </a:extLst>
              </a:tr>
              <a:tr h="2104538">
                <a:tc>
                  <a:txBody>
                    <a:bodyPr/>
                    <a:lstStyle/>
                    <a:p>
                      <a:pPr algn="just">
                        <a:lnSpc>
                          <a:spcPct val="107000"/>
                        </a:lnSpc>
                        <a:spcAft>
                          <a:spcPts val="1500"/>
                        </a:spcAft>
                      </a:pPr>
                      <a:r>
                        <a:rPr lang="ru-RU" sz="1200" dirty="0">
                          <a:solidFill>
                            <a:srgbClr val="1B1C2A"/>
                          </a:solidFill>
                          <a:effectLst/>
                          <a:latin typeface="Times New Roman" panose="02020603050405020304" pitchFamily="18" charset="0"/>
                          <a:cs typeface="Times New Roman" panose="02020603050405020304" pitchFamily="18" charset="0"/>
                        </a:rPr>
                        <a:t>Пешеходные прогулки за пределы ДОУ</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206" marR="47206" marT="0" marB="0"/>
                </a:tc>
                <a:tc>
                  <a:txBody>
                    <a:bodyPr/>
                    <a:lstStyle/>
                    <a:p>
                      <a:pPr algn="just">
                        <a:lnSpc>
                          <a:spcPct val="107000"/>
                        </a:lnSpc>
                        <a:spcAft>
                          <a:spcPts val="800"/>
                        </a:spcAft>
                      </a:pPr>
                      <a:r>
                        <a:rPr lang="ru-RU" sz="1200">
                          <a:solidFill>
                            <a:srgbClr val="1B1C2A"/>
                          </a:solidFill>
                          <a:effectLst/>
                          <a:latin typeface="Times New Roman" panose="02020603050405020304" pitchFamily="18" charset="0"/>
                          <a:cs typeface="Times New Roman" panose="02020603050405020304" pitchFamily="18" charset="0"/>
                        </a:rPr>
                        <a:t>Целью прогулок в ближайшие парки и скверы служат наблюдения за представителями растительного и животного мира (птиц, белок, различных деревьев, цветов) и за жизнью людей (работой, занятиями спортом и др.). С воспитанниками должен быть проведён инструктаж о плане маршрута и соблюдении мер безопасности во время его прохождения. Если ребятам предстоит пересечь проезжую часть, чтобы дойти до места прогулки, следует накануне повторить с воспитанниками правила поведения пешеходов (где разрешено переходить дорогу и как это делать).</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7206" marR="47206" marT="0" marB="0"/>
                </a:tc>
                <a:tc>
                  <a:txBody>
                    <a:bodyPr/>
                    <a:lstStyle/>
                    <a:p>
                      <a:pPr algn="ctr">
                        <a:lnSpc>
                          <a:spcPct val="107000"/>
                        </a:lnSpc>
                        <a:spcAft>
                          <a:spcPts val="800"/>
                        </a:spcAft>
                      </a:pPr>
                      <a:r>
                        <a:rPr lang="ru-RU" sz="1200" dirty="0">
                          <a:solidFill>
                            <a:srgbClr val="1B1C2A"/>
                          </a:solidFill>
                          <a:effectLst/>
                          <a:latin typeface="Times New Roman" panose="02020603050405020304" pitchFamily="18" charset="0"/>
                          <a:cs typeface="Times New Roman" panose="02020603050405020304" pitchFamily="18" charset="0"/>
                        </a:rPr>
                        <a:t>5-7 лет</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7206" marR="47206" marT="0" marB="0"/>
                </a:tc>
                <a:extLst>
                  <a:ext uri="{0D108BD9-81ED-4DB2-BD59-A6C34878D82A}">
                    <a16:rowId xmlns:a16="http://schemas.microsoft.com/office/drawing/2014/main" val="3627631357"/>
                  </a:ext>
                </a:extLst>
              </a:tr>
            </a:tbl>
          </a:graphicData>
        </a:graphic>
      </p:graphicFrame>
    </p:spTree>
    <p:extLst>
      <p:ext uri="{BB962C8B-B14F-4D97-AF65-F5344CB8AC3E}">
        <p14:creationId xmlns:p14="http://schemas.microsoft.com/office/powerpoint/2010/main" val="4309358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FE5A4FA-D8F0-40C4-8332-D0AF1784B1E8}"/>
              </a:ext>
            </a:extLst>
          </p:cNvPr>
          <p:cNvSpPr txBox="1"/>
          <p:nvPr/>
        </p:nvSpPr>
        <p:spPr>
          <a:xfrm>
            <a:off x="467544" y="980728"/>
            <a:ext cx="6120680" cy="311496"/>
          </a:xfrm>
          <a:prstGeom prst="rect">
            <a:avLst/>
          </a:prstGeom>
          <a:noFill/>
        </p:spPr>
        <p:txBody>
          <a:bodyPr wrap="square">
            <a:spAutoFit/>
          </a:bodyPr>
          <a:lstStyle/>
          <a:p>
            <a:pPr algn="ctr">
              <a:lnSpc>
                <a:spcPct val="107000"/>
              </a:lnSpc>
              <a:spcAft>
                <a:spcPts val="1500"/>
              </a:spcAft>
            </a:pPr>
            <a:r>
              <a:rPr lang="ru-RU" sz="1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Виды прогулок с дошкольниками по направленности</a:t>
            </a:r>
            <a:endParaRPr lang="ru-RU"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Таблица 1">
            <a:extLst>
              <a:ext uri="{FF2B5EF4-FFF2-40B4-BE49-F238E27FC236}">
                <a16:creationId xmlns:a16="http://schemas.microsoft.com/office/drawing/2014/main" id="{EEB91B44-1552-4840-8A03-AC8E4B8FC8BA}"/>
              </a:ext>
            </a:extLst>
          </p:cNvPr>
          <p:cNvGraphicFramePr>
            <a:graphicFrameLocks noGrp="1"/>
          </p:cNvGraphicFramePr>
          <p:nvPr>
            <p:extLst>
              <p:ext uri="{D42A27DB-BD31-4B8C-83A1-F6EECF244321}">
                <p14:modId xmlns:p14="http://schemas.microsoft.com/office/powerpoint/2010/main" val="1327856357"/>
              </p:ext>
            </p:extLst>
          </p:nvPr>
        </p:nvGraphicFramePr>
        <p:xfrm>
          <a:off x="827584" y="1351311"/>
          <a:ext cx="7488832" cy="4774144"/>
        </p:xfrm>
        <a:graphic>
          <a:graphicData uri="http://schemas.openxmlformats.org/drawingml/2006/table">
            <a:tbl>
              <a:tblPr firstRow="1" firstCol="1" bandRow="1">
                <a:tableStyleId>{0505E3EF-67EA-436B-97B2-0124C06EBD24}</a:tableStyleId>
              </a:tblPr>
              <a:tblGrid>
                <a:gridCol w="1080120">
                  <a:extLst>
                    <a:ext uri="{9D8B030D-6E8A-4147-A177-3AD203B41FA5}">
                      <a16:colId xmlns:a16="http://schemas.microsoft.com/office/drawing/2014/main" val="3223927808"/>
                    </a:ext>
                  </a:extLst>
                </a:gridCol>
                <a:gridCol w="5009212">
                  <a:extLst>
                    <a:ext uri="{9D8B030D-6E8A-4147-A177-3AD203B41FA5}">
                      <a16:colId xmlns:a16="http://schemas.microsoft.com/office/drawing/2014/main" val="2923924314"/>
                    </a:ext>
                  </a:extLst>
                </a:gridCol>
                <a:gridCol w="1399500">
                  <a:extLst>
                    <a:ext uri="{9D8B030D-6E8A-4147-A177-3AD203B41FA5}">
                      <a16:colId xmlns:a16="http://schemas.microsoft.com/office/drawing/2014/main" val="3944640623"/>
                    </a:ext>
                  </a:extLst>
                </a:gridCol>
              </a:tblGrid>
              <a:tr h="261955">
                <a:tc>
                  <a:txBody>
                    <a:bodyPr/>
                    <a:lstStyle/>
                    <a:p>
                      <a:pPr algn="ctr">
                        <a:lnSpc>
                          <a:spcPct val="107000"/>
                        </a:lnSpc>
                        <a:spcAft>
                          <a:spcPts val="800"/>
                        </a:spcAft>
                      </a:pPr>
                      <a:r>
                        <a:rPr lang="ru-RU" sz="1200" b="0">
                          <a:solidFill>
                            <a:srgbClr val="1B1C2A"/>
                          </a:solidFill>
                          <a:effectLst/>
                          <a:latin typeface="Times New Roman" panose="02020603050405020304" pitchFamily="18" charset="0"/>
                          <a:cs typeface="Times New Roman" panose="02020603050405020304" pitchFamily="18" charset="0"/>
                        </a:rPr>
                        <a:t>Вид прогулки</a:t>
                      </a:r>
                      <a:endParaRPr lang="ru-RU" sz="1200" b="0">
                        <a:effectLst/>
                        <a:latin typeface="Times New Roman" panose="02020603050405020304" pitchFamily="18" charset="0"/>
                        <a:ea typeface="Calibri" panose="020F0502020204030204" pitchFamily="34" charset="0"/>
                        <a:cs typeface="Times New Roman" panose="02020603050405020304" pitchFamily="18" charset="0"/>
                      </a:endParaRPr>
                    </a:p>
                  </a:txBody>
                  <a:tcPr marL="40341" marR="40341" marT="0" marB="0"/>
                </a:tc>
                <a:tc>
                  <a:txBody>
                    <a:bodyPr/>
                    <a:lstStyle/>
                    <a:p>
                      <a:pPr algn="ctr">
                        <a:lnSpc>
                          <a:spcPct val="107000"/>
                        </a:lnSpc>
                        <a:spcAft>
                          <a:spcPts val="800"/>
                        </a:spcAft>
                      </a:pPr>
                      <a:r>
                        <a:rPr lang="ru-RU" sz="1200" b="0">
                          <a:solidFill>
                            <a:srgbClr val="1B1C2A"/>
                          </a:solidFill>
                          <a:effectLst/>
                          <a:latin typeface="Times New Roman" panose="02020603050405020304" pitchFamily="18" charset="0"/>
                          <a:cs typeface="Times New Roman" panose="02020603050405020304" pitchFamily="18" charset="0"/>
                        </a:rPr>
                        <a:t>Содержание</a:t>
                      </a:r>
                      <a:endParaRPr lang="ru-RU" sz="1200" b="0">
                        <a:effectLst/>
                        <a:latin typeface="Times New Roman" panose="02020603050405020304" pitchFamily="18" charset="0"/>
                        <a:ea typeface="Calibri" panose="020F0502020204030204" pitchFamily="34" charset="0"/>
                        <a:cs typeface="Times New Roman" panose="02020603050405020304" pitchFamily="18" charset="0"/>
                      </a:endParaRPr>
                    </a:p>
                  </a:txBody>
                  <a:tcPr marL="40341" marR="40341" marT="0" marB="0"/>
                </a:tc>
                <a:tc>
                  <a:txBody>
                    <a:bodyPr/>
                    <a:lstStyle/>
                    <a:p>
                      <a:pPr algn="ctr">
                        <a:lnSpc>
                          <a:spcPct val="107000"/>
                        </a:lnSpc>
                        <a:spcAft>
                          <a:spcPts val="800"/>
                        </a:spcAft>
                      </a:pPr>
                      <a:r>
                        <a:rPr lang="ru-RU" sz="1200" b="0">
                          <a:solidFill>
                            <a:srgbClr val="1B1C2A"/>
                          </a:solidFill>
                          <a:effectLst/>
                          <a:latin typeface="Times New Roman" panose="02020603050405020304" pitchFamily="18" charset="0"/>
                          <a:cs typeface="Times New Roman" panose="02020603050405020304" pitchFamily="18" charset="0"/>
                        </a:rPr>
                        <a:t>Возрастная группа</a:t>
                      </a:r>
                      <a:endParaRPr lang="ru-RU" sz="1200" b="0">
                        <a:effectLst/>
                        <a:latin typeface="Times New Roman" panose="02020603050405020304" pitchFamily="18" charset="0"/>
                        <a:ea typeface="Calibri" panose="020F0502020204030204" pitchFamily="34" charset="0"/>
                        <a:cs typeface="Times New Roman" panose="02020603050405020304" pitchFamily="18" charset="0"/>
                      </a:endParaRPr>
                    </a:p>
                  </a:txBody>
                  <a:tcPr marL="40341" marR="40341" marT="0" marB="0"/>
                </a:tc>
                <a:extLst>
                  <a:ext uri="{0D108BD9-81ED-4DB2-BD59-A6C34878D82A}">
                    <a16:rowId xmlns:a16="http://schemas.microsoft.com/office/drawing/2014/main" val="3672717184"/>
                  </a:ext>
                </a:extLst>
              </a:tr>
              <a:tr h="396238">
                <a:tc>
                  <a:txBody>
                    <a:bodyPr/>
                    <a:lstStyle/>
                    <a:p>
                      <a:pPr algn="just">
                        <a:lnSpc>
                          <a:spcPct val="107000"/>
                        </a:lnSpc>
                        <a:spcAft>
                          <a:spcPts val="800"/>
                        </a:spcAft>
                      </a:pPr>
                      <a:r>
                        <a:rPr lang="ru-RU" sz="1200" b="0">
                          <a:solidFill>
                            <a:srgbClr val="1B1C2A"/>
                          </a:solidFill>
                          <a:effectLst/>
                          <a:latin typeface="Times New Roman" panose="02020603050405020304" pitchFamily="18" charset="0"/>
                          <a:cs typeface="Times New Roman" panose="02020603050405020304" pitchFamily="18" charset="0"/>
                        </a:rPr>
                        <a:t>Традиционная </a:t>
                      </a:r>
                      <a:endParaRPr lang="ru-RU" sz="1200" b="0">
                        <a:effectLst/>
                        <a:latin typeface="Times New Roman" panose="02020603050405020304" pitchFamily="18" charset="0"/>
                        <a:ea typeface="Calibri" panose="020F0502020204030204" pitchFamily="34" charset="0"/>
                        <a:cs typeface="Times New Roman" panose="02020603050405020304" pitchFamily="18" charset="0"/>
                      </a:endParaRPr>
                    </a:p>
                  </a:txBody>
                  <a:tcPr marL="40341" marR="40341" marT="0" marB="0"/>
                </a:tc>
                <a:tc>
                  <a:txBody>
                    <a:bodyPr/>
                    <a:lstStyle/>
                    <a:p>
                      <a:pPr algn="just">
                        <a:lnSpc>
                          <a:spcPct val="107000"/>
                        </a:lnSpc>
                        <a:spcAft>
                          <a:spcPts val="800"/>
                        </a:spcAft>
                      </a:pPr>
                      <a:r>
                        <a:rPr lang="ru-RU" sz="1200" b="0" dirty="0">
                          <a:solidFill>
                            <a:srgbClr val="1B1C2A"/>
                          </a:solidFill>
                          <a:effectLst/>
                          <a:latin typeface="Times New Roman" panose="02020603050405020304" pitchFamily="18" charset="0"/>
                          <a:cs typeface="Times New Roman" panose="02020603050405020304" pitchFamily="18" charset="0"/>
                        </a:rPr>
                        <a:t>Включает в себя наблюдение, трудовую деятельность детей (уборка листьев, снега и т.д.), подвижные и тихие игры и т.д.;</a:t>
                      </a:r>
                      <a:endParaRPr lang="ru-RU"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341" marR="40341" marT="0" marB="0"/>
                </a:tc>
                <a:tc>
                  <a:txBody>
                    <a:bodyPr/>
                    <a:lstStyle/>
                    <a:p>
                      <a:pPr algn="ctr">
                        <a:lnSpc>
                          <a:spcPct val="107000"/>
                        </a:lnSpc>
                        <a:spcAft>
                          <a:spcPts val="800"/>
                        </a:spcAft>
                      </a:pPr>
                      <a:r>
                        <a:rPr lang="ru-RU" sz="1200" b="0">
                          <a:solidFill>
                            <a:srgbClr val="1B1C2A"/>
                          </a:solidFill>
                          <a:effectLst/>
                          <a:latin typeface="Times New Roman" panose="02020603050405020304" pitchFamily="18" charset="0"/>
                          <a:cs typeface="Times New Roman" panose="02020603050405020304" pitchFamily="18" charset="0"/>
                        </a:rPr>
                        <a:t>Все возрастные группы</a:t>
                      </a:r>
                      <a:endParaRPr lang="ru-RU" sz="1200" b="0">
                        <a:effectLst/>
                        <a:latin typeface="Times New Roman" panose="02020603050405020304" pitchFamily="18" charset="0"/>
                        <a:ea typeface="Calibri" panose="020F0502020204030204" pitchFamily="34" charset="0"/>
                        <a:cs typeface="Times New Roman" panose="02020603050405020304" pitchFamily="18" charset="0"/>
                      </a:endParaRPr>
                    </a:p>
                  </a:txBody>
                  <a:tcPr marL="40341" marR="40341" marT="0" marB="0" anchor="ctr"/>
                </a:tc>
                <a:extLst>
                  <a:ext uri="{0D108BD9-81ED-4DB2-BD59-A6C34878D82A}">
                    <a16:rowId xmlns:a16="http://schemas.microsoft.com/office/drawing/2014/main" val="4077945968"/>
                  </a:ext>
                </a:extLst>
              </a:tr>
              <a:tr h="799088">
                <a:tc>
                  <a:txBody>
                    <a:bodyPr/>
                    <a:lstStyle/>
                    <a:p>
                      <a:pPr algn="just">
                        <a:lnSpc>
                          <a:spcPct val="107000"/>
                        </a:lnSpc>
                        <a:spcAft>
                          <a:spcPts val="800"/>
                        </a:spcAft>
                      </a:pPr>
                      <a:r>
                        <a:rPr lang="ru-RU" sz="1200" b="0">
                          <a:solidFill>
                            <a:srgbClr val="1B1C2A"/>
                          </a:solidFill>
                          <a:effectLst/>
                          <a:latin typeface="Times New Roman" panose="02020603050405020304" pitchFamily="18" charset="0"/>
                          <a:cs typeface="Times New Roman" panose="02020603050405020304" pitchFamily="18" charset="0"/>
                        </a:rPr>
                        <a:t>Тематическая </a:t>
                      </a:r>
                      <a:endParaRPr lang="ru-RU" sz="1200" b="0">
                        <a:effectLst/>
                        <a:latin typeface="Times New Roman" panose="02020603050405020304" pitchFamily="18" charset="0"/>
                        <a:ea typeface="Calibri" panose="020F0502020204030204" pitchFamily="34" charset="0"/>
                        <a:cs typeface="Times New Roman" panose="02020603050405020304" pitchFamily="18" charset="0"/>
                      </a:endParaRPr>
                    </a:p>
                  </a:txBody>
                  <a:tcPr marL="40341" marR="40341" marT="0" marB="0"/>
                </a:tc>
                <a:tc>
                  <a:txBody>
                    <a:bodyPr/>
                    <a:lstStyle/>
                    <a:p>
                      <a:pPr algn="just">
                        <a:lnSpc>
                          <a:spcPct val="107000"/>
                        </a:lnSpc>
                        <a:spcAft>
                          <a:spcPts val="800"/>
                        </a:spcAft>
                      </a:pPr>
                      <a:r>
                        <a:rPr lang="ru-RU" sz="1200" b="0">
                          <a:solidFill>
                            <a:srgbClr val="1B1C2A"/>
                          </a:solidFill>
                          <a:effectLst/>
                          <a:latin typeface="Times New Roman" panose="02020603050405020304" pitchFamily="18" charset="0"/>
                          <a:cs typeface="Times New Roman" panose="02020603050405020304" pitchFamily="18" charset="0"/>
                        </a:rPr>
                        <a:t>Состоит  из наблюдений и бесед на конкретную тему (животные, облака, деревья, городской транспорт и т.д.), может представлять собой уличную театральную постановку, квест с преодолением несложных препятствий – требует заранее подготовленного сценария</a:t>
                      </a:r>
                      <a:endParaRPr lang="ru-RU" sz="1200" b="0">
                        <a:effectLst/>
                        <a:latin typeface="Times New Roman" panose="02020603050405020304" pitchFamily="18" charset="0"/>
                        <a:ea typeface="Calibri" panose="020F0502020204030204" pitchFamily="34" charset="0"/>
                        <a:cs typeface="Times New Roman" panose="02020603050405020304" pitchFamily="18" charset="0"/>
                      </a:endParaRPr>
                    </a:p>
                  </a:txBody>
                  <a:tcPr marL="40341" marR="40341" marT="0" marB="0"/>
                </a:tc>
                <a:tc>
                  <a:txBody>
                    <a:bodyPr/>
                    <a:lstStyle/>
                    <a:p>
                      <a:pPr algn="ctr">
                        <a:lnSpc>
                          <a:spcPct val="107000"/>
                        </a:lnSpc>
                        <a:spcAft>
                          <a:spcPts val="800"/>
                        </a:spcAft>
                      </a:pPr>
                      <a:r>
                        <a:rPr lang="ru-RU" sz="1200" b="0" dirty="0">
                          <a:solidFill>
                            <a:srgbClr val="1B1C2A"/>
                          </a:solidFill>
                          <a:effectLst/>
                          <a:latin typeface="Times New Roman" panose="02020603050405020304" pitchFamily="18" charset="0"/>
                          <a:cs typeface="Times New Roman" panose="02020603050405020304" pitchFamily="18" charset="0"/>
                        </a:rPr>
                        <a:t>3-7 лет</a:t>
                      </a:r>
                      <a:endParaRPr lang="ru-RU"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341" marR="40341" marT="0" marB="0" anchor="ctr"/>
                </a:tc>
                <a:extLst>
                  <a:ext uri="{0D108BD9-81ED-4DB2-BD59-A6C34878D82A}">
                    <a16:rowId xmlns:a16="http://schemas.microsoft.com/office/drawing/2014/main" val="1479219062"/>
                  </a:ext>
                </a:extLst>
              </a:tr>
              <a:tr h="799088">
                <a:tc>
                  <a:txBody>
                    <a:bodyPr/>
                    <a:lstStyle/>
                    <a:p>
                      <a:pPr algn="just">
                        <a:lnSpc>
                          <a:spcPct val="107000"/>
                        </a:lnSpc>
                        <a:spcAft>
                          <a:spcPts val="800"/>
                        </a:spcAft>
                      </a:pPr>
                      <a:r>
                        <a:rPr lang="ru-RU" sz="1200" b="0">
                          <a:solidFill>
                            <a:srgbClr val="1B1C2A"/>
                          </a:solidFill>
                          <a:effectLst/>
                          <a:latin typeface="Times New Roman" panose="02020603050405020304" pitchFamily="18" charset="0"/>
                          <a:cs typeface="Times New Roman" panose="02020603050405020304" pitchFamily="18" charset="0"/>
                        </a:rPr>
                        <a:t>Целевая </a:t>
                      </a:r>
                      <a:endParaRPr lang="ru-RU" sz="1200" b="0">
                        <a:effectLst/>
                        <a:latin typeface="Times New Roman" panose="02020603050405020304" pitchFamily="18" charset="0"/>
                        <a:ea typeface="Calibri" panose="020F0502020204030204" pitchFamily="34" charset="0"/>
                        <a:cs typeface="Times New Roman" panose="02020603050405020304" pitchFamily="18" charset="0"/>
                      </a:endParaRPr>
                    </a:p>
                  </a:txBody>
                  <a:tcPr marL="40341" marR="40341" marT="0" marB="0"/>
                </a:tc>
                <a:tc>
                  <a:txBody>
                    <a:bodyPr/>
                    <a:lstStyle/>
                    <a:p>
                      <a:pPr algn="just">
                        <a:lnSpc>
                          <a:spcPct val="107000"/>
                        </a:lnSpc>
                        <a:spcAft>
                          <a:spcPts val="800"/>
                        </a:spcAft>
                      </a:pPr>
                      <a:r>
                        <a:rPr lang="ru-RU" sz="1200" b="0">
                          <a:solidFill>
                            <a:srgbClr val="000000"/>
                          </a:solidFill>
                          <a:effectLst/>
                          <a:latin typeface="Times New Roman" panose="02020603050405020304" pitchFamily="18" charset="0"/>
                          <a:cs typeface="Times New Roman" panose="02020603050405020304" pitchFamily="18" charset="0"/>
                        </a:rPr>
                        <a:t>Организованный выход за пределы территории детского сада, на небольшое расстояние (до 2 км). Выход за пределы детского сада не проводится без согласования с родителями, утверждается приказом заведующей с назначением ответственных лиц, с приложением списка воспитанников</a:t>
                      </a:r>
                      <a:endParaRPr lang="ru-RU" sz="1200" b="0">
                        <a:effectLst/>
                        <a:latin typeface="Times New Roman" panose="02020603050405020304" pitchFamily="18" charset="0"/>
                        <a:ea typeface="Calibri" panose="020F0502020204030204" pitchFamily="34" charset="0"/>
                        <a:cs typeface="Times New Roman" panose="02020603050405020304" pitchFamily="18" charset="0"/>
                      </a:endParaRPr>
                    </a:p>
                  </a:txBody>
                  <a:tcPr marL="40341" marR="40341" marT="0" marB="0"/>
                </a:tc>
                <a:tc>
                  <a:txBody>
                    <a:bodyPr/>
                    <a:lstStyle/>
                    <a:p>
                      <a:pPr algn="ctr">
                        <a:lnSpc>
                          <a:spcPct val="107000"/>
                        </a:lnSpc>
                        <a:spcAft>
                          <a:spcPts val="800"/>
                        </a:spcAft>
                      </a:pPr>
                      <a:r>
                        <a:rPr lang="ru-RU" sz="1200" b="0">
                          <a:solidFill>
                            <a:srgbClr val="1B1C2A"/>
                          </a:solidFill>
                          <a:effectLst/>
                          <a:latin typeface="Times New Roman" panose="02020603050405020304" pitchFamily="18" charset="0"/>
                          <a:cs typeface="Times New Roman" panose="02020603050405020304" pitchFamily="18" charset="0"/>
                        </a:rPr>
                        <a:t>4-7 лет</a:t>
                      </a:r>
                      <a:endParaRPr lang="ru-RU" sz="1200" b="0">
                        <a:effectLst/>
                        <a:latin typeface="Times New Roman" panose="02020603050405020304" pitchFamily="18" charset="0"/>
                        <a:ea typeface="Calibri" panose="020F0502020204030204" pitchFamily="34" charset="0"/>
                        <a:cs typeface="Times New Roman" panose="02020603050405020304" pitchFamily="18" charset="0"/>
                      </a:endParaRPr>
                    </a:p>
                  </a:txBody>
                  <a:tcPr marL="40341" marR="40341" marT="0" marB="0" anchor="ctr"/>
                </a:tc>
                <a:extLst>
                  <a:ext uri="{0D108BD9-81ED-4DB2-BD59-A6C34878D82A}">
                    <a16:rowId xmlns:a16="http://schemas.microsoft.com/office/drawing/2014/main" val="1966885096"/>
                  </a:ext>
                </a:extLst>
              </a:tr>
              <a:tr h="799088">
                <a:tc>
                  <a:txBody>
                    <a:bodyPr/>
                    <a:lstStyle/>
                    <a:p>
                      <a:pPr algn="just">
                        <a:lnSpc>
                          <a:spcPct val="107000"/>
                        </a:lnSpc>
                        <a:spcAft>
                          <a:spcPts val="800"/>
                        </a:spcAft>
                      </a:pPr>
                      <a:r>
                        <a:rPr lang="ru-RU" sz="1200" b="0">
                          <a:solidFill>
                            <a:srgbClr val="1B1C2A"/>
                          </a:solidFill>
                          <a:effectLst/>
                          <a:latin typeface="Times New Roman" panose="02020603050405020304" pitchFamily="18" charset="0"/>
                          <a:cs typeface="Times New Roman" panose="02020603050405020304" pitchFamily="18" charset="0"/>
                        </a:rPr>
                        <a:t>Экскурсия </a:t>
                      </a:r>
                      <a:endParaRPr lang="ru-RU" sz="1200" b="0">
                        <a:effectLst/>
                        <a:latin typeface="Times New Roman" panose="02020603050405020304" pitchFamily="18" charset="0"/>
                        <a:ea typeface="Calibri" panose="020F0502020204030204" pitchFamily="34" charset="0"/>
                        <a:cs typeface="Times New Roman" panose="02020603050405020304" pitchFamily="18" charset="0"/>
                      </a:endParaRPr>
                    </a:p>
                  </a:txBody>
                  <a:tcPr marL="40341" marR="40341" marT="0" marB="0"/>
                </a:tc>
                <a:tc>
                  <a:txBody>
                    <a:bodyPr/>
                    <a:lstStyle/>
                    <a:p>
                      <a:pPr>
                        <a:lnSpc>
                          <a:spcPct val="107000"/>
                        </a:lnSpc>
                        <a:spcAft>
                          <a:spcPts val="800"/>
                        </a:spcAft>
                      </a:pPr>
                      <a:r>
                        <a:rPr lang="ru-RU" sz="1200" b="0">
                          <a:solidFill>
                            <a:srgbClr val="1B1C2A"/>
                          </a:solidFill>
                          <a:effectLst/>
                          <a:latin typeface="Times New Roman" panose="02020603050405020304" pitchFamily="18" charset="0"/>
                          <a:cs typeface="Times New Roman" panose="02020603050405020304" pitchFamily="18" charset="0"/>
                        </a:rPr>
                        <a:t> Как правило, музейная,  не чаще 1 раза в месяц. Согласовывается с родителями, с администрацией ДОУ, утверждается приказом заведующей с назначением ответственных лиц,</a:t>
                      </a:r>
                      <a:r>
                        <a:rPr lang="ru-RU" sz="1200" b="0">
                          <a:effectLst/>
                          <a:latin typeface="Times New Roman" panose="02020603050405020304" pitchFamily="18" charset="0"/>
                          <a:cs typeface="Times New Roman" panose="02020603050405020304" pitchFamily="18" charset="0"/>
                        </a:rPr>
                        <a:t> </a:t>
                      </a:r>
                      <a:r>
                        <a:rPr lang="ru-RU" sz="1200" b="0">
                          <a:solidFill>
                            <a:srgbClr val="1B1C2A"/>
                          </a:solidFill>
                          <a:effectLst/>
                          <a:latin typeface="Times New Roman" panose="02020603050405020304" pitchFamily="18" charset="0"/>
                          <a:cs typeface="Times New Roman" panose="02020603050405020304" pitchFamily="18" charset="0"/>
                        </a:rPr>
                        <a:t>с приложением списка воспитанников.  При использовании транспорта согласовывается с ГИБДД. </a:t>
                      </a:r>
                      <a:endParaRPr lang="ru-RU" sz="1200" b="0">
                        <a:effectLst/>
                        <a:latin typeface="Times New Roman" panose="02020603050405020304" pitchFamily="18" charset="0"/>
                        <a:ea typeface="Calibri" panose="020F0502020204030204" pitchFamily="34" charset="0"/>
                        <a:cs typeface="Times New Roman" panose="02020603050405020304" pitchFamily="18" charset="0"/>
                      </a:endParaRPr>
                    </a:p>
                  </a:txBody>
                  <a:tcPr marL="40341" marR="40341" marT="0" marB="0"/>
                </a:tc>
                <a:tc>
                  <a:txBody>
                    <a:bodyPr/>
                    <a:lstStyle/>
                    <a:p>
                      <a:pPr algn="ctr">
                        <a:lnSpc>
                          <a:spcPct val="107000"/>
                        </a:lnSpc>
                        <a:spcAft>
                          <a:spcPts val="800"/>
                        </a:spcAft>
                      </a:pPr>
                      <a:r>
                        <a:rPr lang="ru-RU" sz="1200" b="0">
                          <a:solidFill>
                            <a:srgbClr val="1B1C2A"/>
                          </a:solidFill>
                          <a:effectLst/>
                          <a:latin typeface="Times New Roman" panose="02020603050405020304" pitchFamily="18" charset="0"/>
                          <a:cs typeface="Times New Roman" panose="02020603050405020304" pitchFamily="18" charset="0"/>
                        </a:rPr>
                        <a:t>4-7 лет</a:t>
                      </a:r>
                      <a:endParaRPr lang="ru-RU" sz="1200" b="0">
                        <a:effectLst/>
                        <a:latin typeface="Times New Roman" panose="02020603050405020304" pitchFamily="18" charset="0"/>
                        <a:ea typeface="Calibri" panose="020F0502020204030204" pitchFamily="34" charset="0"/>
                        <a:cs typeface="Times New Roman" panose="02020603050405020304" pitchFamily="18" charset="0"/>
                      </a:endParaRPr>
                    </a:p>
                  </a:txBody>
                  <a:tcPr marL="40341" marR="40341" marT="0" marB="0" anchor="ctr"/>
                </a:tc>
                <a:extLst>
                  <a:ext uri="{0D108BD9-81ED-4DB2-BD59-A6C34878D82A}">
                    <a16:rowId xmlns:a16="http://schemas.microsoft.com/office/drawing/2014/main" val="2552509706"/>
                  </a:ext>
                </a:extLst>
              </a:tr>
              <a:tr h="1470504">
                <a:tc>
                  <a:txBody>
                    <a:bodyPr/>
                    <a:lstStyle/>
                    <a:p>
                      <a:pPr algn="just">
                        <a:lnSpc>
                          <a:spcPct val="107000"/>
                        </a:lnSpc>
                        <a:spcAft>
                          <a:spcPts val="800"/>
                        </a:spcAft>
                      </a:pPr>
                      <a:r>
                        <a:rPr lang="ru-RU" sz="1200" b="0">
                          <a:solidFill>
                            <a:srgbClr val="1B1C2A"/>
                          </a:solidFill>
                          <a:effectLst/>
                          <a:latin typeface="Times New Roman" panose="02020603050405020304" pitchFamily="18" charset="0"/>
                          <a:cs typeface="Times New Roman" panose="02020603050405020304" pitchFamily="18" charset="0"/>
                        </a:rPr>
                        <a:t>Поход </a:t>
                      </a:r>
                      <a:endParaRPr lang="ru-RU" sz="1200" b="0">
                        <a:effectLst/>
                        <a:latin typeface="Times New Roman" panose="02020603050405020304" pitchFamily="18" charset="0"/>
                        <a:ea typeface="Calibri" panose="020F0502020204030204" pitchFamily="34" charset="0"/>
                        <a:cs typeface="Times New Roman" panose="02020603050405020304" pitchFamily="18" charset="0"/>
                      </a:endParaRPr>
                    </a:p>
                  </a:txBody>
                  <a:tcPr marL="40341" marR="40341" marT="0" marB="0"/>
                </a:tc>
                <a:tc>
                  <a:txBody>
                    <a:bodyPr/>
                    <a:lstStyle/>
                    <a:p>
                      <a:pPr>
                        <a:lnSpc>
                          <a:spcPct val="107000"/>
                        </a:lnSpc>
                        <a:spcAft>
                          <a:spcPts val="800"/>
                        </a:spcAft>
                      </a:pPr>
                      <a:r>
                        <a:rPr lang="ru-RU" sz="1200" b="0">
                          <a:solidFill>
                            <a:srgbClr val="1B1C2A"/>
                          </a:solidFill>
                          <a:effectLst/>
                          <a:latin typeface="Times New Roman" panose="02020603050405020304" pitchFamily="18" charset="0"/>
                          <a:cs typeface="Times New Roman" panose="02020603050405020304" pitchFamily="18" charset="0"/>
                        </a:rPr>
                        <a:t>Проводить прогулки-походы стоит несколько раз в учебном году (по одной на каждое время года). Можно проводить на территории детского сада или за его пределами с учётом продуманного маршрута и конечной цели. Этот вид прогулки тренирует выносливость дошкольников, активизирует способность наблюдать за окружающим вокруг, выделять то, что поставлено задачей похода (поиск подходящих для поделок природных материалов, узнавание изученных на развивающих занятиях видов птиц, повторение правил дорожного движения</a:t>
                      </a:r>
                      <a:endParaRPr lang="ru-RU" sz="1200" b="0">
                        <a:effectLst/>
                        <a:latin typeface="Times New Roman" panose="02020603050405020304" pitchFamily="18" charset="0"/>
                        <a:ea typeface="Calibri" panose="020F0502020204030204" pitchFamily="34" charset="0"/>
                        <a:cs typeface="Times New Roman" panose="02020603050405020304" pitchFamily="18" charset="0"/>
                      </a:endParaRPr>
                    </a:p>
                  </a:txBody>
                  <a:tcPr marL="40341" marR="40341" marT="0" marB="0"/>
                </a:tc>
                <a:tc>
                  <a:txBody>
                    <a:bodyPr/>
                    <a:lstStyle/>
                    <a:p>
                      <a:pPr algn="ctr">
                        <a:lnSpc>
                          <a:spcPct val="107000"/>
                        </a:lnSpc>
                        <a:spcAft>
                          <a:spcPts val="800"/>
                        </a:spcAft>
                      </a:pPr>
                      <a:r>
                        <a:rPr lang="ru-RU" sz="1200" b="0" dirty="0">
                          <a:solidFill>
                            <a:srgbClr val="1B1C2A"/>
                          </a:solidFill>
                          <a:effectLst/>
                          <a:latin typeface="Times New Roman" panose="02020603050405020304" pitchFamily="18" charset="0"/>
                          <a:cs typeface="Times New Roman" panose="02020603050405020304" pitchFamily="18" charset="0"/>
                        </a:rPr>
                        <a:t>4-7 лет </a:t>
                      </a:r>
                      <a:endParaRPr lang="ru-RU"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341" marR="40341" marT="0" marB="0" anchor="ctr"/>
                </a:tc>
                <a:extLst>
                  <a:ext uri="{0D108BD9-81ED-4DB2-BD59-A6C34878D82A}">
                    <a16:rowId xmlns:a16="http://schemas.microsoft.com/office/drawing/2014/main" val="1713151089"/>
                  </a:ext>
                </a:extLst>
              </a:tr>
            </a:tbl>
          </a:graphicData>
        </a:graphic>
      </p:graphicFrame>
    </p:spTree>
    <p:extLst>
      <p:ext uri="{BB962C8B-B14F-4D97-AF65-F5344CB8AC3E}">
        <p14:creationId xmlns:p14="http://schemas.microsoft.com/office/powerpoint/2010/main" val="9808001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FE5A4FA-D8F0-40C4-8332-D0AF1784B1E8}"/>
              </a:ext>
            </a:extLst>
          </p:cNvPr>
          <p:cNvSpPr txBox="1"/>
          <p:nvPr/>
        </p:nvSpPr>
        <p:spPr>
          <a:xfrm>
            <a:off x="836363" y="908720"/>
            <a:ext cx="6120680" cy="542008"/>
          </a:xfrm>
          <a:prstGeom prst="rect">
            <a:avLst/>
          </a:prstGeom>
          <a:noFill/>
        </p:spPr>
        <p:txBody>
          <a:bodyPr wrap="square">
            <a:spAutoFit/>
          </a:bodyPr>
          <a:lstStyle/>
          <a:p>
            <a:pPr algn="ctr">
              <a:lnSpc>
                <a:spcPct val="107000"/>
              </a:lnSpc>
              <a:spcAft>
                <a:spcPts val="1500"/>
              </a:spcAft>
            </a:pPr>
            <a:r>
              <a:rPr lang="ru-RU" sz="1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Виды прогулок, в зависимости от того, какой вид детской деятельности преобладает во время занятий на свежем воздухе</a:t>
            </a:r>
            <a:endParaRPr lang="ru-RU"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Таблица 2">
            <a:extLst>
              <a:ext uri="{FF2B5EF4-FFF2-40B4-BE49-F238E27FC236}">
                <a16:creationId xmlns:a16="http://schemas.microsoft.com/office/drawing/2014/main" id="{139A7762-3135-47BE-9DF2-FD8A7E028CB4}"/>
              </a:ext>
            </a:extLst>
          </p:cNvPr>
          <p:cNvGraphicFramePr>
            <a:graphicFrameLocks noGrp="1"/>
          </p:cNvGraphicFramePr>
          <p:nvPr>
            <p:extLst>
              <p:ext uri="{D42A27DB-BD31-4B8C-83A1-F6EECF244321}">
                <p14:modId xmlns:p14="http://schemas.microsoft.com/office/powerpoint/2010/main" val="1366269595"/>
              </p:ext>
            </p:extLst>
          </p:nvPr>
        </p:nvGraphicFramePr>
        <p:xfrm>
          <a:off x="755576" y="1600200"/>
          <a:ext cx="7704856" cy="4622812"/>
        </p:xfrm>
        <a:graphic>
          <a:graphicData uri="http://schemas.openxmlformats.org/drawingml/2006/table">
            <a:tbl>
              <a:tblPr firstRow="1" firstCol="1" bandRow="1">
                <a:tableStyleId>{0505E3EF-67EA-436B-97B2-0124C06EBD24}</a:tableStyleId>
              </a:tblPr>
              <a:tblGrid>
                <a:gridCol w="1667568">
                  <a:extLst>
                    <a:ext uri="{9D8B030D-6E8A-4147-A177-3AD203B41FA5}">
                      <a16:colId xmlns:a16="http://schemas.microsoft.com/office/drawing/2014/main" val="293583732"/>
                    </a:ext>
                  </a:extLst>
                </a:gridCol>
                <a:gridCol w="6037288">
                  <a:extLst>
                    <a:ext uri="{9D8B030D-6E8A-4147-A177-3AD203B41FA5}">
                      <a16:colId xmlns:a16="http://schemas.microsoft.com/office/drawing/2014/main" val="4253205050"/>
                    </a:ext>
                  </a:extLst>
                </a:gridCol>
              </a:tblGrid>
              <a:tr h="870377">
                <a:tc>
                  <a:txBody>
                    <a:bodyPr/>
                    <a:lstStyle/>
                    <a:p>
                      <a:pPr algn="just"/>
                      <a:r>
                        <a:rPr lang="ru-RU" sz="1200" b="0">
                          <a:effectLst/>
                          <a:latin typeface="Times New Roman" panose="02020603050405020304" pitchFamily="18" charset="0"/>
                          <a:cs typeface="Times New Roman" panose="02020603050405020304" pitchFamily="18" charset="0"/>
                        </a:rPr>
                        <a:t>Прогулка наблюдение</a:t>
                      </a:r>
                      <a:endParaRPr lang="ru-RU"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tc>
                <a:tc>
                  <a:txBody>
                    <a:bodyPr/>
                    <a:lstStyle/>
                    <a:p>
                      <a:pPr algn="just"/>
                      <a:r>
                        <a:rPr lang="ru-RU" sz="1200" b="0">
                          <a:effectLst/>
                          <a:latin typeface="Times New Roman" panose="02020603050405020304" pitchFamily="18" charset="0"/>
                          <a:cs typeface="Times New Roman" panose="02020603050405020304" pitchFamily="18" charset="0"/>
                        </a:rPr>
                        <a:t>за:</a:t>
                      </a:r>
                    </a:p>
                    <a:p>
                      <a:pPr algn="just"/>
                      <a:r>
                        <a:rPr lang="ru-RU" sz="1200" b="0">
                          <a:effectLst/>
                          <a:latin typeface="Times New Roman" panose="02020603050405020304" pitchFamily="18" charset="0"/>
                          <a:cs typeface="Times New Roman" panose="02020603050405020304" pitchFamily="18" charset="0"/>
                        </a:rPr>
                        <a:t>- сезонными изменениями в природе;</a:t>
                      </a:r>
                    </a:p>
                    <a:p>
                      <a:pPr algn="just"/>
                      <a:r>
                        <a:rPr lang="ru-RU" sz="1200" b="0">
                          <a:effectLst/>
                          <a:latin typeface="Times New Roman" panose="02020603050405020304" pitchFamily="18" charset="0"/>
                          <a:cs typeface="Times New Roman" panose="02020603050405020304" pitchFamily="18" charset="0"/>
                        </a:rPr>
                        <a:t>- особенностями растительного мира;</a:t>
                      </a:r>
                    </a:p>
                    <a:p>
                      <a:pPr algn="just"/>
                      <a:r>
                        <a:rPr lang="ru-RU" sz="1200" b="0">
                          <a:effectLst/>
                          <a:latin typeface="Times New Roman" panose="02020603050405020304" pitchFamily="18" charset="0"/>
                          <a:cs typeface="Times New Roman" panose="02020603050405020304" pitchFamily="18" charset="0"/>
                        </a:rPr>
                        <a:t>- жизнью домашних и диких животных;</a:t>
                      </a:r>
                    </a:p>
                    <a:p>
                      <a:pPr algn="just"/>
                      <a:r>
                        <a:rPr lang="ru-RU" sz="1200" b="0">
                          <a:effectLst/>
                          <a:latin typeface="Times New Roman" panose="02020603050405020304" pitchFamily="18" charset="0"/>
                          <a:cs typeface="Times New Roman" panose="02020603050405020304" pitchFamily="18" charset="0"/>
                        </a:rPr>
                        <a:t>- трудом и отдыхом людей.</a:t>
                      </a:r>
                      <a:endParaRPr lang="ru-RU"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tc>
                <a:extLst>
                  <a:ext uri="{0D108BD9-81ED-4DB2-BD59-A6C34878D82A}">
                    <a16:rowId xmlns:a16="http://schemas.microsoft.com/office/drawing/2014/main" val="3961723628"/>
                  </a:ext>
                </a:extLst>
              </a:tr>
              <a:tr h="870377">
                <a:tc>
                  <a:txBody>
                    <a:bodyPr/>
                    <a:lstStyle/>
                    <a:p>
                      <a:pPr algn="just"/>
                      <a:r>
                        <a:rPr lang="ru-RU" sz="1200" b="0">
                          <a:effectLst/>
                          <a:latin typeface="Times New Roman" panose="02020603050405020304" pitchFamily="18" charset="0"/>
                          <a:cs typeface="Times New Roman" panose="02020603050405020304" pitchFamily="18" charset="0"/>
                        </a:rPr>
                        <a:t>Прогулка задание</a:t>
                      </a:r>
                      <a:endParaRPr lang="ru-RU"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tc>
                <a:tc>
                  <a:txBody>
                    <a:bodyPr/>
                    <a:lstStyle/>
                    <a:p>
                      <a:pPr algn="just"/>
                      <a:r>
                        <a:rPr lang="ru-RU" sz="1200" b="0">
                          <a:effectLst/>
                          <a:latin typeface="Times New Roman" panose="02020603050405020304" pitchFamily="18" charset="0"/>
                          <a:cs typeface="Times New Roman" panose="02020603050405020304" pitchFamily="18" charset="0"/>
                        </a:rPr>
                        <a:t>имеющая цель:</a:t>
                      </a:r>
                    </a:p>
                    <a:p>
                      <a:pPr algn="just"/>
                      <a:r>
                        <a:rPr lang="ru-RU" sz="1200" b="0">
                          <a:effectLst/>
                          <a:latin typeface="Times New Roman" panose="02020603050405020304" pitchFamily="18" charset="0"/>
                          <a:cs typeface="Times New Roman" panose="02020603050405020304" pitchFamily="18" charset="0"/>
                        </a:rPr>
                        <a:t>- поздравить товарищей или взрослых с праздником;</a:t>
                      </a:r>
                    </a:p>
                    <a:p>
                      <a:pPr algn="just"/>
                      <a:r>
                        <a:rPr lang="ru-RU" sz="1200" b="0">
                          <a:effectLst/>
                          <a:latin typeface="Times New Roman" panose="02020603050405020304" pitchFamily="18" charset="0"/>
                          <a:cs typeface="Times New Roman" panose="02020603050405020304" pitchFamily="18" charset="0"/>
                        </a:rPr>
                        <a:t>- пригласить гостей на классное или школьное мероприятие;</a:t>
                      </a:r>
                    </a:p>
                    <a:p>
                      <a:pPr algn="just"/>
                      <a:r>
                        <a:rPr lang="ru-RU" sz="1200" b="0">
                          <a:effectLst/>
                          <a:latin typeface="Times New Roman" panose="02020603050405020304" pitchFamily="18" charset="0"/>
                          <a:cs typeface="Times New Roman" panose="02020603050405020304" pitchFamily="18" charset="0"/>
                        </a:rPr>
                        <a:t>- известить население, родителей, товарищей о каком-нибудь событии или мероприятии.</a:t>
                      </a:r>
                      <a:endParaRPr lang="ru-RU"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tc>
                <a:extLst>
                  <a:ext uri="{0D108BD9-81ED-4DB2-BD59-A6C34878D82A}">
                    <a16:rowId xmlns:a16="http://schemas.microsoft.com/office/drawing/2014/main" val="1165846268"/>
                  </a:ext>
                </a:extLst>
              </a:tr>
              <a:tr h="696302">
                <a:tc>
                  <a:txBody>
                    <a:bodyPr/>
                    <a:lstStyle/>
                    <a:p>
                      <a:pPr algn="just"/>
                      <a:r>
                        <a:rPr lang="ru-RU" sz="1200" b="0">
                          <a:effectLst/>
                          <a:latin typeface="Times New Roman" panose="02020603050405020304" pitchFamily="18" charset="0"/>
                          <a:cs typeface="Times New Roman" panose="02020603050405020304" pitchFamily="18" charset="0"/>
                        </a:rPr>
                        <a:t>Прогулка-задача</a:t>
                      </a:r>
                      <a:endParaRPr lang="ru-RU"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tc>
                <a:tc>
                  <a:txBody>
                    <a:bodyPr/>
                    <a:lstStyle/>
                    <a:p>
                      <a:pPr algn="just"/>
                      <a:r>
                        <a:rPr lang="ru-RU" sz="1200" b="0">
                          <a:effectLst/>
                          <a:latin typeface="Times New Roman" panose="02020603050405020304" pitchFamily="18" charset="0"/>
                          <a:cs typeface="Times New Roman" panose="02020603050405020304" pitchFamily="18" charset="0"/>
                        </a:rPr>
                        <a:t>решение какой-нибудь практической задачи. Например, предлагается определить: расстояние; величину предмета; высоту предмета; его цвет; крутизну склона; направление и скорость ветра.</a:t>
                      </a:r>
                      <a:endParaRPr lang="ru-RU"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tc>
                <a:extLst>
                  <a:ext uri="{0D108BD9-81ED-4DB2-BD59-A6C34878D82A}">
                    <a16:rowId xmlns:a16="http://schemas.microsoft.com/office/drawing/2014/main" val="2899374250"/>
                  </a:ext>
                </a:extLst>
              </a:tr>
              <a:tr h="1044453">
                <a:tc>
                  <a:txBody>
                    <a:bodyPr/>
                    <a:lstStyle/>
                    <a:p>
                      <a:pPr algn="just"/>
                      <a:r>
                        <a:rPr lang="ru-RU" sz="1200" b="0">
                          <a:effectLst/>
                          <a:latin typeface="Times New Roman" panose="02020603050405020304" pitchFamily="18" charset="0"/>
                          <a:cs typeface="Times New Roman" panose="02020603050405020304" pitchFamily="18" charset="0"/>
                        </a:rPr>
                        <a:t>Прогулка-поиск</a:t>
                      </a:r>
                      <a:endParaRPr lang="ru-RU"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tc>
                <a:tc>
                  <a:txBody>
                    <a:bodyPr/>
                    <a:lstStyle/>
                    <a:p>
                      <a:pPr algn="just"/>
                      <a:r>
                        <a:rPr lang="ru-RU" sz="1200" b="0">
                          <a:effectLst/>
                          <a:latin typeface="Times New Roman" panose="02020603050405020304" pitchFamily="18" charset="0"/>
                          <a:cs typeface="Times New Roman" panose="02020603050405020304" pitchFamily="18" charset="0"/>
                        </a:rPr>
                        <a:t>Во время этой прогулки воспитанники получают задание отыскать:</a:t>
                      </a:r>
                    </a:p>
                    <a:p>
                      <a:pPr algn="just"/>
                      <a:r>
                        <a:rPr lang="ru-RU" sz="1200" b="0">
                          <a:effectLst/>
                          <a:latin typeface="Times New Roman" panose="02020603050405020304" pitchFamily="18" charset="0"/>
                          <a:cs typeface="Times New Roman" panose="02020603050405020304" pitchFamily="18" charset="0"/>
                        </a:rPr>
                        <a:t>- лекарственные травы;</a:t>
                      </a:r>
                    </a:p>
                    <a:p>
                      <a:pPr algn="just"/>
                      <a:r>
                        <a:rPr lang="ru-RU" sz="1200" b="0">
                          <a:effectLst/>
                          <a:latin typeface="Times New Roman" panose="02020603050405020304" pitchFamily="18" charset="0"/>
                          <a:cs typeface="Times New Roman" panose="02020603050405020304" pitchFamily="18" charset="0"/>
                        </a:rPr>
                        <a:t>- сеянцы;</a:t>
                      </a:r>
                    </a:p>
                    <a:p>
                      <a:pPr algn="just"/>
                      <a:r>
                        <a:rPr lang="ru-RU" sz="1200" b="0">
                          <a:effectLst/>
                          <a:latin typeface="Times New Roman" panose="02020603050405020304" pitchFamily="18" charset="0"/>
                          <a:cs typeface="Times New Roman" panose="02020603050405020304" pitchFamily="18" charset="0"/>
                        </a:rPr>
                        <a:t>- семена деревьев;</a:t>
                      </a:r>
                    </a:p>
                    <a:p>
                      <a:pPr algn="just"/>
                      <a:r>
                        <a:rPr lang="ru-RU" sz="1200" b="0">
                          <a:effectLst/>
                          <a:latin typeface="Times New Roman" panose="02020603050405020304" pitchFamily="18" charset="0"/>
                          <a:cs typeface="Times New Roman" panose="02020603050405020304" pitchFamily="18" charset="0"/>
                        </a:rPr>
                        <a:t>- природный материал для гербария, коллекции и т. д.</a:t>
                      </a:r>
                      <a:endParaRPr lang="ru-RU"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tc>
                <a:extLst>
                  <a:ext uri="{0D108BD9-81ED-4DB2-BD59-A6C34878D82A}">
                    <a16:rowId xmlns:a16="http://schemas.microsoft.com/office/drawing/2014/main" val="1975910476"/>
                  </a:ext>
                </a:extLst>
              </a:tr>
              <a:tr h="1044453">
                <a:tc>
                  <a:txBody>
                    <a:bodyPr/>
                    <a:lstStyle/>
                    <a:p>
                      <a:pPr algn="just"/>
                      <a:r>
                        <a:rPr lang="ru-RU" sz="1200" b="0">
                          <a:effectLst/>
                          <a:latin typeface="Times New Roman" panose="02020603050405020304" pitchFamily="18" charset="0"/>
                          <a:cs typeface="Times New Roman" panose="02020603050405020304" pitchFamily="18" charset="0"/>
                        </a:rPr>
                        <a:t>Прогулка-поход</a:t>
                      </a:r>
                      <a:endParaRPr lang="ru-RU"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tc>
                <a:tc>
                  <a:txBody>
                    <a:bodyPr/>
                    <a:lstStyle/>
                    <a:p>
                      <a:pPr algn="just"/>
                      <a:r>
                        <a:rPr lang="ru-RU" sz="1200" b="0" dirty="0">
                          <a:effectLst/>
                          <a:latin typeface="Times New Roman" panose="02020603050405020304" pitchFamily="18" charset="0"/>
                          <a:cs typeface="Times New Roman" panose="02020603050405020304" pitchFamily="18" charset="0"/>
                        </a:rPr>
                        <a:t>на:</a:t>
                      </a:r>
                    </a:p>
                    <a:p>
                      <a:pPr algn="just"/>
                      <a:r>
                        <a:rPr lang="ru-RU" sz="1200" b="0" dirty="0">
                          <a:effectLst/>
                          <a:latin typeface="Times New Roman" panose="02020603050405020304" pitchFamily="18" charset="0"/>
                          <a:cs typeface="Times New Roman" panose="02020603050405020304" pitchFamily="18" charset="0"/>
                        </a:rPr>
                        <a:t>- скорость;</a:t>
                      </a:r>
                    </a:p>
                    <a:p>
                      <a:pPr algn="just"/>
                      <a:r>
                        <a:rPr lang="ru-RU" sz="1200" b="0" dirty="0">
                          <a:effectLst/>
                          <a:latin typeface="Times New Roman" panose="02020603050405020304" pitchFamily="18" charset="0"/>
                          <a:cs typeface="Times New Roman" panose="02020603050405020304" pitchFamily="18" charset="0"/>
                        </a:rPr>
                        <a:t>- выносливость;</a:t>
                      </a:r>
                    </a:p>
                    <a:p>
                      <a:pPr algn="just"/>
                      <a:r>
                        <a:rPr lang="ru-RU" sz="1200" b="0" dirty="0">
                          <a:effectLst/>
                          <a:latin typeface="Times New Roman" panose="02020603050405020304" pitchFamily="18" charset="0"/>
                          <a:cs typeface="Times New Roman" panose="02020603050405020304" pitchFamily="18" charset="0"/>
                        </a:rPr>
                        <a:t>- дисциплину;</a:t>
                      </a:r>
                    </a:p>
                    <a:p>
                      <a:pPr algn="just"/>
                      <a:r>
                        <a:rPr lang="ru-RU" sz="1200" b="0" dirty="0">
                          <a:effectLst/>
                          <a:latin typeface="Times New Roman" panose="02020603050405020304" pitchFamily="18" charset="0"/>
                          <a:cs typeface="Times New Roman" panose="02020603050405020304" pitchFamily="18" charset="0"/>
                        </a:rPr>
                        <a:t>- внимание;</a:t>
                      </a:r>
                    </a:p>
                    <a:p>
                      <a:pPr algn="just"/>
                      <a:r>
                        <a:rPr lang="ru-RU" sz="1200" b="0" dirty="0">
                          <a:effectLst/>
                          <a:latin typeface="Times New Roman" panose="02020603050405020304" pitchFamily="18" charset="0"/>
                          <a:cs typeface="Times New Roman" panose="02020603050405020304" pitchFamily="18" charset="0"/>
                        </a:rPr>
                        <a:t>- ориентирование на местности.</a:t>
                      </a:r>
                      <a:endParaRPr lang="ru-RU"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5953" marR="55953" marT="0" marB="0"/>
                </a:tc>
                <a:extLst>
                  <a:ext uri="{0D108BD9-81ED-4DB2-BD59-A6C34878D82A}">
                    <a16:rowId xmlns:a16="http://schemas.microsoft.com/office/drawing/2014/main" val="1479219355"/>
                  </a:ext>
                </a:extLst>
              </a:tr>
            </a:tbl>
          </a:graphicData>
        </a:graphic>
      </p:graphicFrame>
    </p:spTree>
    <p:extLst>
      <p:ext uri="{BB962C8B-B14F-4D97-AF65-F5344CB8AC3E}">
        <p14:creationId xmlns:p14="http://schemas.microsoft.com/office/powerpoint/2010/main" val="34962284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FE5A4FA-D8F0-40C4-8332-D0AF1784B1E8}"/>
              </a:ext>
            </a:extLst>
          </p:cNvPr>
          <p:cNvSpPr txBox="1"/>
          <p:nvPr/>
        </p:nvSpPr>
        <p:spPr>
          <a:xfrm>
            <a:off x="836363" y="908720"/>
            <a:ext cx="2151461" cy="311496"/>
          </a:xfrm>
          <a:prstGeom prst="rect">
            <a:avLst/>
          </a:prstGeom>
          <a:noFill/>
        </p:spPr>
        <p:txBody>
          <a:bodyPr wrap="square">
            <a:spAutoFit/>
          </a:bodyPr>
          <a:lstStyle/>
          <a:p>
            <a:pPr algn="ctr">
              <a:lnSpc>
                <a:spcPct val="107000"/>
              </a:lnSpc>
              <a:spcAft>
                <a:spcPts val="1500"/>
              </a:spcAft>
            </a:pPr>
            <a:r>
              <a:rPr lang="ru-RU" sz="1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Продолжение таблицы</a:t>
            </a:r>
            <a:endParaRPr lang="ru-RU"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Таблица 1">
            <a:extLst>
              <a:ext uri="{FF2B5EF4-FFF2-40B4-BE49-F238E27FC236}">
                <a16:creationId xmlns:a16="http://schemas.microsoft.com/office/drawing/2014/main" id="{877C6495-B540-4E1B-8A05-3229E2EA5E7B}"/>
              </a:ext>
            </a:extLst>
          </p:cNvPr>
          <p:cNvGraphicFramePr>
            <a:graphicFrameLocks noGrp="1"/>
          </p:cNvGraphicFramePr>
          <p:nvPr>
            <p:extLst>
              <p:ext uri="{D42A27DB-BD31-4B8C-83A1-F6EECF244321}">
                <p14:modId xmlns:p14="http://schemas.microsoft.com/office/powerpoint/2010/main" val="3428695902"/>
              </p:ext>
            </p:extLst>
          </p:nvPr>
        </p:nvGraphicFramePr>
        <p:xfrm>
          <a:off x="539552" y="1220216"/>
          <a:ext cx="7992888" cy="5486400"/>
        </p:xfrm>
        <a:graphic>
          <a:graphicData uri="http://schemas.openxmlformats.org/drawingml/2006/table">
            <a:tbl>
              <a:tblPr firstRow="1" firstCol="1" bandRow="1">
                <a:tableStyleId>{0505E3EF-67EA-436B-97B2-0124C06EBD24}</a:tableStyleId>
              </a:tblPr>
              <a:tblGrid>
                <a:gridCol w="1219254">
                  <a:extLst>
                    <a:ext uri="{9D8B030D-6E8A-4147-A177-3AD203B41FA5}">
                      <a16:colId xmlns:a16="http://schemas.microsoft.com/office/drawing/2014/main" val="2990336904"/>
                    </a:ext>
                  </a:extLst>
                </a:gridCol>
                <a:gridCol w="6773634">
                  <a:extLst>
                    <a:ext uri="{9D8B030D-6E8A-4147-A177-3AD203B41FA5}">
                      <a16:colId xmlns:a16="http://schemas.microsoft.com/office/drawing/2014/main" val="1738852972"/>
                    </a:ext>
                  </a:extLst>
                </a:gridCol>
              </a:tblGrid>
              <a:tr h="822902">
                <a:tc>
                  <a:txBody>
                    <a:bodyPr/>
                    <a:lstStyle/>
                    <a:p>
                      <a:pPr algn="just"/>
                      <a:r>
                        <a:rPr lang="ru-RU" sz="1200" b="0">
                          <a:effectLst/>
                          <a:latin typeface="Times New Roman" panose="02020603050405020304" pitchFamily="18" charset="0"/>
                          <a:cs typeface="Times New Roman" panose="02020603050405020304" pitchFamily="18" charset="0"/>
                        </a:rPr>
                        <a:t>Прогулка-фантазия</a:t>
                      </a:r>
                      <a:endParaRPr lang="ru-RU"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084" marR="44084" marT="0" marB="0"/>
                </a:tc>
                <a:tc>
                  <a:txBody>
                    <a:bodyPr/>
                    <a:lstStyle/>
                    <a:p>
                      <a:pPr algn="just"/>
                      <a:r>
                        <a:rPr lang="ru-RU" sz="1200" b="0">
                          <a:effectLst/>
                          <a:latin typeface="Times New Roman" panose="02020603050405020304" pitchFamily="18" charset="0"/>
                          <a:cs typeface="Times New Roman" panose="02020603050405020304" pitchFamily="18" charset="0"/>
                        </a:rPr>
                        <a:t>должна представить возможность:</a:t>
                      </a:r>
                    </a:p>
                    <a:p>
                      <a:pPr algn="just"/>
                      <a:r>
                        <a:rPr lang="ru-RU" sz="1200" b="0">
                          <a:effectLst/>
                          <a:latin typeface="Times New Roman" panose="02020603050405020304" pitchFamily="18" charset="0"/>
                          <a:cs typeface="Times New Roman" panose="02020603050405020304" pitchFamily="18" charset="0"/>
                        </a:rPr>
                        <a:t>- сделать зарисовку;</a:t>
                      </a:r>
                    </a:p>
                    <a:p>
                      <a:pPr algn="just"/>
                      <a:r>
                        <a:rPr lang="ru-RU" sz="1200" b="0">
                          <a:effectLst/>
                          <a:latin typeface="Times New Roman" panose="02020603050405020304" pitchFamily="18" charset="0"/>
                          <a:cs typeface="Times New Roman" panose="02020603050405020304" pitchFamily="18" charset="0"/>
                        </a:rPr>
                        <a:t>- изготовить поделку из природного материала;</a:t>
                      </a:r>
                    </a:p>
                    <a:p>
                      <a:pPr algn="just"/>
                      <a:r>
                        <a:rPr lang="ru-RU" sz="1200" b="0">
                          <a:effectLst/>
                          <a:latin typeface="Times New Roman" panose="02020603050405020304" pitchFamily="18" charset="0"/>
                          <a:cs typeface="Times New Roman" panose="02020603050405020304" pitchFamily="18" charset="0"/>
                        </a:rPr>
                        <a:t>- сплести венок, корзину;</a:t>
                      </a:r>
                    </a:p>
                    <a:p>
                      <a:pPr algn="just"/>
                      <a:r>
                        <a:rPr lang="ru-RU" sz="1200" b="0">
                          <a:effectLst/>
                          <a:latin typeface="Times New Roman" panose="02020603050405020304" pitchFamily="18" charset="0"/>
                          <a:cs typeface="Times New Roman" panose="02020603050405020304" pitchFamily="18" charset="0"/>
                        </a:rPr>
                        <a:t>- составить букет из листьев, цветов, веток;</a:t>
                      </a:r>
                    </a:p>
                    <a:p>
                      <a:pPr algn="just"/>
                      <a:r>
                        <a:rPr lang="ru-RU" sz="1200" b="0">
                          <a:effectLst/>
                          <a:latin typeface="Times New Roman" panose="02020603050405020304" pitchFamily="18" charset="0"/>
                          <a:cs typeface="Times New Roman" panose="02020603050405020304" pitchFamily="18" charset="0"/>
                        </a:rPr>
                        <a:t>- придумать сказку, стихотворение, рассказ.</a:t>
                      </a:r>
                      <a:endParaRPr lang="ru-RU"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084" marR="44084" marT="0" marB="0"/>
                </a:tc>
                <a:extLst>
                  <a:ext uri="{0D108BD9-81ED-4DB2-BD59-A6C34878D82A}">
                    <a16:rowId xmlns:a16="http://schemas.microsoft.com/office/drawing/2014/main" val="1596967063"/>
                  </a:ext>
                </a:extLst>
              </a:tr>
              <a:tr h="822902">
                <a:tc>
                  <a:txBody>
                    <a:bodyPr/>
                    <a:lstStyle/>
                    <a:p>
                      <a:pPr algn="just"/>
                      <a:r>
                        <a:rPr lang="ru-RU" sz="1200" b="0">
                          <a:effectLst/>
                          <a:latin typeface="Times New Roman" panose="02020603050405020304" pitchFamily="18" charset="0"/>
                          <a:cs typeface="Times New Roman" panose="02020603050405020304" pitchFamily="18" charset="0"/>
                        </a:rPr>
                        <a:t>Прогулка-показ</a:t>
                      </a:r>
                      <a:endParaRPr lang="ru-RU"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084" marR="44084" marT="0" marB="0"/>
                </a:tc>
                <a:tc>
                  <a:txBody>
                    <a:bodyPr/>
                    <a:lstStyle/>
                    <a:p>
                      <a:pPr algn="just"/>
                      <a:r>
                        <a:rPr lang="ru-RU" sz="1200" b="0">
                          <a:effectLst/>
                          <a:latin typeface="Times New Roman" panose="02020603050405020304" pitchFamily="18" charset="0"/>
                          <a:cs typeface="Times New Roman" panose="02020603050405020304" pitchFamily="18" charset="0"/>
                        </a:rPr>
                        <a:t>ставит перед воспитателем самые разнообразные задачи. Познакомить и показать:</a:t>
                      </a:r>
                    </a:p>
                    <a:p>
                      <a:pPr algn="just"/>
                      <a:r>
                        <a:rPr lang="ru-RU" sz="1200" b="0">
                          <a:effectLst/>
                          <a:latin typeface="Times New Roman" panose="02020603050405020304" pitchFamily="18" charset="0"/>
                          <a:cs typeface="Times New Roman" panose="02020603050405020304" pitchFamily="18" charset="0"/>
                        </a:rPr>
                        <a:t>- местные достопримечательности;</a:t>
                      </a:r>
                    </a:p>
                    <a:p>
                      <a:pPr algn="just"/>
                      <a:r>
                        <a:rPr lang="ru-RU" sz="1200" b="0">
                          <a:effectLst/>
                          <a:latin typeface="Times New Roman" panose="02020603050405020304" pitchFamily="18" charset="0"/>
                          <a:cs typeface="Times New Roman" panose="02020603050405020304" pitchFamily="18" charset="0"/>
                        </a:rPr>
                        <a:t>- различные предметы и объекты;</a:t>
                      </a:r>
                    </a:p>
                    <a:p>
                      <a:pPr algn="just"/>
                      <a:r>
                        <a:rPr lang="ru-RU" sz="1200" b="0">
                          <a:effectLst/>
                          <a:latin typeface="Times New Roman" panose="02020603050405020304" pitchFamily="18" charset="0"/>
                          <a:cs typeface="Times New Roman" panose="02020603050405020304" pitchFamily="18" charset="0"/>
                        </a:rPr>
                        <a:t>- редкие цветы, деревья, кустарники;</a:t>
                      </a:r>
                    </a:p>
                    <a:p>
                      <a:pPr algn="just"/>
                      <a:r>
                        <a:rPr lang="ru-RU" sz="1200" b="0">
                          <a:effectLst/>
                          <a:latin typeface="Times New Roman" panose="02020603050405020304" pitchFamily="18" charset="0"/>
                          <a:cs typeface="Times New Roman" panose="02020603050405020304" pitchFamily="18" charset="0"/>
                        </a:rPr>
                        <a:t>- разнообразные свойства, признаки предмета.</a:t>
                      </a:r>
                      <a:endParaRPr lang="ru-RU"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084" marR="44084" marT="0" marB="0"/>
                </a:tc>
                <a:extLst>
                  <a:ext uri="{0D108BD9-81ED-4DB2-BD59-A6C34878D82A}">
                    <a16:rowId xmlns:a16="http://schemas.microsoft.com/office/drawing/2014/main" val="2304711608"/>
                  </a:ext>
                </a:extLst>
              </a:tr>
              <a:tr h="822902">
                <a:tc>
                  <a:txBody>
                    <a:bodyPr/>
                    <a:lstStyle/>
                    <a:p>
                      <a:pPr algn="just"/>
                      <a:r>
                        <a:rPr lang="ru-RU" sz="1200" b="0" dirty="0">
                          <a:effectLst/>
                          <a:latin typeface="Times New Roman" panose="02020603050405020304" pitchFamily="18" charset="0"/>
                          <a:cs typeface="Times New Roman" panose="02020603050405020304" pitchFamily="18" charset="0"/>
                        </a:rPr>
                        <a:t>Прогулка-практикум</a:t>
                      </a:r>
                      <a:endParaRPr lang="ru-RU"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084" marR="44084" marT="0" marB="0"/>
                </a:tc>
                <a:tc>
                  <a:txBody>
                    <a:bodyPr/>
                    <a:lstStyle/>
                    <a:p>
                      <a:pPr algn="just"/>
                      <a:r>
                        <a:rPr lang="ru-RU" sz="1200" b="0">
                          <a:effectLst/>
                          <a:latin typeface="Times New Roman" panose="02020603050405020304" pitchFamily="18" charset="0"/>
                          <a:cs typeface="Times New Roman" panose="02020603050405020304" pitchFamily="18" charset="0"/>
                        </a:rPr>
                        <a:t>предусматривает закрепление знаний и умений учащихся:</a:t>
                      </a:r>
                    </a:p>
                    <a:p>
                      <a:pPr algn="just"/>
                      <a:r>
                        <a:rPr lang="ru-RU" sz="1200" b="0">
                          <a:effectLst/>
                          <a:latin typeface="Times New Roman" panose="02020603050405020304" pitchFamily="18" charset="0"/>
                          <a:cs typeface="Times New Roman" panose="02020603050405020304" pitchFamily="18" charset="0"/>
                        </a:rPr>
                        <a:t>- по правилам дорожного движения;</a:t>
                      </a:r>
                    </a:p>
                    <a:p>
                      <a:pPr algn="just"/>
                      <a:r>
                        <a:rPr lang="ru-RU" sz="1200" b="0">
                          <a:effectLst/>
                          <a:latin typeface="Times New Roman" panose="02020603050405020304" pitchFamily="18" charset="0"/>
                          <a:cs typeface="Times New Roman" panose="02020603050405020304" pitchFamily="18" charset="0"/>
                        </a:rPr>
                        <a:t>- по технике безопасности;</a:t>
                      </a:r>
                    </a:p>
                    <a:p>
                      <a:pPr algn="just"/>
                      <a:r>
                        <a:rPr lang="ru-RU" sz="1200" b="0">
                          <a:effectLst/>
                          <a:latin typeface="Times New Roman" panose="02020603050405020304" pitchFamily="18" charset="0"/>
                          <a:cs typeface="Times New Roman" panose="02020603050405020304" pitchFamily="18" charset="0"/>
                        </a:rPr>
                        <a:t>- по трудовым навыкам;</a:t>
                      </a:r>
                    </a:p>
                    <a:p>
                      <a:pPr algn="just"/>
                      <a:r>
                        <a:rPr lang="ru-RU" sz="1200" b="0">
                          <a:effectLst/>
                          <a:latin typeface="Times New Roman" panose="02020603050405020304" pitchFamily="18" charset="0"/>
                          <a:cs typeface="Times New Roman" panose="02020603050405020304" pitchFamily="18" charset="0"/>
                        </a:rPr>
                        <a:t>- по ориентированию;</a:t>
                      </a:r>
                    </a:p>
                    <a:p>
                      <a:pPr algn="just"/>
                      <a:r>
                        <a:rPr lang="ru-RU" sz="1200" b="0">
                          <a:effectLst/>
                          <a:latin typeface="Times New Roman" panose="02020603050405020304" pitchFamily="18" charset="0"/>
                          <a:cs typeface="Times New Roman" panose="02020603050405020304" pitchFamily="18" charset="0"/>
                        </a:rPr>
                        <a:t>- по культуре поведения.</a:t>
                      </a:r>
                      <a:endParaRPr lang="ru-RU"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084" marR="44084" marT="0" marB="0"/>
                </a:tc>
                <a:extLst>
                  <a:ext uri="{0D108BD9-81ED-4DB2-BD59-A6C34878D82A}">
                    <a16:rowId xmlns:a16="http://schemas.microsoft.com/office/drawing/2014/main" val="1923482528"/>
                  </a:ext>
                </a:extLst>
              </a:tr>
              <a:tr h="822902">
                <a:tc>
                  <a:txBody>
                    <a:bodyPr/>
                    <a:lstStyle/>
                    <a:p>
                      <a:pPr algn="just"/>
                      <a:r>
                        <a:rPr lang="ru-RU" sz="1200" b="0">
                          <a:effectLst/>
                          <a:latin typeface="Times New Roman" panose="02020603050405020304" pitchFamily="18" charset="0"/>
                          <a:cs typeface="Times New Roman" panose="02020603050405020304" pitchFamily="18" charset="0"/>
                        </a:rPr>
                        <a:t>Прогулка с персонажем</a:t>
                      </a:r>
                      <a:endParaRPr lang="ru-RU"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084" marR="44084" marT="0" marB="0"/>
                </a:tc>
                <a:tc>
                  <a:txBody>
                    <a:bodyPr/>
                    <a:lstStyle/>
                    <a:p>
                      <a:pPr algn="just"/>
                      <a:r>
                        <a:rPr lang="ru-RU" sz="1200" b="0">
                          <a:effectLst/>
                          <a:latin typeface="Times New Roman" panose="02020603050405020304" pitchFamily="18" charset="0"/>
                          <a:cs typeface="Times New Roman" panose="02020603050405020304" pitchFamily="18" charset="0"/>
                        </a:rPr>
                        <a:t>в основе развлекательный элемент и направлен на создание хорошего настроения у воспитанников. В качестве персонажа-ведущего прогулки обычно выступает сказочный герой, который:</a:t>
                      </a:r>
                    </a:p>
                    <a:p>
                      <a:pPr algn="just"/>
                      <a:r>
                        <a:rPr lang="ru-RU" sz="1200" b="0">
                          <a:effectLst/>
                          <a:latin typeface="Times New Roman" panose="02020603050405020304" pitchFamily="18" charset="0"/>
                          <a:cs typeface="Times New Roman" panose="02020603050405020304" pitchFamily="18" charset="0"/>
                        </a:rPr>
                        <a:t>- поручает детям увлекательные задания; </a:t>
                      </a:r>
                    </a:p>
                    <a:p>
                      <a:pPr algn="just"/>
                      <a:r>
                        <a:rPr lang="ru-RU" sz="1200" b="0">
                          <a:effectLst/>
                          <a:latin typeface="Times New Roman" panose="02020603050405020304" pitchFamily="18" charset="0"/>
                          <a:cs typeface="Times New Roman" panose="02020603050405020304" pitchFamily="18" charset="0"/>
                        </a:rPr>
                        <a:t>- создает проблемную ситуацию; </a:t>
                      </a:r>
                    </a:p>
                    <a:p>
                      <a:pPr algn="just"/>
                      <a:r>
                        <a:rPr lang="ru-RU" sz="1200" b="0">
                          <a:effectLst/>
                          <a:latin typeface="Times New Roman" panose="02020603050405020304" pitchFamily="18" charset="0"/>
                          <a:cs typeface="Times New Roman" panose="02020603050405020304" pitchFamily="18" charset="0"/>
                        </a:rPr>
                        <a:t>- вовлекает к участию в подвижных играх.</a:t>
                      </a:r>
                      <a:endParaRPr lang="ru-RU"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084" marR="44084" marT="0" marB="0"/>
                </a:tc>
                <a:extLst>
                  <a:ext uri="{0D108BD9-81ED-4DB2-BD59-A6C34878D82A}">
                    <a16:rowId xmlns:a16="http://schemas.microsoft.com/office/drawing/2014/main" val="3661212223"/>
                  </a:ext>
                </a:extLst>
              </a:tr>
              <a:tr h="1234353">
                <a:tc>
                  <a:txBody>
                    <a:bodyPr/>
                    <a:lstStyle/>
                    <a:p>
                      <a:pPr algn="just"/>
                      <a:r>
                        <a:rPr lang="ru-RU" sz="1200" b="0">
                          <a:effectLst/>
                          <a:latin typeface="Times New Roman" panose="02020603050405020304" pitchFamily="18" charset="0"/>
                          <a:cs typeface="Times New Roman" panose="02020603050405020304" pitchFamily="18" charset="0"/>
                        </a:rPr>
                        <a:t>Прогулка-мероприятие</a:t>
                      </a:r>
                      <a:endParaRPr lang="ru-RU"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084" marR="44084" marT="0" marB="0"/>
                </a:tc>
                <a:tc>
                  <a:txBody>
                    <a:bodyPr/>
                    <a:lstStyle/>
                    <a:p>
                      <a:pPr algn="just"/>
                      <a:r>
                        <a:rPr lang="ru-RU" sz="1200" b="0" dirty="0">
                          <a:effectLst/>
                          <a:latin typeface="Times New Roman" panose="02020603050405020304" pitchFamily="18" charset="0"/>
                          <a:cs typeface="Times New Roman" panose="02020603050405020304" pitchFamily="18" charset="0"/>
                        </a:rPr>
                        <a:t>Проводится во время важного события в жизни детского сада:</a:t>
                      </a:r>
                    </a:p>
                    <a:p>
                      <a:pPr algn="just"/>
                      <a:r>
                        <a:rPr lang="ru-RU" sz="1200" b="0" dirty="0">
                          <a:effectLst/>
                          <a:latin typeface="Times New Roman" panose="02020603050405020304" pitchFamily="18" charset="0"/>
                          <a:cs typeface="Times New Roman" panose="02020603050405020304" pitchFamily="18" charset="0"/>
                        </a:rPr>
                        <a:t>- Праздник осени;</a:t>
                      </a:r>
                    </a:p>
                    <a:p>
                      <a:pPr algn="just"/>
                      <a:r>
                        <a:rPr lang="ru-RU" sz="1200" b="0" dirty="0">
                          <a:effectLst/>
                          <a:latin typeface="Times New Roman" panose="02020603050405020304" pitchFamily="18" charset="0"/>
                          <a:cs typeface="Times New Roman" panose="02020603050405020304" pitchFamily="18" charset="0"/>
                        </a:rPr>
                        <a:t>- Масленичная неделя;</a:t>
                      </a:r>
                    </a:p>
                    <a:p>
                      <a:pPr algn="just"/>
                      <a:r>
                        <a:rPr lang="ru-RU" sz="1200" b="0" dirty="0">
                          <a:effectLst/>
                          <a:latin typeface="Times New Roman" panose="02020603050405020304" pitchFamily="18" charset="0"/>
                          <a:cs typeface="Times New Roman" panose="02020603050405020304" pitchFamily="18" charset="0"/>
                        </a:rPr>
                        <a:t>- День космонавтики;</a:t>
                      </a:r>
                    </a:p>
                    <a:p>
                      <a:pPr algn="just"/>
                      <a:r>
                        <a:rPr lang="ru-RU" sz="1200" b="0" dirty="0">
                          <a:effectLst/>
                          <a:latin typeface="Times New Roman" panose="02020603050405020304" pitchFamily="18" charset="0"/>
                          <a:cs typeface="Times New Roman" panose="02020603050405020304" pitchFamily="18" charset="0"/>
                        </a:rPr>
                        <a:t>- День Победы;</a:t>
                      </a:r>
                    </a:p>
                    <a:p>
                      <a:pPr algn="just"/>
                      <a:r>
                        <a:rPr lang="ru-RU" sz="1200" b="0" dirty="0">
                          <a:effectLst/>
                          <a:latin typeface="Times New Roman" panose="02020603050405020304" pitchFamily="18" charset="0"/>
                          <a:cs typeface="Times New Roman" panose="02020603050405020304" pitchFamily="18" charset="0"/>
                        </a:rPr>
                        <a:t>- Неделя экологии и т. д.</a:t>
                      </a:r>
                    </a:p>
                    <a:p>
                      <a:pPr algn="just"/>
                      <a:r>
                        <a:rPr lang="ru-RU" sz="1200" b="0" dirty="0">
                          <a:effectLst/>
                          <a:latin typeface="Times New Roman" panose="02020603050405020304" pitchFamily="18" charset="0"/>
                          <a:cs typeface="Times New Roman" panose="02020603050405020304" pitchFamily="18" charset="0"/>
                        </a:rPr>
                        <a:t>Прогулка-мероприятие может быть посвящена частному случаю в жизни конкретной группы (появился новый инвентарь, завезли песок, пришла пора заниматься озеленением участка).</a:t>
                      </a:r>
                      <a:endParaRPr lang="ru-RU"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084" marR="44084" marT="0" marB="0"/>
                </a:tc>
                <a:extLst>
                  <a:ext uri="{0D108BD9-81ED-4DB2-BD59-A6C34878D82A}">
                    <a16:rowId xmlns:a16="http://schemas.microsoft.com/office/drawing/2014/main" val="1636922175"/>
                  </a:ext>
                </a:extLst>
              </a:tr>
            </a:tbl>
          </a:graphicData>
        </a:graphic>
      </p:graphicFrame>
    </p:spTree>
    <p:extLst>
      <p:ext uri="{BB962C8B-B14F-4D97-AF65-F5344CB8AC3E}">
        <p14:creationId xmlns:p14="http://schemas.microsoft.com/office/powerpoint/2010/main" val="38726969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FE5A4FA-D8F0-40C4-8332-D0AF1784B1E8}"/>
              </a:ext>
            </a:extLst>
          </p:cNvPr>
          <p:cNvSpPr txBox="1"/>
          <p:nvPr/>
        </p:nvSpPr>
        <p:spPr>
          <a:xfrm>
            <a:off x="836363" y="908720"/>
            <a:ext cx="2151461" cy="311496"/>
          </a:xfrm>
          <a:prstGeom prst="rect">
            <a:avLst/>
          </a:prstGeom>
          <a:noFill/>
        </p:spPr>
        <p:txBody>
          <a:bodyPr wrap="square">
            <a:spAutoFit/>
          </a:bodyPr>
          <a:lstStyle/>
          <a:p>
            <a:pPr algn="ctr">
              <a:lnSpc>
                <a:spcPct val="107000"/>
              </a:lnSpc>
              <a:spcAft>
                <a:spcPts val="1500"/>
              </a:spcAft>
            </a:pPr>
            <a:r>
              <a:rPr lang="ru-RU" sz="1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Продолжение таблицы</a:t>
            </a:r>
            <a:endParaRPr lang="ru-RU"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Таблица 1">
            <a:extLst>
              <a:ext uri="{FF2B5EF4-FFF2-40B4-BE49-F238E27FC236}">
                <a16:creationId xmlns:a16="http://schemas.microsoft.com/office/drawing/2014/main" id="{877C6495-B540-4E1B-8A05-3229E2EA5E7B}"/>
              </a:ext>
            </a:extLst>
          </p:cNvPr>
          <p:cNvGraphicFramePr>
            <a:graphicFrameLocks noGrp="1"/>
          </p:cNvGraphicFramePr>
          <p:nvPr>
            <p:extLst>
              <p:ext uri="{D42A27DB-BD31-4B8C-83A1-F6EECF244321}">
                <p14:modId xmlns:p14="http://schemas.microsoft.com/office/powerpoint/2010/main" val="1506651891"/>
              </p:ext>
            </p:extLst>
          </p:nvPr>
        </p:nvGraphicFramePr>
        <p:xfrm>
          <a:off x="539552" y="1220216"/>
          <a:ext cx="7992888" cy="5151120"/>
        </p:xfrm>
        <a:graphic>
          <a:graphicData uri="http://schemas.openxmlformats.org/drawingml/2006/table">
            <a:tbl>
              <a:tblPr firstRow="1" firstCol="1" bandRow="1">
                <a:tableStyleId>{0505E3EF-67EA-436B-97B2-0124C06EBD24}</a:tableStyleId>
              </a:tblPr>
              <a:tblGrid>
                <a:gridCol w="1219254">
                  <a:extLst>
                    <a:ext uri="{9D8B030D-6E8A-4147-A177-3AD203B41FA5}">
                      <a16:colId xmlns:a16="http://schemas.microsoft.com/office/drawing/2014/main" val="2990336904"/>
                    </a:ext>
                  </a:extLst>
                </a:gridCol>
                <a:gridCol w="6773634">
                  <a:extLst>
                    <a:ext uri="{9D8B030D-6E8A-4147-A177-3AD203B41FA5}">
                      <a16:colId xmlns:a16="http://schemas.microsoft.com/office/drawing/2014/main" val="1738852972"/>
                    </a:ext>
                  </a:extLst>
                </a:gridCol>
              </a:tblGrid>
              <a:tr h="822902">
                <a:tc>
                  <a:txBody>
                    <a:bodyPr/>
                    <a:lstStyle/>
                    <a:p>
                      <a:pPr algn="just"/>
                      <a:r>
                        <a:rPr lang="ru-RU" sz="1200" b="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Трудовые акции</a:t>
                      </a:r>
                      <a:endParaRPr lang="ru-RU"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ru-RU" sz="1200" b="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направлены на:</a:t>
                      </a:r>
                      <a:endParaRPr lang="ru-RU" sz="1200" b="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ru-RU" sz="1200" b="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осуществление поддержания порядка на территории детского сада;</a:t>
                      </a:r>
                      <a:endParaRPr lang="ru-RU" sz="1200" b="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ru-RU" sz="1200" b="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облагораживание площадок и участков. </a:t>
                      </a:r>
                      <a:endParaRPr lang="ru-RU" sz="1200" b="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ru-RU" sz="1200" b="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Можно создавать стенгазеты с информацией о проделанной работе, делать фотоколлажи для информационного стенда ДОУ</a:t>
                      </a:r>
                      <a:endParaRPr lang="ru-RU"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96967063"/>
                  </a:ext>
                </a:extLst>
              </a:tr>
              <a:tr h="822902">
                <a:tc>
                  <a:txBody>
                    <a:bodyPr/>
                    <a:lstStyle/>
                    <a:p>
                      <a:pPr algn="just"/>
                      <a:r>
                        <a:rPr lang="ru-RU" sz="1200" b="0">
                          <a:effectLst/>
                          <a:latin typeface="Times New Roman" panose="02020603050405020304" pitchFamily="18" charset="0"/>
                          <a:ea typeface="Times New Roman" panose="02020603050405020304" pitchFamily="18" charset="0"/>
                          <a:cs typeface="Times New Roman" panose="02020603050405020304" pitchFamily="18" charset="0"/>
                        </a:rPr>
                        <a:t>Комбинированная прогулка</a:t>
                      </a:r>
                    </a:p>
                  </a:txBody>
                  <a:tcPr marL="68580" marR="68580" marT="0" marB="0"/>
                </a:tc>
                <a:tc>
                  <a:txBody>
                    <a:bodyPr/>
                    <a:lstStyle/>
                    <a:p>
                      <a:pPr algn="just"/>
                      <a:r>
                        <a:rPr lang="ru-RU" sz="1200" b="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проводится в сочетании с:</a:t>
                      </a:r>
                      <a:endParaRPr lang="ru-RU" sz="1200" b="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ru-RU" sz="1200" b="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играми;</a:t>
                      </a:r>
                      <a:endParaRPr lang="ru-RU" sz="1200" b="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ru-RU" sz="1200" b="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спортивными занятиями;</a:t>
                      </a:r>
                      <a:endParaRPr lang="ru-RU" sz="1200" b="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ru-RU" sz="1200" b="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трудом;</a:t>
                      </a:r>
                      <a:endParaRPr lang="ru-RU" sz="1200" b="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ru-RU" sz="1200" b="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экскурсионной работой.</a:t>
                      </a:r>
                      <a:endParaRPr lang="ru-RU" sz="12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04711608"/>
                  </a:ext>
                </a:extLst>
              </a:tr>
              <a:tr h="822902">
                <a:tc>
                  <a:txBody>
                    <a:bodyPr/>
                    <a:lstStyle/>
                    <a:p>
                      <a:pPr>
                        <a:lnSpc>
                          <a:spcPct val="115000"/>
                        </a:lnSpc>
                        <a:spcAft>
                          <a:spcPts val="800"/>
                        </a:spcAft>
                      </a:pPr>
                      <a:r>
                        <a:rPr lang="ru-RU" sz="1200" b="0">
                          <a:effectLst/>
                          <a:latin typeface="Times New Roman" panose="02020603050405020304" pitchFamily="18" charset="0"/>
                          <a:ea typeface="Calibri" panose="020F0502020204030204" pitchFamily="34" charset="0"/>
                          <a:cs typeface="Times New Roman" panose="02020603050405020304" pitchFamily="18" charset="0"/>
                        </a:rPr>
                        <a:t>Прогулка по-новому</a:t>
                      </a:r>
                    </a:p>
                    <a:p>
                      <a:pPr algn="just"/>
                      <a:r>
                        <a:rPr lang="ru-RU" sz="1200" b="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tc>
                <a:tc>
                  <a:txBody>
                    <a:bodyPr/>
                    <a:lstStyle/>
                    <a:p>
                      <a:pPr marL="342900" lvl="0" indent="-342900" algn="just">
                        <a:spcBef>
                          <a:spcPts val="500"/>
                        </a:spcBef>
                        <a:buFont typeface="Symbol" panose="05050102010706020507" pitchFamily="18" charset="2"/>
                        <a:buChar char=""/>
                      </a:pPr>
                      <a:r>
                        <a:rPr lang="ru-RU" sz="12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Прогулка-</a:t>
                      </a:r>
                      <a:r>
                        <a:rPr lang="ru-RU" sz="12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находилка</a:t>
                      </a:r>
                      <a:endParaRPr lang="ru-RU"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Bef>
                          <a:spcPts val="500"/>
                        </a:spcBef>
                        <a:buFont typeface="Symbol" panose="05050102010706020507" pitchFamily="18" charset="2"/>
                        <a:buChar char=""/>
                      </a:pPr>
                      <a:r>
                        <a:rPr lang="ru-RU" sz="12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Прогулка-</a:t>
                      </a:r>
                      <a:r>
                        <a:rPr lang="ru-RU" sz="12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размышлялка</a:t>
                      </a:r>
                      <a:endParaRPr lang="ru-RU"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Bef>
                          <a:spcPts val="500"/>
                        </a:spcBef>
                        <a:buFont typeface="Symbol" panose="05050102010706020507" pitchFamily="18" charset="2"/>
                        <a:buChar char=""/>
                      </a:pPr>
                      <a:r>
                        <a:rPr lang="ru-RU" sz="12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Прогулка-</a:t>
                      </a:r>
                      <a:r>
                        <a:rPr lang="ru-RU" sz="12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собиралка</a:t>
                      </a:r>
                      <a:endParaRPr lang="ru-RU"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Bef>
                          <a:spcPts val="500"/>
                        </a:spcBef>
                        <a:buFont typeface="Symbol" panose="05050102010706020507" pitchFamily="18" charset="2"/>
                        <a:buChar char=""/>
                      </a:pPr>
                      <a:r>
                        <a:rPr lang="ru-RU" sz="12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Прогулка-</a:t>
                      </a:r>
                      <a:r>
                        <a:rPr lang="ru-RU" sz="12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удивлялка</a:t>
                      </a:r>
                      <a:endParaRPr lang="ru-RU"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Bef>
                          <a:spcPts val="500"/>
                        </a:spcBef>
                        <a:buFont typeface="Symbol" panose="05050102010706020507" pitchFamily="18" charset="2"/>
                        <a:buChar char=""/>
                      </a:pPr>
                      <a:r>
                        <a:rPr lang="ru-RU" sz="12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Прогулка-</a:t>
                      </a:r>
                      <a:r>
                        <a:rPr lang="ru-RU" sz="12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игралочка</a:t>
                      </a:r>
                      <a:endParaRPr lang="ru-RU"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Bef>
                          <a:spcPts val="500"/>
                        </a:spcBef>
                        <a:buFont typeface="Symbol" panose="05050102010706020507" pitchFamily="18" charset="2"/>
                        <a:buChar char=""/>
                      </a:pPr>
                      <a:r>
                        <a:rPr lang="ru-RU" sz="12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Прогулка-</a:t>
                      </a:r>
                      <a:r>
                        <a:rPr lang="ru-RU" sz="12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узнвалка</a:t>
                      </a:r>
                      <a:endParaRPr lang="ru-RU"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Bef>
                          <a:spcPts val="500"/>
                        </a:spcBef>
                        <a:buFont typeface="Symbol" panose="05050102010706020507" pitchFamily="18" charset="2"/>
                        <a:buChar char=""/>
                      </a:pPr>
                      <a:r>
                        <a:rPr lang="ru-RU" sz="12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Прогулка-</a:t>
                      </a:r>
                      <a:r>
                        <a:rPr lang="ru-RU" sz="12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догонялка</a:t>
                      </a:r>
                      <a:endParaRPr lang="ru-RU"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Bef>
                          <a:spcPts val="500"/>
                        </a:spcBef>
                        <a:buFont typeface="Symbol" panose="05050102010706020507" pitchFamily="18" charset="2"/>
                        <a:buChar char=""/>
                      </a:pPr>
                      <a:r>
                        <a:rPr lang="ru-RU" sz="12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Прогулка-</a:t>
                      </a:r>
                      <a:r>
                        <a:rPr lang="ru-RU" sz="12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сочинялка</a:t>
                      </a:r>
                      <a:endParaRPr lang="ru-RU"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Bef>
                          <a:spcPts val="500"/>
                        </a:spcBef>
                        <a:buFont typeface="Symbol" panose="05050102010706020507" pitchFamily="18" charset="2"/>
                        <a:buChar char=""/>
                      </a:pPr>
                      <a:r>
                        <a:rPr lang="ru-RU" sz="12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Прогулка-</a:t>
                      </a:r>
                      <a:r>
                        <a:rPr lang="ru-RU" sz="12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танцевалка</a:t>
                      </a:r>
                      <a:endParaRPr lang="ru-RU"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Bef>
                          <a:spcPts val="500"/>
                        </a:spcBef>
                        <a:buFont typeface="Symbol" panose="05050102010706020507" pitchFamily="18" charset="2"/>
                        <a:buChar char=""/>
                      </a:pPr>
                      <a:r>
                        <a:rPr lang="ru-RU" sz="12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Прогулка-</a:t>
                      </a:r>
                      <a:r>
                        <a:rPr lang="ru-RU" sz="12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объянялка</a:t>
                      </a:r>
                      <a:endParaRPr lang="ru-RU"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Bef>
                          <a:spcPts val="500"/>
                        </a:spcBef>
                        <a:buFont typeface="Symbol" panose="05050102010706020507" pitchFamily="18" charset="2"/>
                        <a:buChar char=""/>
                      </a:pPr>
                      <a:r>
                        <a:rPr lang="ru-RU" sz="12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Прогулка-считалка</a:t>
                      </a:r>
                      <a:endParaRPr lang="ru-RU"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Bef>
                          <a:spcPts val="500"/>
                        </a:spcBef>
                        <a:buFont typeface="Symbol" panose="05050102010706020507" pitchFamily="18" charset="2"/>
                        <a:buChar char=""/>
                      </a:pPr>
                      <a:r>
                        <a:rPr lang="ru-RU" sz="12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Прогулка-</a:t>
                      </a:r>
                      <a:r>
                        <a:rPr lang="ru-RU" sz="12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развлекалка</a:t>
                      </a:r>
                      <a:endParaRPr lang="ru-RU"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spcBef>
                          <a:spcPts val="500"/>
                        </a:spcBef>
                        <a:buFont typeface="Symbol" panose="05050102010706020507" pitchFamily="18" charset="2"/>
                        <a:buChar char=""/>
                      </a:pPr>
                      <a:r>
                        <a:rPr lang="ru-RU" sz="12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Прогулка-читалка</a:t>
                      </a:r>
                      <a:endParaRPr lang="ru-RU"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Symbol" panose="05050102010706020507" pitchFamily="18" charset="2"/>
                        <a:buChar char=""/>
                      </a:pPr>
                      <a:r>
                        <a:rPr lang="ru-RU" sz="12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Прогулка-</a:t>
                      </a:r>
                      <a:r>
                        <a:rPr lang="ru-RU" sz="1200" b="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изобреталка</a:t>
                      </a:r>
                      <a:endParaRPr lang="ru-RU"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23482528"/>
                  </a:ext>
                </a:extLst>
              </a:tr>
            </a:tbl>
          </a:graphicData>
        </a:graphic>
      </p:graphicFrame>
    </p:spTree>
    <p:extLst>
      <p:ext uri="{BB962C8B-B14F-4D97-AF65-F5344CB8AC3E}">
        <p14:creationId xmlns:p14="http://schemas.microsoft.com/office/powerpoint/2010/main" val="34456959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kokokoKIDS: Лесная Находилка /Free Download Forest Scavenger Hunt">
            <a:extLst>
              <a:ext uri="{FF2B5EF4-FFF2-40B4-BE49-F238E27FC236}">
                <a16:creationId xmlns:a16="http://schemas.microsoft.com/office/drawing/2014/main" id="{16365CBE-7AB6-49AE-A3AB-FD1F8CAEE223}"/>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90565" y="908720"/>
            <a:ext cx="3781435" cy="5347233"/>
          </a:xfrm>
          <a:prstGeom prst="rect">
            <a:avLst/>
          </a:prstGeom>
          <a:noFill/>
          <a:extLst>
            <a:ext uri="{909E8E84-426E-40DD-AFC4-6F175D3DCCD1}">
              <a14:hiddenFill xmlns:a14="http://schemas.microsoft.com/office/drawing/2010/main">
                <a:solidFill>
                  <a:srgbClr val="FFFFFF"/>
                </a:solidFill>
              </a14:hiddenFill>
            </a:ext>
          </a:extLst>
        </p:spPr>
      </p:pic>
      <p:pic>
        <p:nvPicPr>
          <p:cNvPr id="6" name="Рисунок 5" descr="0029-029-Uspekhov-nam-vsem.jpg">
            <a:extLst>
              <a:ext uri="{FF2B5EF4-FFF2-40B4-BE49-F238E27FC236}">
                <a16:creationId xmlns:a16="http://schemas.microsoft.com/office/drawing/2014/main" id="{00B36272-2DB3-4969-8C65-FAD50AEE9DD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932040" y="2996952"/>
            <a:ext cx="3294281" cy="178241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id="{65BF207F-FCF7-4236-B3CA-BF59A4D05A86}"/>
              </a:ext>
            </a:extLst>
          </p:cNvPr>
          <p:cNvGraphicFramePr>
            <a:graphicFrameLocks noGrp="1"/>
          </p:cNvGraphicFramePr>
          <p:nvPr>
            <p:ph idx="1"/>
            <p:extLst>
              <p:ext uri="{D42A27DB-BD31-4B8C-83A1-F6EECF244321}">
                <p14:modId xmlns:p14="http://schemas.microsoft.com/office/powerpoint/2010/main" val="2962704563"/>
              </p:ext>
            </p:extLst>
          </p:nvPr>
        </p:nvGraphicFramePr>
        <p:xfrm>
          <a:off x="1043608" y="2622909"/>
          <a:ext cx="6583050" cy="2617470"/>
        </p:xfrm>
        <a:graphic>
          <a:graphicData uri="http://schemas.openxmlformats.org/drawingml/2006/table">
            <a:tbl>
              <a:tblPr firstRow="1" firstCol="1" bandRow="1"/>
              <a:tblGrid>
                <a:gridCol w="2591316">
                  <a:extLst>
                    <a:ext uri="{9D8B030D-6E8A-4147-A177-3AD203B41FA5}">
                      <a16:colId xmlns:a16="http://schemas.microsoft.com/office/drawing/2014/main" val="627500924"/>
                    </a:ext>
                  </a:extLst>
                </a:gridCol>
                <a:gridCol w="1995867">
                  <a:extLst>
                    <a:ext uri="{9D8B030D-6E8A-4147-A177-3AD203B41FA5}">
                      <a16:colId xmlns:a16="http://schemas.microsoft.com/office/drawing/2014/main" val="1830304787"/>
                    </a:ext>
                  </a:extLst>
                </a:gridCol>
                <a:gridCol w="1995867">
                  <a:extLst>
                    <a:ext uri="{9D8B030D-6E8A-4147-A177-3AD203B41FA5}">
                      <a16:colId xmlns:a16="http://schemas.microsoft.com/office/drawing/2014/main" val="66262327"/>
                    </a:ext>
                  </a:extLst>
                </a:gridCol>
              </a:tblGrid>
              <a:tr h="360040">
                <a:tc>
                  <a:txBody>
                    <a:bodyPr/>
                    <a:lstStyle/>
                    <a:p>
                      <a:pPr algn="ctr">
                        <a:lnSpc>
                          <a:spcPct val="115000"/>
                        </a:lnSpc>
                        <a:spcAft>
                          <a:spcPts val="1000"/>
                        </a:spcAft>
                      </a:pPr>
                      <a:r>
                        <a:rPr lang="ru-RU" sz="14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Группа</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tcPr>
                </a:tc>
                <a:tc>
                  <a:txBody>
                    <a:bodyPr/>
                    <a:lstStyle/>
                    <a:p>
                      <a:pPr algn="ctr">
                        <a:lnSpc>
                          <a:spcPct val="115000"/>
                        </a:lnSpc>
                        <a:spcAft>
                          <a:spcPts val="1000"/>
                        </a:spcAft>
                      </a:pPr>
                      <a:r>
                        <a:rPr lang="en-US" sz="14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t</a:t>
                      </a:r>
                      <a:r>
                        <a:rPr lang="en-US" sz="1400" b="1" baseline="300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0</a:t>
                      </a:r>
                      <a:r>
                        <a:rPr lang="en-US" sz="14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C</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tcPr>
                </a:tc>
                <a:tc>
                  <a:txBody>
                    <a:bodyPr/>
                    <a:lstStyle/>
                    <a:p>
                      <a:pPr algn="ctr">
                        <a:lnSpc>
                          <a:spcPct val="115000"/>
                        </a:lnSpc>
                        <a:spcAft>
                          <a:spcPts val="1000"/>
                        </a:spcAft>
                      </a:pPr>
                      <a:r>
                        <a:rPr lang="ru-RU" sz="140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Скорость ветра, м/с</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tcPr>
                </a:tc>
                <a:extLst>
                  <a:ext uri="{0D108BD9-81ED-4DB2-BD59-A6C34878D82A}">
                    <a16:rowId xmlns:a16="http://schemas.microsoft.com/office/drawing/2014/main" val="2703250951"/>
                  </a:ext>
                </a:extLst>
              </a:tr>
              <a:tr h="201930">
                <a:tc rowSpan="2">
                  <a:txBody>
                    <a:bodyPr/>
                    <a:lstStyle/>
                    <a:p>
                      <a:pPr algn="ctr">
                        <a:lnSpc>
                          <a:spcPct val="115000"/>
                        </a:lnSpc>
                        <a:spcAft>
                          <a:spcPts val="1000"/>
                        </a:spcAft>
                      </a:pPr>
                      <a:r>
                        <a:rPr lang="en-US" sz="1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 </a:t>
                      </a:r>
                      <a:r>
                        <a:rPr lang="ru-RU" sz="1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младшая</a:t>
                      </a:r>
                      <a:endParaRPr lang="ru-RU" sz="14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28575"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ctr">
                        <a:lnSpc>
                          <a:spcPct val="115000"/>
                        </a:lnSpc>
                        <a:spcAft>
                          <a:spcPts val="1000"/>
                        </a:spcAft>
                      </a:pP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- 15</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28575"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ctr">
                        <a:lnSpc>
                          <a:spcPct val="115000"/>
                        </a:lnSpc>
                        <a:spcAft>
                          <a:spcPts val="1000"/>
                        </a:spcAft>
                      </a:pPr>
                      <a:r>
                        <a:rPr lang="ru-RU"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7-8</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28575"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extLst>
                  <a:ext uri="{0D108BD9-81ED-4DB2-BD59-A6C34878D82A}">
                    <a16:rowId xmlns:a16="http://schemas.microsoft.com/office/drawing/2014/main" val="3533162464"/>
                  </a:ext>
                </a:extLst>
              </a:tr>
              <a:tr h="81280">
                <a:tc vMerge="1">
                  <a:txBody>
                    <a:bodyPr/>
                    <a:lstStyle/>
                    <a:p>
                      <a:endParaRPr lang="ru-RU"/>
                    </a:p>
                  </a:txBody>
                  <a:tcPr/>
                </a:tc>
                <a:tc>
                  <a:txBody>
                    <a:bodyPr/>
                    <a:lstStyle/>
                    <a:p>
                      <a:pPr algn="ctr">
                        <a:lnSpc>
                          <a:spcPct val="115000"/>
                        </a:lnSpc>
                        <a:spcAft>
                          <a:spcPts val="1000"/>
                        </a:spcAft>
                      </a:pPr>
                      <a:r>
                        <a:rPr lang="ru-RU" sz="1400">
                          <a:effectLst/>
                          <a:latin typeface="Times New Roman" panose="02020603050405020304" pitchFamily="18" charset="0"/>
                          <a:ea typeface="Calibri" panose="020F0502020204030204" pitchFamily="34" charset="0"/>
                          <a:cs typeface="Times New Roman" panose="02020603050405020304" pitchFamily="18" charset="0"/>
                        </a:rPr>
                        <a:t>- 20</a:t>
                      </a:r>
                    </a:p>
                  </a:txBody>
                  <a:tcPr marL="68580" marR="68580"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algn="ctr">
                        <a:lnSpc>
                          <a:spcPct val="115000"/>
                        </a:lnSpc>
                        <a:spcAft>
                          <a:spcPts val="1000"/>
                        </a:spcAft>
                      </a:pPr>
                      <a:r>
                        <a:rPr lang="ru-RU" sz="1400">
                          <a:effectLst/>
                          <a:latin typeface="Times New Roman" panose="02020603050405020304" pitchFamily="18" charset="0"/>
                          <a:ea typeface="Calibri" panose="020F0502020204030204" pitchFamily="34" charset="0"/>
                          <a:cs typeface="Times New Roman" panose="02020603050405020304" pitchFamily="18" charset="0"/>
                        </a:rPr>
                        <a:t>Тихо </a:t>
                      </a:r>
                    </a:p>
                  </a:txBody>
                  <a:tcPr marL="68580" marR="68580"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extLst>
                  <a:ext uri="{0D108BD9-81ED-4DB2-BD59-A6C34878D82A}">
                    <a16:rowId xmlns:a16="http://schemas.microsoft.com/office/drawing/2014/main" val="814760508"/>
                  </a:ext>
                </a:extLst>
              </a:tr>
              <a:tr h="148590">
                <a:tc rowSpan="2">
                  <a:txBody>
                    <a:bodyPr/>
                    <a:lstStyle/>
                    <a:p>
                      <a:pPr algn="ctr">
                        <a:lnSpc>
                          <a:spcPct val="115000"/>
                        </a:lnSpc>
                        <a:spcAft>
                          <a:spcPts val="1000"/>
                        </a:spcAft>
                      </a:pPr>
                      <a:r>
                        <a:rPr lang="en-US" sz="1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II</a:t>
                      </a:r>
                      <a:r>
                        <a:rPr lang="ru-RU" sz="1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младшая</a:t>
                      </a:r>
                      <a:endParaRPr lang="ru-RU" sz="14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ctr">
                        <a:lnSpc>
                          <a:spcPct val="115000"/>
                        </a:lnSpc>
                        <a:spcAft>
                          <a:spcPts val="1000"/>
                        </a:spcAft>
                      </a:pPr>
                      <a:r>
                        <a:rPr lang="ru-RU"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- 15</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ctr">
                        <a:lnSpc>
                          <a:spcPct val="115000"/>
                        </a:lnSpc>
                        <a:spcAft>
                          <a:spcPts val="1000"/>
                        </a:spcAft>
                      </a:pPr>
                      <a:r>
                        <a:rPr lang="ru-RU"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7-8</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extLst>
                  <a:ext uri="{0D108BD9-81ED-4DB2-BD59-A6C34878D82A}">
                    <a16:rowId xmlns:a16="http://schemas.microsoft.com/office/drawing/2014/main" val="2399403419"/>
                  </a:ext>
                </a:extLst>
              </a:tr>
              <a:tr h="121285">
                <a:tc vMerge="1">
                  <a:txBody>
                    <a:bodyPr/>
                    <a:lstStyle/>
                    <a:p>
                      <a:endParaRPr lang="ru-RU"/>
                    </a:p>
                  </a:txBody>
                  <a:tcPr/>
                </a:tc>
                <a:tc>
                  <a:txBody>
                    <a:bodyPr/>
                    <a:lstStyle/>
                    <a:p>
                      <a:pPr algn="ctr">
                        <a:lnSpc>
                          <a:spcPct val="115000"/>
                        </a:lnSpc>
                        <a:spcAft>
                          <a:spcPts val="1000"/>
                        </a:spcAft>
                      </a:pPr>
                      <a:r>
                        <a:rPr lang="ru-RU" sz="1400">
                          <a:effectLst/>
                          <a:latin typeface="Times New Roman" panose="02020603050405020304" pitchFamily="18" charset="0"/>
                          <a:ea typeface="Calibri" panose="020F0502020204030204" pitchFamily="34" charset="0"/>
                          <a:cs typeface="Times New Roman" panose="02020603050405020304" pitchFamily="18" charset="0"/>
                        </a:rPr>
                        <a:t>- 20</a:t>
                      </a:r>
                    </a:p>
                  </a:txBody>
                  <a:tcPr marL="68580" marR="68580"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algn="ctr">
                        <a:lnSpc>
                          <a:spcPct val="115000"/>
                        </a:lnSpc>
                        <a:spcAft>
                          <a:spcPts val="1000"/>
                        </a:spcAft>
                      </a:pPr>
                      <a:r>
                        <a:rPr lang="ru-RU" sz="1400">
                          <a:effectLst/>
                          <a:latin typeface="Times New Roman" panose="02020603050405020304" pitchFamily="18" charset="0"/>
                          <a:ea typeface="Calibri" panose="020F0502020204030204" pitchFamily="34" charset="0"/>
                          <a:cs typeface="Times New Roman" panose="02020603050405020304" pitchFamily="18" charset="0"/>
                        </a:rPr>
                        <a:t>Тихо </a:t>
                      </a:r>
                    </a:p>
                  </a:txBody>
                  <a:tcPr marL="68580" marR="68580"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extLst>
                  <a:ext uri="{0D108BD9-81ED-4DB2-BD59-A6C34878D82A}">
                    <a16:rowId xmlns:a16="http://schemas.microsoft.com/office/drawing/2014/main" val="3212471786"/>
                  </a:ext>
                </a:extLst>
              </a:tr>
              <a:tr h="135255">
                <a:tc rowSpan="2">
                  <a:txBody>
                    <a:bodyPr/>
                    <a:lstStyle/>
                    <a:p>
                      <a:pPr algn="ctr">
                        <a:lnSpc>
                          <a:spcPct val="115000"/>
                        </a:lnSpc>
                        <a:spcAft>
                          <a:spcPts val="1000"/>
                        </a:spcAft>
                      </a:pPr>
                      <a:r>
                        <a:rPr lang="ru-RU" sz="1400" b="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Средняя группа</a:t>
                      </a:r>
                      <a:endParaRPr lang="ru-RU" sz="14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ctr">
                        <a:lnSpc>
                          <a:spcPct val="115000"/>
                        </a:lnSpc>
                        <a:spcAft>
                          <a:spcPts val="1000"/>
                        </a:spcAft>
                      </a:pP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- 15</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ctr">
                        <a:lnSpc>
                          <a:spcPct val="115000"/>
                        </a:lnSpc>
                        <a:spcAft>
                          <a:spcPts val="1000"/>
                        </a:spcAft>
                      </a:pPr>
                      <a:r>
                        <a:rPr lang="ru-RU"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8-10</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extLst>
                  <a:ext uri="{0D108BD9-81ED-4DB2-BD59-A6C34878D82A}">
                    <a16:rowId xmlns:a16="http://schemas.microsoft.com/office/drawing/2014/main" val="3210937645"/>
                  </a:ext>
                </a:extLst>
              </a:tr>
              <a:tr h="147955">
                <a:tc vMerge="1">
                  <a:txBody>
                    <a:bodyPr/>
                    <a:lstStyle/>
                    <a:p>
                      <a:endParaRPr lang="ru-RU"/>
                    </a:p>
                  </a:txBody>
                  <a:tcPr/>
                </a:tc>
                <a:tc>
                  <a:txBody>
                    <a:bodyPr/>
                    <a:lstStyle/>
                    <a:p>
                      <a:pPr algn="ctr">
                        <a:lnSpc>
                          <a:spcPct val="115000"/>
                        </a:lnSpc>
                        <a:spcAft>
                          <a:spcPts val="1000"/>
                        </a:spcAft>
                      </a:pPr>
                      <a:r>
                        <a:rPr lang="ru-RU" sz="1400">
                          <a:effectLst/>
                          <a:latin typeface="Times New Roman" panose="02020603050405020304" pitchFamily="18" charset="0"/>
                          <a:ea typeface="Calibri" panose="020F0502020204030204" pitchFamily="34" charset="0"/>
                          <a:cs typeface="Times New Roman" panose="02020603050405020304" pitchFamily="18" charset="0"/>
                        </a:rPr>
                        <a:t>- 20</a:t>
                      </a:r>
                    </a:p>
                  </a:txBody>
                  <a:tcPr marL="68580" marR="68580"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algn="ctr">
                        <a:lnSpc>
                          <a:spcPct val="115000"/>
                        </a:lnSpc>
                        <a:spcAft>
                          <a:spcPts val="100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Тихо </a:t>
                      </a:r>
                    </a:p>
                  </a:txBody>
                  <a:tcPr marL="68580" marR="68580"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extLst>
                  <a:ext uri="{0D108BD9-81ED-4DB2-BD59-A6C34878D82A}">
                    <a16:rowId xmlns:a16="http://schemas.microsoft.com/office/drawing/2014/main" val="1335653290"/>
                  </a:ext>
                </a:extLst>
              </a:tr>
              <a:tr h="135255">
                <a:tc rowSpan="2">
                  <a:txBody>
                    <a:bodyPr/>
                    <a:lstStyle/>
                    <a:p>
                      <a:pPr algn="ctr">
                        <a:lnSpc>
                          <a:spcPct val="115000"/>
                        </a:lnSpc>
                        <a:spcAft>
                          <a:spcPts val="1000"/>
                        </a:spcAft>
                      </a:pPr>
                      <a:r>
                        <a:rPr lang="ru-RU" sz="1400" b="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Старшая группа</a:t>
                      </a:r>
                      <a:endParaRPr lang="ru-RU" sz="14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ctr">
                        <a:lnSpc>
                          <a:spcPct val="115000"/>
                        </a:lnSpc>
                        <a:spcAft>
                          <a:spcPts val="1000"/>
                        </a:spcAft>
                      </a:pPr>
                      <a:r>
                        <a:rPr lang="ru-RU"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-20</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ctr">
                        <a:lnSpc>
                          <a:spcPct val="115000"/>
                        </a:lnSpc>
                        <a:spcAft>
                          <a:spcPts val="1000"/>
                        </a:spcAft>
                      </a:pP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10-12</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extLst>
                  <a:ext uri="{0D108BD9-81ED-4DB2-BD59-A6C34878D82A}">
                    <a16:rowId xmlns:a16="http://schemas.microsoft.com/office/drawing/2014/main" val="1670367867"/>
                  </a:ext>
                </a:extLst>
              </a:tr>
              <a:tr h="147955">
                <a:tc vMerge="1">
                  <a:txBody>
                    <a:bodyPr/>
                    <a:lstStyle/>
                    <a:p>
                      <a:endParaRPr lang="ru-RU"/>
                    </a:p>
                  </a:txBody>
                  <a:tcPr/>
                </a:tc>
                <a:tc>
                  <a:txBody>
                    <a:bodyPr/>
                    <a:lstStyle/>
                    <a:p>
                      <a:pPr algn="ctr">
                        <a:lnSpc>
                          <a:spcPct val="115000"/>
                        </a:lnSpc>
                        <a:spcAft>
                          <a:spcPts val="100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- 25</a:t>
                      </a:r>
                    </a:p>
                  </a:txBody>
                  <a:tcPr marL="68580" marR="68580"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algn="ctr">
                        <a:lnSpc>
                          <a:spcPct val="115000"/>
                        </a:lnSpc>
                        <a:spcAft>
                          <a:spcPts val="100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Тихо </a:t>
                      </a:r>
                    </a:p>
                  </a:txBody>
                  <a:tcPr marL="68580" marR="68580"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extLst>
                  <a:ext uri="{0D108BD9-81ED-4DB2-BD59-A6C34878D82A}">
                    <a16:rowId xmlns:a16="http://schemas.microsoft.com/office/drawing/2014/main" val="1893749771"/>
                  </a:ext>
                </a:extLst>
              </a:tr>
              <a:tr h="189230">
                <a:tc rowSpan="2">
                  <a:txBody>
                    <a:bodyPr/>
                    <a:lstStyle/>
                    <a:p>
                      <a:pPr algn="ctr">
                        <a:lnSpc>
                          <a:spcPct val="115000"/>
                        </a:lnSpc>
                        <a:spcAft>
                          <a:spcPts val="1000"/>
                        </a:spcAft>
                      </a:pPr>
                      <a:r>
                        <a:rPr lang="ru-RU" sz="1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Подготовительная группа</a:t>
                      </a:r>
                      <a:endParaRPr lang="ru-RU" sz="14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ctr">
                        <a:lnSpc>
                          <a:spcPct val="115000"/>
                        </a:lnSpc>
                        <a:spcAft>
                          <a:spcPts val="1000"/>
                        </a:spcAft>
                      </a:pPr>
                      <a:r>
                        <a:rPr lang="ru-RU" sz="14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- 20</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algn="ctr">
                        <a:lnSpc>
                          <a:spcPct val="115000"/>
                        </a:lnSpc>
                        <a:spcAft>
                          <a:spcPts val="1000"/>
                        </a:spcAft>
                      </a:pP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10-12</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extLst>
                  <a:ext uri="{0D108BD9-81ED-4DB2-BD59-A6C34878D82A}">
                    <a16:rowId xmlns:a16="http://schemas.microsoft.com/office/drawing/2014/main" val="867792370"/>
                  </a:ext>
                </a:extLst>
              </a:tr>
              <a:tr h="93980">
                <a:tc vMerge="1">
                  <a:txBody>
                    <a:bodyPr/>
                    <a:lstStyle/>
                    <a:p>
                      <a:endParaRPr lang="ru-RU"/>
                    </a:p>
                  </a:txBody>
                  <a:tcPr/>
                </a:tc>
                <a:tc>
                  <a:txBody>
                    <a:bodyPr/>
                    <a:lstStyle/>
                    <a:p>
                      <a:pPr algn="ctr">
                        <a:lnSpc>
                          <a:spcPct val="115000"/>
                        </a:lnSpc>
                        <a:spcAft>
                          <a:spcPts val="1000"/>
                        </a:spcAft>
                      </a:pPr>
                      <a:r>
                        <a:rPr lang="ru-RU" sz="1400">
                          <a:effectLst/>
                          <a:latin typeface="Times New Roman" panose="02020603050405020304" pitchFamily="18" charset="0"/>
                          <a:ea typeface="Calibri" panose="020F0502020204030204" pitchFamily="34" charset="0"/>
                          <a:cs typeface="Times New Roman" panose="02020603050405020304" pitchFamily="18" charset="0"/>
                        </a:rPr>
                        <a:t>- 25</a:t>
                      </a:r>
                    </a:p>
                  </a:txBody>
                  <a:tcPr marL="68580" marR="68580"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a:txBody>
                    <a:bodyPr/>
                    <a:lstStyle/>
                    <a:p>
                      <a:pPr algn="ctr">
                        <a:lnSpc>
                          <a:spcPct val="115000"/>
                        </a:lnSpc>
                        <a:spcAft>
                          <a:spcPts val="100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Тихо </a:t>
                      </a:r>
                    </a:p>
                  </a:txBody>
                  <a:tcPr marL="68580" marR="68580"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extLst>
                  <a:ext uri="{0D108BD9-81ED-4DB2-BD59-A6C34878D82A}">
                    <a16:rowId xmlns:a16="http://schemas.microsoft.com/office/drawing/2014/main" val="160415247"/>
                  </a:ext>
                </a:extLst>
              </a:tr>
            </a:tbl>
          </a:graphicData>
        </a:graphic>
      </p:graphicFrame>
      <p:sp>
        <p:nvSpPr>
          <p:cNvPr id="5" name="Rectangle 1">
            <a:extLst>
              <a:ext uri="{FF2B5EF4-FFF2-40B4-BE49-F238E27FC236}">
                <a16:creationId xmlns:a16="http://schemas.microsoft.com/office/drawing/2014/main" id="{D64AE153-DF93-4DEC-AF0E-D928D5292748}"/>
              </a:ext>
            </a:extLst>
          </p:cNvPr>
          <p:cNvSpPr>
            <a:spLocks noChangeArrowheads="1"/>
          </p:cNvSpPr>
          <p:nvPr/>
        </p:nvSpPr>
        <p:spPr bwMode="auto">
          <a:xfrm>
            <a:off x="683568" y="901255"/>
            <a:ext cx="6840760"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rgbClr val="FF0000"/>
                </a:solidFill>
                <a:effectLst/>
                <a:latin typeface="a_CooperBlack" panose="0208090404030B020404" pitchFamily="18" charset="-52"/>
                <a:ea typeface="Calibri" panose="020F0502020204030204" pitchFamily="34" charset="0"/>
                <a:cs typeface="Times New Roman" panose="02020603050405020304" pitchFamily="18" charset="0"/>
              </a:rPr>
              <a:t>Рекомендации по ограничению прогулок в ДОУ </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rgbClr val="FF0000"/>
                </a:solidFill>
                <a:effectLst/>
                <a:latin typeface="a_CooperBlack" panose="0208090404030B020404" pitchFamily="18" charset="-52"/>
                <a:ea typeface="Calibri" panose="020F0502020204030204" pitchFamily="34" charset="0"/>
                <a:cs typeface="Times New Roman" panose="02020603050405020304" pitchFamily="18" charset="0"/>
              </a:rPr>
              <a:t>в зимний период года</a:t>
            </a:r>
            <a:endParaRPr kumimoji="0" lang="ru-RU" altLang="ru-RU" b="0" i="0" u="none" strike="noStrike" cap="none" normalizeH="0" baseline="0" dirty="0">
              <a:ln>
                <a:noFill/>
              </a:ln>
              <a:solidFill>
                <a:schemeClr val="tx1"/>
              </a:solidFill>
              <a:effectLst/>
              <a:latin typeface="a_CooperBlack" panose="0208090404030B020404" pitchFamily="18" charset="-52"/>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ru-RU" altLang="ru-RU" sz="1400" b="0" i="1" u="none" strike="noStrike" cap="none" normalizeH="0" baseline="0" dirty="0">
              <a:ln>
                <a:noFill/>
              </a:ln>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1400" b="0" i="1" u="none" strike="noStrike" cap="none" normalizeH="0" baseline="0" dirty="0">
                <a:ln>
                  <a:noFill/>
                </a:ln>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В соответствии с приложением к письму Территориального управления Роспотребнадзора по Читинской области </a:t>
            </a:r>
            <a:r>
              <a:rPr lang="ru-RU" altLang="ru-RU" sz="1400" i="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kumimoji="0" lang="ru-RU" altLang="ru-RU" sz="1400" b="0" i="1" u="none" strike="noStrike" cap="none" normalizeH="0" baseline="0" dirty="0">
                <a:ln>
                  <a:noFill/>
                </a:ln>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02- ТУ\05-88 от 17.01.2006</a:t>
            </a:r>
            <a:endParaRPr kumimoji="0" lang="ru-RU" altLang="ru-RU" sz="1400" b="0" i="0" u="none" strike="noStrike" cap="none" normalizeH="0" baseline="0" dirty="0">
              <a:ln>
                <a:noFill/>
              </a:ln>
              <a:solidFill>
                <a:schemeClr val="tx1"/>
              </a:solidFill>
              <a:effectLst/>
            </a:endParaRPr>
          </a:p>
        </p:txBody>
      </p:sp>
      <p:sp>
        <p:nvSpPr>
          <p:cNvPr id="7" name="TextBox 6">
            <a:extLst>
              <a:ext uri="{FF2B5EF4-FFF2-40B4-BE49-F238E27FC236}">
                <a16:creationId xmlns:a16="http://schemas.microsoft.com/office/drawing/2014/main" id="{53690865-5083-4747-8905-05C4B17F3C36}"/>
              </a:ext>
            </a:extLst>
          </p:cNvPr>
          <p:cNvSpPr txBox="1"/>
          <p:nvPr/>
        </p:nvSpPr>
        <p:spPr>
          <a:xfrm>
            <a:off x="1142155" y="5445076"/>
            <a:ext cx="7344816" cy="523220"/>
          </a:xfrm>
          <a:prstGeom prst="rect">
            <a:avLst/>
          </a:prstGeom>
          <a:noFill/>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ru-RU" altLang="ru-RU" sz="1400" b="0" i="0" u="none" strike="noStrike" kern="1200" cap="none" spc="0" normalizeH="0" baseline="0" noProof="0" dirty="0">
                <a:ln>
                  <a:noFill/>
                </a:ln>
                <a:solidFill>
                  <a:srgbClr val="0000FF"/>
                </a:solidFill>
                <a:effectLst/>
                <a:uLnTx/>
                <a:uFillTx/>
                <a:latin typeface="Times New Roman" panose="02020603050405020304" pitchFamily="18" charset="0"/>
                <a:ea typeface="Calibri" panose="020F0502020204030204" pitchFamily="34" charset="0"/>
                <a:cs typeface="Times New Roman" panose="02020603050405020304" pitchFamily="18" charset="0"/>
              </a:rPr>
              <a:t>При выше перечисленных погодных условиях рекомендуется ограничивать продолжительность одной прогулки до 35 минут – 1 часа 40 минут</a:t>
            </a:r>
            <a:endParaRPr kumimoji="0" lang="ru-RU" altLang="ru-RU" sz="1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pic>
        <p:nvPicPr>
          <p:cNvPr id="8" name="Рисунок 7">
            <a:extLst>
              <a:ext uri="{FF2B5EF4-FFF2-40B4-BE49-F238E27FC236}">
                <a16:creationId xmlns:a16="http://schemas.microsoft.com/office/drawing/2014/main" id="{E84E4501-33FF-44AB-877B-04EBC9A69E77}"/>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83568" y="5056674"/>
            <a:ext cx="1224136" cy="1414720"/>
          </a:xfrm>
          <a:prstGeom prst="rect">
            <a:avLst/>
          </a:prstGeom>
        </p:spPr>
      </p:pic>
    </p:spTree>
    <p:extLst>
      <p:ext uri="{BB962C8B-B14F-4D97-AF65-F5344CB8AC3E}">
        <p14:creationId xmlns:p14="http://schemas.microsoft.com/office/powerpoint/2010/main" val="2039971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1F0BBA-8DED-4194-9833-18E09C3ED41D}"/>
              </a:ext>
            </a:extLst>
          </p:cNvPr>
          <p:cNvSpPr>
            <a:spLocks noGrp="1"/>
          </p:cNvSpPr>
          <p:nvPr>
            <p:ph type="title"/>
          </p:nvPr>
        </p:nvSpPr>
        <p:spPr>
          <a:xfrm>
            <a:off x="107504" y="724630"/>
            <a:ext cx="8229600" cy="1143000"/>
          </a:xfrm>
        </p:spPr>
        <p:txBody>
          <a:bodyPr>
            <a:normAutofit/>
          </a:bodyPr>
          <a:lstStyle/>
          <a:p>
            <a:r>
              <a:rPr lang="ru-RU" sz="2000" b="1" dirty="0">
                <a:solidFill>
                  <a:srgbClr val="FF0000"/>
                </a:solidFill>
                <a:latin typeface="a_CooperBlack" panose="0208090404030B020404" pitchFamily="18" charset="-52"/>
                <a:cs typeface="Times New Roman" panose="02020603050405020304" pitchFamily="18" charset="0"/>
              </a:rPr>
              <a:t>Летний период времени</a:t>
            </a:r>
          </a:p>
        </p:txBody>
      </p:sp>
      <p:sp>
        <p:nvSpPr>
          <p:cNvPr id="3" name="Объект 2">
            <a:extLst>
              <a:ext uri="{FF2B5EF4-FFF2-40B4-BE49-F238E27FC236}">
                <a16:creationId xmlns:a16="http://schemas.microsoft.com/office/drawing/2014/main" id="{725E356D-E8DC-4E13-BBDF-CB8042EF0CE6}"/>
              </a:ext>
            </a:extLst>
          </p:cNvPr>
          <p:cNvSpPr>
            <a:spLocks noGrp="1"/>
          </p:cNvSpPr>
          <p:nvPr>
            <p:ph idx="1"/>
          </p:nvPr>
        </p:nvSpPr>
        <p:spPr>
          <a:xfrm>
            <a:off x="806896" y="1700808"/>
            <a:ext cx="6645424" cy="4425355"/>
          </a:xfrm>
        </p:spPr>
        <p:txBody>
          <a:bodyPr>
            <a:normAutofit fontScale="55000" lnSpcReduction="20000"/>
          </a:bodyPr>
          <a:lstStyle/>
          <a:p>
            <a:pPr marL="0" indent="0">
              <a:lnSpc>
                <a:spcPct val="107000"/>
              </a:lnSpc>
              <a:spcAft>
                <a:spcPts val="800"/>
              </a:spcAft>
              <a:buNone/>
            </a:pPr>
            <a:r>
              <a:rPr lang="ru-RU" sz="3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В летний период времени для защиты детей от солнца и осадков, на территории каждой групповой площадки:</a:t>
            </a:r>
          </a:p>
          <a:p>
            <a:pPr>
              <a:lnSpc>
                <a:spcPct val="107000"/>
              </a:lnSpc>
              <a:spcAft>
                <a:spcPts val="800"/>
              </a:spcAft>
            </a:pPr>
            <a:r>
              <a:rPr lang="ru-RU" sz="32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Устанавливают теневой навес</a:t>
            </a:r>
            <a:r>
              <a:rPr lang="ru-RU"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площадью из расчета не менее 1 </a:t>
            </a:r>
            <a:r>
              <a:rPr lang="ru-RU"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кв.</a:t>
            </a:r>
            <a:r>
              <a:rPr lang="ru-RU" sz="32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м</a:t>
            </a:r>
            <a:r>
              <a:rPr lang="ru-RU"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на одного ребенка. Для групп с численностью менее 15 человек площадь теневого навеса должна быть не менее 20 кв. м.</a:t>
            </a:r>
            <a:r>
              <a:rPr lang="ru-RU"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Теневые навесы рекомендуется оборудовать деревянными полами (или другими строительными материалами, безвредными для здоровья человека) на расстоянии не менее 15 см от земли.</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Допускается устанавливать на прогулочной площадке сборно-разборные навесы, беседки для использования их в жаркое время года.</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3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Зеленые насаждения. Территорию рекомендуется озеленять из расчета 50% площади территории, свободной от застройки.</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889029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87C0154-0587-4ADD-9F06-AF599D42898C}"/>
              </a:ext>
            </a:extLst>
          </p:cNvPr>
          <p:cNvSpPr txBox="1"/>
          <p:nvPr/>
        </p:nvSpPr>
        <p:spPr>
          <a:xfrm>
            <a:off x="755576" y="188640"/>
            <a:ext cx="6048672" cy="417871"/>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marR="0" lvl="0" algn="l" defTabSz="914400" rtl="0" eaLnBrk="1" fontAlgn="auto" latinLnBrk="0" hangingPunct="1">
              <a:lnSpc>
                <a:spcPct val="115000"/>
              </a:lnSpc>
              <a:spcBef>
                <a:spcPct val="20000"/>
              </a:spcBef>
              <a:spcAft>
                <a:spcPts val="1000"/>
              </a:spcAft>
              <a:buClrTx/>
              <a:buSzTx/>
              <a:tabLst/>
              <a:defRPr/>
            </a:pPr>
            <a:r>
              <a:rPr lang="ru-RU" sz="2000" b="1" spc="-35" dirty="0">
                <a:solidFill>
                  <a:srgbClr val="FF0000"/>
                </a:solidFill>
                <a:latin typeface="Times New Roman" panose="02020603050405020304" pitchFamily="18" charset="0"/>
                <a:ea typeface="Times New Roman" panose="02020603050405020304" pitchFamily="18" charset="0"/>
              </a:rPr>
              <a:t>С</a:t>
            </a:r>
            <a:r>
              <a:rPr kumimoji="0" lang="ru-RU" sz="2000" b="1" i="0" u="none" strike="noStrike" kern="1200" cap="none" spc="-35" normalizeH="0" baseline="0" noProof="0" dirty="0" err="1">
                <a:ln>
                  <a:noFill/>
                </a:ln>
                <a:solidFill>
                  <a:srgbClr val="FF0000"/>
                </a:solidFill>
                <a:effectLst/>
                <a:uLnTx/>
                <a:uFillTx/>
                <a:latin typeface="Times New Roman" panose="02020603050405020304" pitchFamily="18" charset="0"/>
                <a:ea typeface="Times New Roman" panose="02020603050405020304" pitchFamily="18" charset="0"/>
                <a:cs typeface="+mn-cs"/>
              </a:rPr>
              <a:t>труктурные</a:t>
            </a:r>
            <a:r>
              <a:rPr kumimoji="0" lang="ru-RU" sz="2000" b="1" i="0" u="none" strike="noStrike" kern="1200" cap="none" spc="-35"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mn-cs"/>
              </a:rPr>
              <a:t> компоненты прогулки</a:t>
            </a:r>
            <a:endParaRPr kumimoji="0" lang="ru-RU" sz="2000" b="0" i="0" u="none" strike="noStrike" kern="12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mn-cs"/>
            </a:endParaRPr>
          </a:p>
        </p:txBody>
      </p:sp>
      <p:graphicFrame>
        <p:nvGraphicFramePr>
          <p:cNvPr id="6" name="Таблица 5">
            <a:extLst>
              <a:ext uri="{FF2B5EF4-FFF2-40B4-BE49-F238E27FC236}">
                <a16:creationId xmlns:a16="http://schemas.microsoft.com/office/drawing/2014/main" id="{B5A13F92-8B52-4440-9119-170CE9D1B7E1}"/>
              </a:ext>
            </a:extLst>
          </p:cNvPr>
          <p:cNvGraphicFramePr>
            <a:graphicFrameLocks noGrp="1"/>
          </p:cNvGraphicFramePr>
          <p:nvPr>
            <p:extLst>
              <p:ext uri="{D42A27DB-BD31-4B8C-83A1-F6EECF244321}">
                <p14:modId xmlns:p14="http://schemas.microsoft.com/office/powerpoint/2010/main" val="2369415155"/>
              </p:ext>
            </p:extLst>
          </p:nvPr>
        </p:nvGraphicFramePr>
        <p:xfrm>
          <a:off x="755576" y="908720"/>
          <a:ext cx="7776865" cy="5400600"/>
        </p:xfrm>
        <a:graphic>
          <a:graphicData uri="http://schemas.openxmlformats.org/drawingml/2006/table">
            <a:tbl>
              <a:tblPr firstRow="1" firstCol="1" bandRow="1">
                <a:tableStyleId>{0505E3EF-67EA-436B-97B2-0124C06EBD24}</a:tableStyleId>
              </a:tblPr>
              <a:tblGrid>
                <a:gridCol w="441799">
                  <a:extLst>
                    <a:ext uri="{9D8B030D-6E8A-4147-A177-3AD203B41FA5}">
                      <a16:colId xmlns:a16="http://schemas.microsoft.com/office/drawing/2014/main" val="3323285364"/>
                    </a:ext>
                  </a:extLst>
                </a:gridCol>
                <a:gridCol w="1011821">
                  <a:extLst>
                    <a:ext uri="{9D8B030D-6E8A-4147-A177-3AD203B41FA5}">
                      <a16:colId xmlns:a16="http://schemas.microsoft.com/office/drawing/2014/main" val="109496352"/>
                    </a:ext>
                  </a:extLst>
                </a:gridCol>
                <a:gridCol w="6323245">
                  <a:extLst>
                    <a:ext uri="{9D8B030D-6E8A-4147-A177-3AD203B41FA5}">
                      <a16:colId xmlns:a16="http://schemas.microsoft.com/office/drawing/2014/main" val="3494569569"/>
                    </a:ext>
                  </a:extLst>
                </a:gridCol>
              </a:tblGrid>
              <a:tr h="312634">
                <a:tc>
                  <a:txBody>
                    <a:bodyPr/>
                    <a:lstStyle/>
                    <a:p>
                      <a:pPr>
                        <a:lnSpc>
                          <a:spcPct val="107000"/>
                        </a:lnSpc>
                        <a:spcAft>
                          <a:spcPts val="800"/>
                        </a:spcAft>
                      </a:pPr>
                      <a:r>
                        <a:rPr lang="ru-RU" sz="1200" dirty="0">
                          <a:solidFill>
                            <a:srgbClr val="0000FF"/>
                          </a:solidFill>
                          <a:effectLst/>
                          <a:latin typeface="Times New Roman" panose="02020603050405020304" pitchFamily="18" charset="0"/>
                          <a:cs typeface="Times New Roman" panose="02020603050405020304" pitchFamily="18" charset="0"/>
                        </a:rPr>
                        <a:t>п/п</a:t>
                      </a:r>
                      <a:endParaRPr lang="ru-RU" sz="12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974" marR="42974" marT="0" marB="0"/>
                </a:tc>
                <a:tc>
                  <a:txBody>
                    <a:bodyPr/>
                    <a:lstStyle/>
                    <a:p>
                      <a:pPr>
                        <a:lnSpc>
                          <a:spcPct val="107000"/>
                        </a:lnSpc>
                        <a:spcAft>
                          <a:spcPts val="800"/>
                        </a:spcAft>
                      </a:pPr>
                      <a:r>
                        <a:rPr lang="ru-RU" sz="1200">
                          <a:solidFill>
                            <a:srgbClr val="0000FF"/>
                          </a:solidFill>
                          <a:effectLst/>
                          <a:latin typeface="Times New Roman" panose="02020603050405020304" pitchFamily="18" charset="0"/>
                          <a:cs typeface="Times New Roman" panose="02020603050405020304" pitchFamily="18" charset="0"/>
                        </a:rPr>
                        <a:t>Компонент </a:t>
                      </a:r>
                      <a:endParaRPr lang="ru-RU" sz="120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974" marR="42974" marT="0" marB="0"/>
                </a:tc>
                <a:tc>
                  <a:txBody>
                    <a:bodyPr/>
                    <a:lstStyle/>
                    <a:p>
                      <a:pPr algn="ctr">
                        <a:lnSpc>
                          <a:spcPct val="107000"/>
                        </a:lnSpc>
                        <a:spcAft>
                          <a:spcPts val="800"/>
                        </a:spcAft>
                      </a:pPr>
                      <a:r>
                        <a:rPr lang="ru-RU" sz="1200" dirty="0">
                          <a:solidFill>
                            <a:srgbClr val="0000FF"/>
                          </a:solidFill>
                          <a:effectLst/>
                          <a:latin typeface="Times New Roman" panose="02020603050405020304" pitchFamily="18" charset="0"/>
                          <a:cs typeface="Times New Roman" panose="02020603050405020304" pitchFamily="18" charset="0"/>
                        </a:rPr>
                        <a:t>Содержание</a:t>
                      </a:r>
                      <a:endParaRPr lang="ru-RU" sz="12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2974" marR="42974" marT="0" marB="0"/>
                </a:tc>
                <a:extLst>
                  <a:ext uri="{0D108BD9-81ED-4DB2-BD59-A6C34878D82A}">
                    <a16:rowId xmlns:a16="http://schemas.microsoft.com/office/drawing/2014/main" val="2763621544"/>
                  </a:ext>
                </a:extLst>
              </a:tr>
              <a:tr h="1669513">
                <a:tc>
                  <a:txBody>
                    <a:bodyPr/>
                    <a:lstStyle/>
                    <a:p>
                      <a:pPr marL="342900" lvl="0" indent="-342900">
                        <a:lnSpc>
                          <a:spcPct val="107000"/>
                        </a:lnSpc>
                        <a:spcAft>
                          <a:spcPts val="800"/>
                        </a:spcAft>
                        <a:buFont typeface="+mj-lt"/>
                        <a:buAutoNum type="arabicPeriod"/>
                      </a:pPr>
                      <a:r>
                        <a:rPr lang="ru-RU"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974" marR="42974" marT="0" marB="0"/>
                </a:tc>
                <a:tc>
                  <a:txBody>
                    <a:bodyPr/>
                    <a:lstStyle/>
                    <a:p>
                      <a:pPr>
                        <a:lnSpc>
                          <a:spcPct val="107000"/>
                        </a:lnSpc>
                        <a:spcAft>
                          <a:spcPts val="800"/>
                        </a:spcAft>
                      </a:pPr>
                      <a:r>
                        <a:rPr lang="ru-RU" sz="1200" dirty="0">
                          <a:effectLst/>
                          <a:latin typeface="Times New Roman" panose="02020603050405020304" pitchFamily="18" charset="0"/>
                          <a:cs typeface="Times New Roman" panose="02020603050405020304" pitchFamily="18" charset="0"/>
                        </a:rPr>
                        <a:t>Наблюдение.</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974" marR="42974" marT="0" marB="0"/>
                </a:tc>
                <a:tc>
                  <a:txBody>
                    <a:bodyPr/>
                    <a:lstStyle/>
                    <a:p>
                      <a:pPr algn="just"/>
                      <a:r>
                        <a:rPr lang="ru-RU" sz="1200" dirty="0">
                          <a:solidFill>
                            <a:srgbClr val="000000"/>
                          </a:solidFill>
                          <a:effectLst/>
                          <a:latin typeface="Times New Roman" panose="02020603050405020304" pitchFamily="18" charset="0"/>
                          <a:cs typeface="Times New Roman" panose="02020603050405020304" pitchFamily="18" charset="0"/>
                        </a:rPr>
                        <a:t>Цель проведения наблюдения и с кем оно проводится):</a:t>
                      </a:r>
                      <a:endParaRPr lang="ru-RU" sz="1200" dirty="0">
                        <a:effectLst/>
                        <a:latin typeface="Times New Roman" panose="02020603050405020304" pitchFamily="18" charset="0"/>
                        <a:cs typeface="Times New Roman" panose="02020603050405020304" pitchFamily="18" charset="0"/>
                      </a:endParaRPr>
                    </a:p>
                    <a:p>
                      <a:pPr marL="342900" lvl="0" indent="-342900">
                        <a:lnSpc>
                          <a:spcPct val="107000"/>
                        </a:lnSpc>
                        <a:buFont typeface="Symbol" panose="05050102010706020507" pitchFamily="18" charset="2"/>
                        <a:buChar char=""/>
                      </a:pPr>
                      <a:r>
                        <a:rPr lang="ru-RU" sz="1200" dirty="0">
                          <a:effectLst/>
                          <a:latin typeface="Times New Roman" panose="02020603050405020304" pitchFamily="18" charset="0"/>
                          <a:cs typeface="Times New Roman" panose="02020603050405020304" pitchFamily="18" charset="0"/>
                        </a:rPr>
                        <a:t>наблюдения за живыми объектами (за птицами, деревьями лиственными и хвойными, кустарниками и т.д.);</a:t>
                      </a:r>
                    </a:p>
                    <a:p>
                      <a:pPr marL="342900" lvl="0" indent="-342900">
                        <a:lnSpc>
                          <a:spcPct val="107000"/>
                        </a:lnSpc>
                        <a:buFont typeface="Symbol" panose="05050102010706020507" pitchFamily="18" charset="2"/>
                        <a:buChar char=""/>
                      </a:pPr>
                      <a:r>
                        <a:rPr lang="ru-RU" sz="1200" dirty="0">
                          <a:effectLst/>
                          <a:latin typeface="Times New Roman" panose="02020603050405020304" pitchFamily="18" charset="0"/>
                          <a:cs typeface="Times New Roman" panose="02020603050405020304" pitchFamily="18" charset="0"/>
                        </a:rPr>
                        <a:t>наблюдения за неживыми объектами (за солнцем, облаками, погодой, ветром, снегом, глубиной снежного покрова, длительностью дня, метелью, позёмкой, снегопадом и т.д.);</a:t>
                      </a:r>
                    </a:p>
                    <a:p>
                      <a:pPr marL="342900" lvl="0" indent="-342900">
                        <a:lnSpc>
                          <a:spcPct val="107000"/>
                        </a:lnSpc>
                        <a:spcAft>
                          <a:spcPts val="800"/>
                        </a:spcAft>
                        <a:buFont typeface="Symbol" panose="05050102010706020507" pitchFamily="18" charset="2"/>
                        <a:buChar char=""/>
                      </a:pPr>
                      <a:r>
                        <a:rPr lang="ru-RU" sz="1200" dirty="0">
                          <a:effectLst/>
                          <a:latin typeface="Times New Roman" panose="02020603050405020304" pitchFamily="18" charset="0"/>
                          <a:cs typeface="Times New Roman" panose="02020603050405020304" pitchFamily="18" charset="0"/>
                        </a:rPr>
                        <a:t>наблюдения за явлениями окружающей действительности (за трудом взрослых, за прохожими, за лыжниками, за транспортом – снегоуборочной машиной и т.д.).</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974" marR="42974" marT="0" marB="0"/>
                </a:tc>
                <a:extLst>
                  <a:ext uri="{0D108BD9-81ED-4DB2-BD59-A6C34878D82A}">
                    <a16:rowId xmlns:a16="http://schemas.microsoft.com/office/drawing/2014/main" val="2635988294"/>
                  </a:ext>
                </a:extLst>
              </a:tr>
              <a:tr h="793334">
                <a:tc>
                  <a:txBody>
                    <a:bodyPr/>
                    <a:lstStyle/>
                    <a:p>
                      <a:pPr marL="0" lvl="0" indent="0">
                        <a:lnSpc>
                          <a:spcPct val="107000"/>
                        </a:lnSpc>
                        <a:spcAft>
                          <a:spcPts val="800"/>
                        </a:spcAft>
                        <a:buFont typeface="+mj-lt"/>
                        <a:buNone/>
                      </a:pPr>
                      <a:r>
                        <a:rPr lang="ru-RU" sz="1200" dirty="0">
                          <a:effectLst/>
                          <a:latin typeface="Times New Roman" panose="02020603050405020304" pitchFamily="18" charset="0"/>
                          <a:cs typeface="Times New Roman" panose="02020603050405020304" pitchFamily="18" charset="0"/>
                        </a:rPr>
                        <a:t>2. 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974" marR="42974" marT="0" marB="0"/>
                </a:tc>
                <a:tc>
                  <a:txBody>
                    <a:bodyPr/>
                    <a:lstStyle/>
                    <a:p>
                      <a:pPr>
                        <a:lnSpc>
                          <a:spcPct val="107000"/>
                        </a:lnSpc>
                        <a:spcAft>
                          <a:spcPts val="800"/>
                        </a:spcAft>
                      </a:pPr>
                      <a:r>
                        <a:rPr lang="ru-RU" sz="1200">
                          <a:effectLst/>
                          <a:latin typeface="Times New Roman" panose="02020603050405020304" pitchFamily="18" charset="0"/>
                          <a:cs typeface="Times New Roman" panose="02020603050405020304" pitchFamily="18" charset="0"/>
                        </a:rPr>
                        <a:t>Двигательная активность.</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2974" marR="42974" marT="0" marB="0"/>
                </a:tc>
                <a:tc>
                  <a:txBody>
                    <a:bodyPr/>
                    <a:lstStyle/>
                    <a:p>
                      <a:pPr>
                        <a:lnSpc>
                          <a:spcPct val="107000"/>
                        </a:lnSpc>
                        <a:spcAft>
                          <a:spcPts val="800"/>
                        </a:spcAft>
                      </a:pPr>
                      <a:r>
                        <a:rPr lang="ru-RU" sz="1200">
                          <a:effectLst/>
                          <a:latin typeface="Times New Roman" panose="02020603050405020304" pitchFamily="18" charset="0"/>
                          <a:cs typeface="Times New Roman" panose="02020603050405020304" pitchFamily="18" charset="0"/>
                        </a:rPr>
                        <a:t>Подвижные игры: 2-3 игры большой подвижности, 2-3 игры малой и средней подвижности, игры на выбор детей, в том числе с</a:t>
                      </a:r>
                      <a:r>
                        <a:rPr lang="ru-RU" sz="1200">
                          <a:solidFill>
                            <a:srgbClr val="000000"/>
                          </a:solidFill>
                          <a:effectLst/>
                          <a:latin typeface="Times New Roman" panose="02020603050405020304" pitchFamily="18" charset="0"/>
                          <a:cs typeface="Times New Roman" panose="02020603050405020304" pitchFamily="18" charset="0"/>
                        </a:rPr>
                        <a:t>портивные игры с элементами соревнования в старших группах (бадминтон, футбол, городки и др.). </a:t>
                      </a:r>
                      <a:r>
                        <a:rPr lang="ru-RU" sz="1200">
                          <a:effectLst/>
                          <a:latin typeface="Times New Roman" panose="02020603050405020304" pitchFamily="18" charset="0"/>
                          <a:cs typeface="Times New Roman" panose="02020603050405020304" pitchFamily="18" charset="0"/>
                        </a:rPr>
                        <a:t>Физические упражнения. </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2974" marR="42974" marT="0" marB="0"/>
                </a:tc>
                <a:extLst>
                  <a:ext uri="{0D108BD9-81ED-4DB2-BD59-A6C34878D82A}">
                    <a16:rowId xmlns:a16="http://schemas.microsoft.com/office/drawing/2014/main" val="1039951615"/>
                  </a:ext>
                </a:extLst>
              </a:tr>
              <a:tr h="956080">
                <a:tc>
                  <a:txBody>
                    <a:bodyPr/>
                    <a:lstStyle/>
                    <a:p>
                      <a:pPr marL="0" lvl="0" indent="0">
                        <a:lnSpc>
                          <a:spcPct val="107000"/>
                        </a:lnSpc>
                        <a:spcAft>
                          <a:spcPts val="800"/>
                        </a:spcAft>
                        <a:buFont typeface="+mj-lt"/>
                        <a:buNone/>
                      </a:pPr>
                      <a:r>
                        <a:rPr lang="ru-RU" sz="1200" dirty="0">
                          <a:effectLst/>
                          <a:latin typeface="Times New Roman" panose="02020603050405020304" pitchFamily="18" charset="0"/>
                          <a:cs typeface="Times New Roman" panose="02020603050405020304" pitchFamily="18" charset="0"/>
                        </a:rPr>
                        <a:t>3. 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974" marR="42974" marT="0" marB="0"/>
                </a:tc>
                <a:tc>
                  <a:txBody>
                    <a:bodyPr/>
                    <a:lstStyle/>
                    <a:p>
                      <a:pPr>
                        <a:lnSpc>
                          <a:spcPct val="107000"/>
                        </a:lnSpc>
                        <a:spcAft>
                          <a:spcPts val="800"/>
                        </a:spcAft>
                      </a:pPr>
                      <a:r>
                        <a:rPr lang="ru-RU" sz="1200">
                          <a:effectLst/>
                          <a:latin typeface="Times New Roman" panose="02020603050405020304" pitchFamily="18" charset="0"/>
                          <a:cs typeface="Times New Roman" panose="02020603050405020304" pitchFamily="18" charset="0"/>
                        </a:rPr>
                        <a:t>Труд детей на участке</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2974" marR="42974" marT="0" marB="0"/>
                </a:tc>
                <a:tc>
                  <a:txBody>
                    <a:bodyPr/>
                    <a:lstStyle/>
                    <a:p>
                      <a:pPr>
                        <a:lnSpc>
                          <a:spcPct val="107000"/>
                        </a:lnSpc>
                        <a:spcAft>
                          <a:spcPts val="800"/>
                        </a:spcAft>
                      </a:pPr>
                      <a:r>
                        <a:rPr lang="ru-RU" sz="1200">
                          <a:solidFill>
                            <a:srgbClr val="000000"/>
                          </a:solidFill>
                          <a:effectLst/>
                          <a:latin typeface="Times New Roman" panose="02020603050405020304" pitchFamily="18" charset="0"/>
                          <a:cs typeface="Times New Roman" panose="02020603050405020304" pitchFamily="18" charset="0"/>
                        </a:rPr>
                        <a:t>Трудовые поручения: привлечение детей к сбору игрушек, оказание посильной помощи в наведении порядка на площадке (сбор листвы, расчистка дорожек от снега, уход за посадками). Трудовая деятельность должна вызывать радость от ощущения значимости проделанной работы.</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2974" marR="42974" marT="0" marB="0"/>
                </a:tc>
                <a:extLst>
                  <a:ext uri="{0D108BD9-81ED-4DB2-BD59-A6C34878D82A}">
                    <a16:rowId xmlns:a16="http://schemas.microsoft.com/office/drawing/2014/main" val="3537862991"/>
                  </a:ext>
                </a:extLst>
              </a:tr>
              <a:tr h="712959">
                <a:tc>
                  <a:txBody>
                    <a:bodyPr/>
                    <a:lstStyle/>
                    <a:p>
                      <a:pPr marL="0" lvl="0" indent="0">
                        <a:lnSpc>
                          <a:spcPct val="107000"/>
                        </a:lnSpc>
                        <a:spcAft>
                          <a:spcPts val="800"/>
                        </a:spcAft>
                        <a:buFont typeface="+mj-lt"/>
                        <a:buNone/>
                      </a:pPr>
                      <a:r>
                        <a:rPr lang="ru-RU" sz="1200" dirty="0">
                          <a:effectLst/>
                          <a:latin typeface="Times New Roman" panose="02020603050405020304" pitchFamily="18" charset="0"/>
                          <a:cs typeface="Times New Roman" panose="02020603050405020304" pitchFamily="18" charset="0"/>
                        </a:rPr>
                        <a:t>4. </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974" marR="42974" marT="0" marB="0"/>
                </a:tc>
                <a:tc>
                  <a:txBody>
                    <a:bodyPr/>
                    <a:lstStyle/>
                    <a:p>
                      <a:pPr>
                        <a:lnSpc>
                          <a:spcPct val="107000"/>
                        </a:lnSpc>
                        <a:spcAft>
                          <a:spcPts val="800"/>
                        </a:spcAft>
                      </a:pPr>
                      <a:r>
                        <a:rPr lang="ru-RU" sz="1200">
                          <a:effectLst/>
                          <a:latin typeface="Times New Roman" panose="02020603050405020304" pitchFamily="18" charset="0"/>
                          <a:cs typeface="Times New Roman" panose="02020603050405020304" pitchFamily="18" charset="0"/>
                        </a:rPr>
                        <a:t>Индивидуальная работа с детьми</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2974" marR="42974" marT="0" marB="0"/>
                </a:tc>
                <a:tc>
                  <a:txBody>
                    <a:bodyPr/>
                    <a:lstStyle/>
                    <a:p>
                      <a:pPr>
                        <a:lnSpc>
                          <a:spcPct val="107000"/>
                        </a:lnSpc>
                        <a:spcAft>
                          <a:spcPts val="800"/>
                        </a:spcAft>
                      </a:pPr>
                      <a:r>
                        <a:rPr lang="ru-RU" sz="1200">
                          <a:effectLst/>
                          <a:latin typeface="Times New Roman" panose="02020603050405020304" pitchFamily="18" charset="0"/>
                          <a:cs typeface="Times New Roman" panose="02020603050405020304" pitchFamily="18" charset="0"/>
                        </a:rPr>
                        <a:t>Воспитатель в соответствии с планированием (на основании результатов диагностики детей) проводит индивидуальную работу по познавательно-речевому, социально-личностному, физическому или художественно-эстетическому развитию детей.</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2974" marR="42974" marT="0" marB="0"/>
                </a:tc>
                <a:extLst>
                  <a:ext uri="{0D108BD9-81ED-4DB2-BD59-A6C34878D82A}">
                    <a16:rowId xmlns:a16="http://schemas.microsoft.com/office/drawing/2014/main" val="330878247"/>
                  </a:ext>
                </a:extLst>
              </a:tr>
              <a:tr h="956080">
                <a:tc>
                  <a:txBody>
                    <a:bodyPr/>
                    <a:lstStyle/>
                    <a:p>
                      <a:pPr marL="0" lvl="0" indent="0" algn="l">
                        <a:lnSpc>
                          <a:spcPct val="107000"/>
                        </a:lnSpc>
                        <a:spcAft>
                          <a:spcPts val="800"/>
                        </a:spcAft>
                        <a:buFont typeface="+mj-lt"/>
                        <a:buNone/>
                      </a:pPr>
                      <a:r>
                        <a:rPr lang="ru-RU" sz="1200" dirty="0">
                          <a:effectLst/>
                          <a:latin typeface="Times New Roman" panose="02020603050405020304" pitchFamily="18" charset="0"/>
                          <a:cs typeface="Times New Roman" panose="02020603050405020304" pitchFamily="18" charset="0"/>
                        </a:rPr>
                        <a:t>5.</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974" marR="42974" marT="0" marB="0"/>
                </a:tc>
                <a:tc>
                  <a:txBody>
                    <a:bodyPr/>
                    <a:lstStyle/>
                    <a:p>
                      <a:pPr algn="ctr">
                        <a:lnSpc>
                          <a:spcPct val="107000"/>
                        </a:lnSpc>
                        <a:spcAft>
                          <a:spcPts val="800"/>
                        </a:spcAft>
                      </a:pPr>
                      <a:r>
                        <a:rPr lang="ru-RU" sz="1200">
                          <a:effectLst/>
                          <a:latin typeface="Times New Roman" panose="02020603050405020304" pitchFamily="18" charset="0"/>
                          <a:cs typeface="Times New Roman" panose="02020603050405020304" pitchFamily="18" charset="0"/>
                        </a:rPr>
                        <a:t>Самостоятельная игровая деятельность.</a:t>
                      </a:r>
                      <a:endParaRPr lang="ru-RU"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42974" marR="42974" marT="0" marB="0"/>
                </a:tc>
                <a:tc>
                  <a:txBody>
                    <a:bodyPr/>
                    <a:lstStyle/>
                    <a:p>
                      <a:pPr algn="ctr">
                        <a:lnSpc>
                          <a:spcPct val="107000"/>
                        </a:lnSpc>
                        <a:spcAft>
                          <a:spcPts val="800"/>
                        </a:spcAft>
                      </a:pPr>
                      <a:r>
                        <a:rPr lang="ru-RU" sz="1200" dirty="0">
                          <a:effectLst/>
                          <a:latin typeface="Times New Roman" panose="02020603050405020304" pitchFamily="18" charset="0"/>
                          <a:cs typeface="Times New Roman" panose="02020603050405020304" pitchFamily="18" charset="0"/>
                        </a:rPr>
                        <a:t>Воспитатель должен руководить самостоятельной деятельностью детей: обеспечить им полную безопасность, обеспечить необходимым количеством выносного материала, научить использовать пособия в соответствии с их предназначением, осуществлять постоянный контроль деятельности на протяжении всей прогулки.</a:t>
                      </a:r>
                      <a:endParaRPr lang="ru-RU"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974" marR="42974" marT="0" marB="0"/>
                </a:tc>
                <a:extLst>
                  <a:ext uri="{0D108BD9-81ED-4DB2-BD59-A6C34878D82A}">
                    <a16:rowId xmlns:a16="http://schemas.microsoft.com/office/drawing/2014/main" val="1166465179"/>
                  </a:ext>
                </a:extLst>
              </a:tr>
            </a:tbl>
          </a:graphicData>
        </a:graphic>
      </p:graphicFrame>
    </p:spTree>
    <p:extLst>
      <p:ext uri="{BB962C8B-B14F-4D97-AF65-F5344CB8AC3E}">
        <p14:creationId xmlns:p14="http://schemas.microsoft.com/office/powerpoint/2010/main" val="1268026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714349" y="928670"/>
            <a:ext cx="6072230" cy="369332"/>
          </a:xfrm>
          <a:prstGeom prst="rect">
            <a:avLst/>
          </a:prstGeom>
        </p:spPr>
        <p:txBody>
          <a:bodyPr wrap="square">
            <a:spAutoFit/>
          </a:bodyPr>
          <a:lstStyle/>
          <a:p>
            <a:r>
              <a:rPr lang="ru-RU" b="1" dirty="0">
                <a:solidFill>
                  <a:srgbClr val="FF0000"/>
                </a:solidFill>
                <a:latin typeface="Times New Roman" pitchFamily="18" charset="0"/>
                <a:cs typeface="Times New Roman" pitchFamily="18" charset="0"/>
              </a:rPr>
              <a:t>Временной план прогулки</a:t>
            </a:r>
          </a:p>
        </p:txBody>
      </p:sp>
      <p:sp>
        <p:nvSpPr>
          <p:cNvPr id="12" name="Блок-схема: альтернативный процесс 11"/>
          <p:cNvSpPr/>
          <p:nvPr/>
        </p:nvSpPr>
        <p:spPr>
          <a:xfrm>
            <a:off x="743763" y="1285973"/>
            <a:ext cx="6132493" cy="630859"/>
          </a:xfrm>
          <a:prstGeom prst="flowChartAlternateProcess">
            <a:avLst/>
          </a:prstGeom>
        </p:spPr>
        <p:style>
          <a:lnRef idx="1">
            <a:schemeClr val="accent3"/>
          </a:lnRef>
          <a:fillRef idx="2">
            <a:schemeClr val="accent3"/>
          </a:fillRef>
          <a:effectRef idx="1">
            <a:schemeClr val="accent3"/>
          </a:effectRef>
          <a:fontRef idx="minor">
            <a:schemeClr val="dk1"/>
          </a:fontRef>
        </p:style>
        <p:txBody>
          <a:bodyPr rtlCol="0" anchor="ctr"/>
          <a:lstStyle/>
          <a:p>
            <a:r>
              <a:rPr lang="ru-RU" sz="1200" dirty="0">
                <a:latin typeface="Times New Roman" pitchFamily="18" charset="0"/>
                <a:cs typeface="Times New Roman" pitchFamily="18" charset="0"/>
              </a:rPr>
              <a:t>В соответствии с «Санитарно-эпидемиологические требованиями к устройству, содержанию и организации режима работы в дошкольных организациях), ежедневная продолжительность прогулки детей составляет не менее 3-4 часов.</a:t>
            </a:r>
          </a:p>
        </p:txBody>
      </p:sp>
      <p:graphicFrame>
        <p:nvGraphicFramePr>
          <p:cNvPr id="2" name="Таблица 1">
            <a:extLst>
              <a:ext uri="{FF2B5EF4-FFF2-40B4-BE49-F238E27FC236}">
                <a16:creationId xmlns:a16="http://schemas.microsoft.com/office/drawing/2014/main" id="{8F31675C-EAAC-46C4-B9FB-704F7F9CAD62}"/>
              </a:ext>
            </a:extLst>
          </p:cNvPr>
          <p:cNvGraphicFramePr>
            <a:graphicFrameLocks noGrp="1"/>
          </p:cNvGraphicFramePr>
          <p:nvPr>
            <p:extLst>
              <p:ext uri="{D42A27DB-BD31-4B8C-83A1-F6EECF244321}">
                <p14:modId xmlns:p14="http://schemas.microsoft.com/office/powerpoint/2010/main" val="2534223659"/>
              </p:ext>
            </p:extLst>
          </p:nvPr>
        </p:nvGraphicFramePr>
        <p:xfrm>
          <a:off x="827584" y="2132856"/>
          <a:ext cx="7560841" cy="3875280"/>
        </p:xfrm>
        <a:graphic>
          <a:graphicData uri="http://schemas.openxmlformats.org/drawingml/2006/table">
            <a:tbl>
              <a:tblPr firstRow="1" firstCol="1" bandRow="1">
                <a:tableStyleId>{0505E3EF-67EA-436B-97B2-0124C06EBD24}</a:tableStyleId>
              </a:tblPr>
              <a:tblGrid>
                <a:gridCol w="1443729">
                  <a:extLst>
                    <a:ext uri="{9D8B030D-6E8A-4147-A177-3AD203B41FA5}">
                      <a16:colId xmlns:a16="http://schemas.microsoft.com/office/drawing/2014/main" val="2873847574"/>
                    </a:ext>
                  </a:extLst>
                </a:gridCol>
                <a:gridCol w="1529278">
                  <a:extLst>
                    <a:ext uri="{9D8B030D-6E8A-4147-A177-3AD203B41FA5}">
                      <a16:colId xmlns:a16="http://schemas.microsoft.com/office/drawing/2014/main" val="939979599"/>
                    </a:ext>
                  </a:extLst>
                </a:gridCol>
                <a:gridCol w="1529278">
                  <a:extLst>
                    <a:ext uri="{9D8B030D-6E8A-4147-A177-3AD203B41FA5}">
                      <a16:colId xmlns:a16="http://schemas.microsoft.com/office/drawing/2014/main" val="3618033872"/>
                    </a:ext>
                  </a:extLst>
                </a:gridCol>
                <a:gridCol w="1529278">
                  <a:extLst>
                    <a:ext uri="{9D8B030D-6E8A-4147-A177-3AD203B41FA5}">
                      <a16:colId xmlns:a16="http://schemas.microsoft.com/office/drawing/2014/main" val="2271488760"/>
                    </a:ext>
                  </a:extLst>
                </a:gridCol>
                <a:gridCol w="1529278">
                  <a:extLst>
                    <a:ext uri="{9D8B030D-6E8A-4147-A177-3AD203B41FA5}">
                      <a16:colId xmlns:a16="http://schemas.microsoft.com/office/drawing/2014/main" val="3160596980"/>
                    </a:ext>
                  </a:extLst>
                </a:gridCol>
              </a:tblGrid>
              <a:tr h="405680">
                <a:tc>
                  <a:txBody>
                    <a:bodyPr/>
                    <a:lstStyle/>
                    <a:p>
                      <a:pPr algn="ctr">
                        <a:lnSpc>
                          <a:spcPct val="107000"/>
                        </a:lnSpc>
                        <a:spcAft>
                          <a:spcPts val="800"/>
                        </a:spcAft>
                      </a:pPr>
                      <a:r>
                        <a:rPr lang="ru-RU" sz="1400" dirty="0">
                          <a:effectLst/>
                          <a:latin typeface="Times New Roman" panose="02020603050405020304" pitchFamily="18" charset="0"/>
                          <a:cs typeface="Times New Roman" panose="02020603050405020304" pitchFamily="18" charset="0"/>
                        </a:rPr>
                        <a:t>Компонент</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400">
                          <a:effectLst/>
                          <a:latin typeface="Times New Roman" panose="02020603050405020304" pitchFamily="18" charset="0"/>
                          <a:cs typeface="Times New Roman" panose="02020603050405020304" pitchFamily="18" charset="0"/>
                        </a:rPr>
                        <a:t>Младший возраст</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400" dirty="0">
                          <a:effectLst/>
                          <a:latin typeface="Times New Roman" panose="02020603050405020304" pitchFamily="18" charset="0"/>
                          <a:cs typeface="Times New Roman" panose="02020603050405020304" pitchFamily="18" charset="0"/>
                        </a:rPr>
                        <a:t>Средняя группа</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400" dirty="0">
                          <a:effectLst/>
                          <a:latin typeface="Times New Roman" panose="02020603050405020304" pitchFamily="18" charset="0"/>
                          <a:cs typeface="Times New Roman" panose="02020603050405020304" pitchFamily="18" charset="0"/>
                        </a:rPr>
                        <a:t>Старшая группа</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400" dirty="0">
                          <a:effectLst/>
                          <a:latin typeface="Times New Roman" panose="02020603050405020304" pitchFamily="18" charset="0"/>
                          <a:cs typeface="Times New Roman" panose="02020603050405020304" pitchFamily="18" charset="0"/>
                        </a:rPr>
                        <a:t>Подготовит-ная группа</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87263454"/>
                  </a:ext>
                </a:extLst>
              </a:tr>
              <a:tr h="195756">
                <a:tc>
                  <a:txBody>
                    <a:bodyPr/>
                    <a:lstStyle/>
                    <a:p>
                      <a:pPr algn="ctr">
                        <a:lnSpc>
                          <a:spcPct val="107000"/>
                        </a:lnSpc>
                        <a:spcAft>
                          <a:spcPts val="800"/>
                        </a:spcAft>
                      </a:pPr>
                      <a:r>
                        <a:rPr lang="ru-RU" sz="1400" b="0">
                          <a:effectLst/>
                          <a:latin typeface="Times New Roman" panose="02020603050405020304" pitchFamily="18" charset="0"/>
                          <a:cs typeface="Times New Roman" panose="02020603050405020304" pitchFamily="18" charset="0"/>
                        </a:rPr>
                        <a:t>Наблюдение</a:t>
                      </a:r>
                      <a:endParaRPr lang="ru-RU" sz="14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400">
                          <a:effectLst/>
                          <a:latin typeface="Times New Roman" panose="02020603050405020304" pitchFamily="18" charset="0"/>
                          <a:cs typeface="Times New Roman" panose="02020603050405020304" pitchFamily="18" charset="0"/>
                        </a:rPr>
                        <a:t>7-10 минут</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400">
                          <a:effectLst/>
                          <a:latin typeface="Times New Roman" panose="02020603050405020304" pitchFamily="18" charset="0"/>
                          <a:cs typeface="Times New Roman" panose="02020603050405020304" pitchFamily="18" charset="0"/>
                        </a:rPr>
                        <a:t>7-15 минут</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400">
                          <a:effectLst/>
                          <a:latin typeface="Times New Roman" panose="02020603050405020304" pitchFamily="18" charset="0"/>
                          <a:cs typeface="Times New Roman" panose="02020603050405020304" pitchFamily="18" charset="0"/>
                        </a:rPr>
                        <a:t>7-15 минут</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400">
                          <a:effectLst/>
                          <a:latin typeface="Times New Roman" panose="02020603050405020304" pitchFamily="18" charset="0"/>
                          <a:cs typeface="Times New Roman" panose="02020603050405020304" pitchFamily="18" charset="0"/>
                        </a:rPr>
                        <a:t>7-15 минут</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64709751"/>
                  </a:ext>
                </a:extLst>
              </a:tr>
              <a:tr h="1054748">
                <a:tc rowSpan="2">
                  <a:txBody>
                    <a:bodyPr/>
                    <a:lstStyle/>
                    <a:p>
                      <a:pPr algn="ctr">
                        <a:lnSpc>
                          <a:spcPct val="107000"/>
                        </a:lnSpc>
                        <a:spcAft>
                          <a:spcPts val="800"/>
                        </a:spcAft>
                      </a:pPr>
                      <a:r>
                        <a:rPr lang="ru-RU" sz="1400" b="0" dirty="0">
                          <a:effectLst/>
                          <a:latin typeface="Times New Roman" panose="02020603050405020304" pitchFamily="18" charset="0"/>
                          <a:cs typeface="Times New Roman" panose="02020603050405020304" pitchFamily="18" charset="0"/>
                        </a:rPr>
                        <a:t>Двигательная активность</a:t>
                      </a:r>
                      <a:endParaRPr lang="ru-RU" sz="14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400" dirty="0">
                          <a:effectLst/>
                          <a:latin typeface="Times New Roman" panose="02020603050405020304" pitchFamily="18" charset="0"/>
                          <a:cs typeface="Times New Roman" panose="02020603050405020304" pitchFamily="18" charset="0"/>
                        </a:rPr>
                        <a:t>Утренняя прогулка 6-10 минут;</a:t>
                      </a:r>
                    </a:p>
                    <a:p>
                      <a:pPr algn="ctr">
                        <a:lnSpc>
                          <a:spcPct val="107000"/>
                        </a:lnSpc>
                        <a:spcAft>
                          <a:spcPts val="800"/>
                        </a:spcAft>
                      </a:pPr>
                      <a:r>
                        <a:rPr lang="ru-RU" sz="1400" dirty="0">
                          <a:effectLst/>
                          <a:latin typeface="Times New Roman" panose="02020603050405020304" pitchFamily="18" charset="0"/>
                          <a:cs typeface="Times New Roman" panose="02020603050405020304" pitchFamily="18" charset="0"/>
                        </a:rPr>
                        <a:t>Вечерняя прогулка 10–15 минут</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400" dirty="0">
                          <a:effectLst/>
                          <a:latin typeface="Times New Roman" panose="02020603050405020304" pitchFamily="18" charset="0"/>
                          <a:cs typeface="Times New Roman" panose="02020603050405020304" pitchFamily="18" charset="0"/>
                        </a:rPr>
                        <a:t>Утренняя прогулка 10-15 минут;</a:t>
                      </a:r>
                    </a:p>
                    <a:p>
                      <a:pPr algn="ctr">
                        <a:lnSpc>
                          <a:spcPct val="107000"/>
                        </a:lnSpc>
                        <a:spcAft>
                          <a:spcPts val="800"/>
                        </a:spcAft>
                      </a:pPr>
                      <a:r>
                        <a:rPr lang="ru-RU" sz="1400" dirty="0">
                          <a:effectLst/>
                          <a:latin typeface="Times New Roman" panose="02020603050405020304" pitchFamily="18" charset="0"/>
                          <a:cs typeface="Times New Roman" panose="02020603050405020304" pitchFamily="18" charset="0"/>
                        </a:rPr>
                        <a:t>Вечерняя прогулка 10–15 минут</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400" dirty="0">
                          <a:effectLst/>
                          <a:latin typeface="Times New Roman" panose="02020603050405020304" pitchFamily="18" charset="0"/>
                          <a:cs typeface="Times New Roman" panose="02020603050405020304" pitchFamily="18" charset="0"/>
                        </a:rPr>
                        <a:t>Утренняя прогулка 15-20 минут;</a:t>
                      </a:r>
                    </a:p>
                    <a:p>
                      <a:pPr algn="ctr">
                        <a:lnSpc>
                          <a:spcPct val="107000"/>
                        </a:lnSpc>
                        <a:spcAft>
                          <a:spcPts val="800"/>
                        </a:spcAft>
                      </a:pPr>
                      <a:r>
                        <a:rPr lang="ru-RU" sz="1400" dirty="0">
                          <a:effectLst/>
                          <a:latin typeface="Times New Roman" panose="02020603050405020304" pitchFamily="18" charset="0"/>
                          <a:cs typeface="Times New Roman" panose="02020603050405020304" pitchFamily="18" charset="0"/>
                        </a:rPr>
                        <a:t>Вечерняя прогулка 10–15 минут</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400" dirty="0">
                          <a:effectLst/>
                          <a:latin typeface="Times New Roman" panose="02020603050405020304" pitchFamily="18" charset="0"/>
                          <a:cs typeface="Times New Roman" panose="02020603050405020304" pitchFamily="18" charset="0"/>
                        </a:rPr>
                        <a:t>Утренняя прогулка 20-25 минут;</a:t>
                      </a:r>
                    </a:p>
                    <a:p>
                      <a:pPr algn="ctr">
                        <a:lnSpc>
                          <a:spcPct val="107000"/>
                        </a:lnSpc>
                        <a:spcAft>
                          <a:spcPts val="800"/>
                        </a:spcAft>
                      </a:pPr>
                      <a:r>
                        <a:rPr lang="ru-RU" sz="1400" dirty="0">
                          <a:effectLst/>
                          <a:latin typeface="Times New Roman" panose="02020603050405020304" pitchFamily="18" charset="0"/>
                          <a:cs typeface="Times New Roman" panose="02020603050405020304" pitchFamily="18" charset="0"/>
                        </a:rPr>
                        <a:t>Вечерняя прогулка 10–15 минут</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39447242"/>
                  </a:ext>
                </a:extLst>
              </a:tr>
              <a:tr h="405680">
                <a:tc vMerge="1">
                  <a:txBody>
                    <a:bodyPr/>
                    <a:lstStyle/>
                    <a:p>
                      <a:endParaRPr lang="ru-RU"/>
                    </a:p>
                  </a:txBody>
                  <a:tcPr/>
                </a:tc>
                <a:tc gridSpan="4">
                  <a:txBody>
                    <a:bodyPr/>
                    <a:lstStyle/>
                    <a:p>
                      <a:pPr algn="ctr">
                        <a:lnSpc>
                          <a:spcPct val="107000"/>
                        </a:lnSpc>
                        <a:spcAft>
                          <a:spcPts val="800"/>
                        </a:spcAft>
                      </a:pPr>
                      <a:r>
                        <a:rPr lang="ru-RU" sz="1400" dirty="0">
                          <a:effectLst/>
                          <a:latin typeface="Times New Roman" panose="02020603050405020304" pitchFamily="18" charset="0"/>
                          <a:cs typeface="Times New Roman" panose="02020603050405020304" pitchFamily="18" charset="0"/>
                        </a:rPr>
                        <a:t>Каждый месяц разучивание 2-3 подвижных игр (повтор в течение месяца и закрепление 3-4 раза в год)</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713746293"/>
                  </a:ext>
                </a:extLst>
              </a:tr>
              <a:tr h="195756">
                <a:tc>
                  <a:txBody>
                    <a:bodyPr/>
                    <a:lstStyle/>
                    <a:p>
                      <a:pPr algn="ctr">
                        <a:lnSpc>
                          <a:spcPct val="107000"/>
                        </a:lnSpc>
                        <a:spcAft>
                          <a:spcPts val="800"/>
                        </a:spcAft>
                      </a:pPr>
                      <a:r>
                        <a:rPr lang="ru-RU" sz="1400" b="0">
                          <a:effectLst/>
                          <a:latin typeface="Times New Roman" panose="02020603050405020304" pitchFamily="18" charset="0"/>
                          <a:cs typeface="Times New Roman" panose="02020603050405020304" pitchFamily="18" charset="0"/>
                        </a:rPr>
                        <a:t>Труд</a:t>
                      </a:r>
                      <a:endParaRPr lang="ru-RU" sz="14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400">
                          <a:effectLst/>
                          <a:latin typeface="Times New Roman" panose="02020603050405020304" pitchFamily="18" charset="0"/>
                          <a:cs typeface="Times New Roman" panose="02020603050405020304" pitchFamily="18" charset="0"/>
                        </a:rPr>
                        <a:t>7-10 минут</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400" dirty="0">
                          <a:effectLst/>
                          <a:latin typeface="Times New Roman" panose="02020603050405020304" pitchFamily="18" charset="0"/>
                          <a:cs typeface="Times New Roman" panose="02020603050405020304" pitchFamily="18" charset="0"/>
                        </a:rPr>
                        <a:t>7-15 минут</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400">
                          <a:effectLst/>
                          <a:latin typeface="Times New Roman" panose="02020603050405020304" pitchFamily="18" charset="0"/>
                          <a:cs typeface="Times New Roman" panose="02020603050405020304" pitchFamily="18" charset="0"/>
                        </a:rPr>
                        <a:t>7-15 минут</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400">
                          <a:effectLst/>
                          <a:latin typeface="Times New Roman" panose="02020603050405020304" pitchFamily="18" charset="0"/>
                          <a:cs typeface="Times New Roman" panose="02020603050405020304" pitchFamily="18" charset="0"/>
                        </a:rPr>
                        <a:t>7-15 минут</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33028949"/>
                  </a:ext>
                </a:extLst>
              </a:tr>
              <a:tr h="405680">
                <a:tc>
                  <a:txBody>
                    <a:bodyPr/>
                    <a:lstStyle/>
                    <a:p>
                      <a:pPr algn="ctr">
                        <a:lnSpc>
                          <a:spcPct val="107000"/>
                        </a:lnSpc>
                        <a:spcAft>
                          <a:spcPts val="800"/>
                        </a:spcAft>
                      </a:pPr>
                      <a:r>
                        <a:rPr lang="ru-RU" sz="1400" b="0">
                          <a:effectLst/>
                          <a:latin typeface="Times New Roman" panose="02020603050405020304" pitchFamily="18" charset="0"/>
                          <a:cs typeface="Times New Roman" panose="02020603050405020304" pitchFamily="18" charset="0"/>
                        </a:rPr>
                        <a:t>Индивидуальная работа</a:t>
                      </a:r>
                      <a:endParaRPr lang="ru-RU" sz="14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400">
                          <a:effectLst/>
                          <a:latin typeface="Times New Roman" panose="02020603050405020304" pitchFamily="18" charset="0"/>
                          <a:cs typeface="Times New Roman" panose="02020603050405020304" pitchFamily="18" charset="0"/>
                        </a:rPr>
                        <a:t>7-10 минут</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400" dirty="0">
                          <a:effectLst/>
                          <a:latin typeface="Times New Roman" panose="02020603050405020304" pitchFamily="18" charset="0"/>
                          <a:cs typeface="Times New Roman" panose="02020603050405020304" pitchFamily="18" charset="0"/>
                        </a:rPr>
                        <a:t>7-15 минут</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400" dirty="0">
                          <a:effectLst/>
                          <a:latin typeface="Times New Roman" panose="02020603050405020304" pitchFamily="18" charset="0"/>
                          <a:cs typeface="Times New Roman" panose="02020603050405020304" pitchFamily="18" charset="0"/>
                        </a:rPr>
                        <a:t>7-15 минут</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400">
                          <a:effectLst/>
                          <a:latin typeface="Times New Roman" panose="02020603050405020304" pitchFamily="18" charset="0"/>
                          <a:cs typeface="Times New Roman" panose="02020603050405020304" pitchFamily="18" charset="0"/>
                        </a:rPr>
                        <a:t>7-15 минут</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16433546"/>
                  </a:ext>
                </a:extLst>
              </a:tr>
              <a:tr h="615604">
                <a:tc>
                  <a:txBody>
                    <a:bodyPr/>
                    <a:lstStyle/>
                    <a:p>
                      <a:pPr algn="ctr">
                        <a:lnSpc>
                          <a:spcPct val="107000"/>
                        </a:lnSpc>
                        <a:spcAft>
                          <a:spcPts val="800"/>
                        </a:spcAft>
                      </a:pPr>
                      <a:r>
                        <a:rPr lang="ru-RU" sz="1400" b="0" dirty="0">
                          <a:effectLst/>
                          <a:latin typeface="Times New Roman" panose="02020603050405020304" pitchFamily="18" charset="0"/>
                          <a:cs typeface="Times New Roman" panose="02020603050405020304" pitchFamily="18" charset="0"/>
                        </a:rPr>
                        <a:t>Самостоятельная игровая деятельность</a:t>
                      </a:r>
                      <a:endParaRPr lang="ru-RU" sz="14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400">
                          <a:effectLst/>
                          <a:latin typeface="Times New Roman" panose="02020603050405020304" pitchFamily="18" charset="0"/>
                          <a:cs typeface="Times New Roman" panose="02020603050405020304" pitchFamily="18" charset="0"/>
                        </a:rPr>
                        <a:t>Оставшееся время</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400">
                          <a:effectLst/>
                          <a:latin typeface="Times New Roman" panose="02020603050405020304" pitchFamily="18" charset="0"/>
                          <a:cs typeface="Times New Roman" panose="02020603050405020304" pitchFamily="18" charset="0"/>
                        </a:rPr>
                        <a:t>Оставшееся время</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400" dirty="0">
                          <a:effectLst/>
                          <a:latin typeface="Times New Roman" panose="02020603050405020304" pitchFamily="18" charset="0"/>
                          <a:cs typeface="Times New Roman" panose="02020603050405020304" pitchFamily="18" charset="0"/>
                        </a:rPr>
                        <a:t>Оставшееся время</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400" dirty="0">
                          <a:effectLst/>
                          <a:latin typeface="Times New Roman" panose="02020603050405020304" pitchFamily="18" charset="0"/>
                          <a:cs typeface="Times New Roman" panose="02020603050405020304" pitchFamily="18" charset="0"/>
                        </a:rPr>
                        <a:t>Оставшееся время</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03041071"/>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a:extLst>
              <a:ext uri="{FF2B5EF4-FFF2-40B4-BE49-F238E27FC236}">
                <a16:creationId xmlns:a16="http://schemas.microsoft.com/office/drawing/2014/main" id="{D4E92035-A3B4-41EC-8AEF-D76660C3106A}"/>
              </a:ext>
            </a:extLst>
          </p:cNvPr>
          <p:cNvGraphicFramePr>
            <a:graphicFrameLocks noGrp="1"/>
          </p:cNvGraphicFramePr>
          <p:nvPr>
            <p:ph idx="1"/>
            <p:extLst>
              <p:ext uri="{D42A27DB-BD31-4B8C-83A1-F6EECF244321}">
                <p14:modId xmlns:p14="http://schemas.microsoft.com/office/powerpoint/2010/main" val="3503564325"/>
              </p:ext>
            </p:extLst>
          </p:nvPr>
        </p:nvGraphicFramePr>
        <p:xfrm>
          <a:off x="827584" y="2348880"/>
          <a:ext cx="7560840" cy="3888432"/>
        </p:xfrm>
        <a:graphic>
          <a:graphicData uri="http://schemas.openxmlformats.org/drawingml/2006/table">
            <a:tbl>
              <a:tblPr firstRow="1" firstCol="1" bandRow="1">
                <a:tableStyleId>{0505E3EF-67EA-436B-97B2-0124C06EBD24}</a:tableStyleId>
              </a:tblPr>
              <a:tblGrid>
                <a:gridCol w="1329077">
                  <a:extLst>
                    <a:ext uri="{9D8B030D-6E8A-4147-A177-3AD203B41FA5}">
                      <a16:colId xmlns:a16="http://schemas.microsoft.com/office/drawing/2014/main" val="3265038131"/>
                    </a:ext>
                  </a:extLst>
                </a:gridCol>
                <a:gridCol w="6231763">
                  <a:extLst>
                    <a:ext uri="{9D8B030D-6E8A-4147-A177-3AD203B41FA5}">
                      <a16:colId xmlns:a16="http://schemas.microsoft.com/office/drawing/2014/main" val="1201618573"/>
                    </a:ext>
                  </a:extLst>
                </a:gridCol>
              </a:tblGrid>
              <a:tr h="216337">
                <a:tc>
                  <a:txBody>
                    <a:bodyPr/>
                    <a:lstStyle/>
                    <a:p>
                      <a:pPr algn="ctr">
                        <a:lnSpc>
                          <a:spcPct val="107000"/>
                        </a:lnSpc>
                        <a:spcAft>
                          <a:spcPts val="800"/>
                        </a:spcAft>
                      </a:pPr>
                      <a:r>
                        <a:rPr lang="ru-RU" sz="1400" b="0">
                          <a:effectLst/>
                          <a:latin typeface="Times New Roman" panose="02020603050405020304" pitchFamily="18" charset="0"/>
                          <a:cs typeface="Times New Roman" panose="02020603050405020304" pitchFamily="18" charset="0"/>
                        </a:rPr>
                        <a:t>Критерии </a:t>
                      </a:r>
                      <a:endParaRPr lang="ru-RU" sz="14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ru-RU" sz="1400" b="0" dirty="0">
                          <a:effectLst/>
                          <a:latin typeface="Times New Roman" panose="02020603050405020304" pitchFamily="18" charset="0"/>
                          <a:cs typeface="Times New Roman" panose="02020603050405020304" pitchFamily="18" charset="0"/>
                        </a:rPr>
                        <a:t>Содержание </a:t>
                      </a:r>
                      <a:endParaRPr lang="ru-RU" sz="14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11086647"/>
                  </a:ext>
                </a:extLst>
              </a:tr>
              <a:tr h="671416">
                <a:tc>
                  <a:txBody>
                    <a:bodyPr/>
                    <a:lstStyle/>
                    <a:p>
                      <a:pPr algn="just">
                        <a:lnSpc>
                          <a:spcPct val="107000"/>
                        </a:lnSpc>
                        <a:spcAft>
                          <a:spcPts val="1500"/>
                        </a:spcAft>
                      </a:pPr>
                      <a:r>
                        <a:rPr lang="ru-RU" sz="1400" b="0">
                          <a:effectLst/>
                          <a:latin typeface="Times New Roman" panose="02020603050405020304" pitchFamily="18" charset="0"/>
                          <a:cs typeface="Times New Roman" panose="02020603050405020304" pitchFamily="18" charset="0"/>
                        </a:rPr>
                        <a:t>Цикличность</a:t>
                      </a:r>
                      <a:endParaRPr lang="ru-RU" sz="14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ru-RU" sz="1400" dirty="0">
                          <a:effectLst/>
                          <a:latin typeface="Times New Roman" panose="02020603050405020304" pitchFamily="18" charset="0"/>
                          <a:cs typeface="Times New Roman" panose="02020603050405020304" pitchFamily="18" charset="0"/>
                        </a:rPr>
                        <a:t>Многоразовое возвращение к наблюдению изученных ранее природных предметов и явлений способствует лучшему усвоению знаний дошкольниками</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46182451"/>
                  </a:ext>
                </a:extLst>
              </a:tr>
              <a:tr h="898957">
                <a:tc>
                  <a:txBody>
                    <a:bodyPr/>
                    <a:lstStyle/>
                    <a:p>
                      <a:pPr algn="just">
                        <a:lnSpc>
                          <a:spcPct val="107000"/>
                        </a:lnSpc>
                        <a:spcAft>
                          <a:spcPts val="1500"/>
                        </a:spcAft>
                      </a:pPr>
                      <a:r>
                        <a:rPr lang="ru-RU" sz="1400" b="0">
                          <a:effectLst/>
                          <a:latin typeface="Times New Roman" panose="02020603050405020304" pitchFamily="18" charset="0"/>
                          <a:cs typeface="Times New Roman" panose="02020603050405020304" pitchFamily="18" charset="0"/>
                        </a:rPr>
                        <a:t>Непродолжительность</a:t>
                      </a:r>
                      <a:endParaRPr lang="ru-RU" sz="14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ru-RU" sz="1400">
                          <a:effectLst/>
                          <a:latin typeface="Times New Roman" panose="02020603050405020304" pitchFamily="18" charset="0"/>
                          <a:cs typeface="Times New Roman" panose="02020603050405020304" pitchFamily="18" charset="0"/>
                        </a:rPr>
                        <a:t>Во время проведения наблюдения воспитатель должен следить за эмоциональным состоянием детей, избегать переутомления у подопечных. Начать и завершить исследование ребята должны с положительными эмоциями</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07566698"/>
                  </a:ext>
                </a:extLst>
              </a:tr>
              <a:tr h="443877">
                <a:tc>
                  <a:txBody>
                    <a:bodyPr/>
                    <a:lstStyle/>
                    <a:p>
                      <a:pPr algn="just">
                        <a:lnSpc>
                          <a:spcPct val="107000"/>
                        </a:lnSpc>
                        <a:spcAft>
                          <a:spcPts val="1500"/>
                        </a:spcAft>
                      </a:pPr>
                      <a:r>
                        <a:rPr lang="ru-RU" sz="1400" b="0">
                          <a:effectLst/>
                          <a:latin typeface="Times New Roman" panose="02020603050405020304" pitchFamily="18" charset="0"/>
                          <a:cs typeface="Times New Roman" panose="02020603050405020304" pitchFamily="18" charset="0"/>
                        </a:rPr>
                        <a:t>Доступность</a:t>
                      </a:r>
                      <a:endParaRPr lang="ru-RU" sz="14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ru-RU" sz="1400">
                          <a:effectLst/>
                          <a:latin typeface="Times New Roman" panose="02020603050405020304" pitchFamily="18" charset="0"/>
                          <a:cs typeface="Times New Roman" panose="02020603050405020304" pitchFamily="18" charset="0"/>
                        </a:rPr>
                        <a:t>Каждому ребёнку предоставляется возможность рассмотреть и исследовать объект</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49281063"/>
                  </a:ext>
                </a:extLst>
              </a:tr>
              <a:tr h="1657845">
                <a:tc>
                  <a:txBody>
                    <a:bodyPr/>
                    <a:lstStyle/>
                    <a:p>
                      <a:pPr algn="just">
                        <a:lnSpc>
                          <a:spcPct val="107000"/>
                        </a:lnSpc>
                        <a:spcAft>
                          <a:spcPts val="1500"/>
                        </a:spcAft>
                      </a:pPr>
                      <a:r>
                        <a:rPr lang="ru-RU" sz="1400" b="0" dirty="0">
                          <a:effectLst/>
                          <a:latin typeface="Times New Roman" panose="02020603050405020304" pitchFamily="18" charset="0"/>
                          <a:cs typeface="Times New Roman" panose="02020603050405020304" pitchFamily="18" charset="0"/>
                        </a:rPr>
                        <a:t>Структурность</a:t>
                      </a:r>
                      <a:endParaRPr lang="ru-RU" sz="14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ru-RU" sz="1400" dirty="0">
                          <a:solidFill>
                            <a:srgbClr val="000000"/>
                          </a:solidFill>
                          <a:effectLst/>
                          <a:latin typeface="Times New Roman" panose="02020603050405020304" pitchFamily="18" charset="0"/>
                          <a:cs typeface="Times New Roman" panose="02020603050405020304" pitchFamily="18" charset="0"/>
                        </a:rPr>
                        <a:t>Наблюдение складывается из трёх частей:</a:t>
                      </a:r>
                      <a:endParaRPr lang="ru-RU" sz="1400" dirty="0">
                        <a:effectLst/>
                        <a:latin typeface="Times New Roman" panose="02020603050405020304" pitchFamily="18"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228600" algn="l"/>
                        </a:tabLst>
                      </a:pPr>
                      <a:r>
                        <a:rPr lang="ru-RU" sz="1400" dirty="0">
                          <a:solidFill>
                            <a:srgbClr val="000000"/>
                          </a:solidFill>
                          <a:effectLst/>
                          <a:latin typeface="Times New Roman" panose="02020603050405020304" pitchFamily="18" charset="0"/>
                          <a:cs typeface="Times New Roman" panose="02020603050405020304" pitchFamily="18" charset="0"/>
                        </a:rPr>
                        <a:t>начало (концентрация внимания воспитанников, создание благоприятной атмосферы);</a:t>
                      </a:r>
                      <a:endParaRPr lang="ru-RU" sz="1400" dirty="0">
                        <a:effectLst/>
                        <a:latin typeface="Times New Roman" panose="02020603050405020304" pitchFamily="18"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228600" algn="l"/>
                        </a:tabLst>
                      </a:pPr>
                      <a:r>
                        <a:rPr lang="ru-RU" sz="1400" dirty="0">
                          <a:solidFill>
                            <a:srgbClr val="000000"/>
                          </a:solidFill>
                          <a:effectLst/>
                          <a:latin typeface="Times New Roman" panose="02020603050405020304" pitchFamily="18" charset="0"/>
                          <a:cs typeface="Times New Roman" panose="02020603050405020304" pitchFamily="18" charset="0"/>
                        </a:rPr>
                        <a:t>основная часть (получение информации об объекте или явлении);</a:t>
                      </a:r>
                      <a:endParaRPr lang="ru-RU" sz="1400" dirty="0">
                        <a:effectLst/>
                        <a:latin typeface="Times New Roman" panose="02020603050405020304" pitchFamily="18"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228600" algn="l"/>
                        </a:tabLst>
                      </a:pPr>
                      <a:r>
                        <a:rPr lang="ru-RU" sz="1400" dirty="0">
                          <a:solidFill>
                            <a:srgbClr val="000000"/>
                          </a:solidFill>
                          <a:effectLst/>
                          <a:latin typeface="Times New Roman" panose="02020603050405020304" pitchFamily="18" charset="0"/>
                          <a:cs typeface="Times New Roman" panose="02020603050405020304" pitchFamily="18" charset="0"/>
                        </a:rPr>
                        <a:t>завершение (подведение итогов, обобщение полученных знаний)</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62892123"/>
                  </a:ext>
                </a:extLst>
              </a:tr>
            </a:tbl>
          </a:graphicData>
        </a:graphic>
      </p:graphicFrame>
      <p:sp>
        <p:nvSpPr>
          <p:cNvPr id="5" name="TextBox 4">
            <a:extLst>
              <a:ext uri="{FF2B5EF4-FFF2-40B4-BE49-F238E27FC236}">
                <a16:creationId xmlns:a16="http://schemas.microsoft.com/office/drawing/2014/main" id="{F73327DD-18BA-44BA-BCC7-E1CAC8BADEF4}"/>
              </a:ext>
            </a:extLst>
          </p:cNvPr>
          <p:cNvSpPr txBox="1"/>
          <p:nvPr/>
        </p:nvSpPr>
        <p:spPr>
          <a:xfrm>
            <a:off x="683567" y="836711"/>
            <a:ext cx="6142283" cy="666849"/>
          </a:xfrm>
          <a:prstGeom prst="rect">
            <a:avLst/>
          </a:prstGeom>
          <a:noFill/>
        </p:spPr>
        <p:txBody>
          <a:bodyPr wrap="square">
            <a:spAutoFit/>
          </a:bodyPr>
          <a:lstStyle/>
          <a:p>
            <a:pPr algn="ctr">
              <a:lnSpc>
                <a:spcPct val="107000"/>
              </a:lnSpc>
              <a:spcAft>
                <a:spcPts val="800"/>
              </a:spcAft>
            </a:pPr>
            <a:r>
              <a:rPr lang="ru-RU" b="1" dirty="0">
                <a:solidFill>
                  <a:srgbClr val="FF0000"/>
                </a:solidFill>
                <a:effectLst/>
                <a:latin typeface="a_CooperBlack" panose="0208090404030B020404" pitchFamily="18" charset="-52"/>
                <a:ea typeface="Calibri" panose="020F0502020204030204" pitchFamily="34" charset="0"/>
                <a:cs typeface="Times New Roman" panose="02020603050405020304" pitchFamily="18" charset="0"/>
              </a:rPr>
              <a:t>Организация наблюдений на прогулке в детском саду</a:t>
            </a:r>
            <a:endParaRPr lang="ru-RU" dirty="0">
              <a:effectLst/>
              <a:latin typeface="a_CooperBlack" panose="0208090404030B020404" pitchFamily="18" charset="-52"/>
              <a:ea typeface="Calibri" panose="020F0502020204030204" pitchFamily="34" charset="0"/>
              <a:cs typeface="Times New Roman" panose="02020603050405020304" pitchFamily="18" charset="0"/>
            </a:endParaRPr>
          </a:p>
        </p:txBody>
      </p:sp>
      <p:sp>
        <p:nvSpPr>
          <p:cNvPr id="7" name="Rectangle 1">
            <a:extLst>
              <a:ext uri="{FF2B5EF4-FFF2-40B4-BE49-F238E27FC236}">
                <a16:creationId xmlns:a16="http://schemas.microsoft.com/office/drawing/2014/main" id="{42F302E3-FD33-432C-B3CB-170CA92B0A9A}"/>
              </a:ext>
            </a:extLst>
          </p:cNvPr>
          <p:cNvSpPr>
            <a:spLocks noChangeArrowheads="1"/>
          </p:cNvSpPr>
          <p:nvPr/>
        </p:nvSpPr>
        <p:spPr bwMode="auto">
          <a:xfrm>
            <a:off x="849187" y="1256273"/>
            <a:ext cx="5976664"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Ls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tab pos="228600" algn="l"/>
              </a:tabLst>
            </a:pPr>
            <a:endParaRPr kumimoji="0" lang="ru-RU" altLang="ru-RU" sz="1400" b="0" i="1" u="none" strike="noStrike" cap="none" normalizeH="0" baseline="0" dirty="0">
              <a:ln>
                <a:noFill/>
              </a:ln>
              <a:solidFill>
                <a:srgbClr val="1B1C2A"/>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tab pos="228600" algn="l"/>
              </a:tabLst>
            </a:pPr>
            <a:r>
              <a:rPr kumimoji="0" lang="ru-RU" altLang="ru-RU" sz="1400" b="0" i="1" u="none" strike="noStrike" cap="none" normalizeH="0" baseline="0" dirty="0">
                <a:ln>
                  <a:noFill/>
                </a:ln>
                <a:solidFill>
                  <a:srgbClr val="1B1C2A"/>
                </a:solidFill>
                <a:effectLst/>
                <a:latin typeface="Times New Roman" panose="02020603050405020304" pitchFamily="18" charset="0"/>
                <a:ea typeface="Times New Roman" panose="02020603050405020304" pitchFamily="18" charset="0"/>
                <a:cs typeface="Times New Roman" panose="02020603050405020304" pitchFamily="18" charset="0"/>
              </a:rPr>
              <a:t>Как обучающий приём наблюдение проводится на прогулках с детьми всех возрастов и организуется ежедневно.</a:t>
            </a:r>
            <a:endParaRPr kumimoji="0" lang="ru-RU" altLang="ru-RU" sz="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DDDB416B-D25E-4BB6-91D6-F89A5AB9E4D9}"/>
              </a:ext>
            </a:extLst>
          </p:cNvPr>
          <p:cNvSpPr txBox="1"/>
          <p:nvPr/>
        </p:nvSpPr>
        <p:spPr>
          <a:xfrm>
            <a:off x="2051720" y="2041103"/>
            <a:ext cx="4572000" cy="307777"/>
          </a:xfrm>
          <a:prstGeom prst="rect">
            <a:avLst/>
          </a:prstGeom>
          <a:noFill/>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tab pos="228600" algn="l"/>
              </a:tabLst>
              <a:defRPr/>
            </a:pPr>
            <a:r>
              <a:rPr kumimoji="0" lang="ru-RU" altLang="ru-RU" sz="1400" b="1" i="0" u="none" strike="noStrike" kern="1200" cap="none" spc="0" normalizeH="0" baseline="0" noProof="0" dirty="0">
                <a:ln>
                  <a:noFill/>
                </a:ln>
                <a:solidFill>
                  <a:srgbClr val="1B1C2A"/>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Требования к организации наблюдений</a:t>
            </a:r>
            <a:endParaRPr kumimoji="0" lang="ru-RU" altLang="ru-RU" sz="1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2936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id="{B4EE812A-B772-4A57-9716-B28AC6ABD760}"/>
              </a:ext>
            </a:extLst>
          </p:cNvPr>
          <p:cNvGraphicFramePr>
            <a:graphicFrameLocks noGrp="1"/>
          </p:cNvGraphicFramePr>
          <p:nvPr>
            <p:ph idx="1"/>
            <p:extLst>
              <p:ext uri="{D42A27DB-BD31-4B8C-83A1-F6EECF244321}">
                <p14:modId xmlns:p14="http://schemas.microsoft.com/office/powerpoint/2010/main" val="2877789742"/>
              </p:ext>
            </p:extLst>
          </p:nvPr>
        </p:nvGraphicFramePr>
        <p:xfrm>
          <a:off x="899592" y="1628297"/>
          <a:ext cx="6624736" cy="4753032"/>
        </p:xfrm>
        <a:graphic>
          <a:graphicData uri="http://schemas.openxmlformats.org/drawingml/2006/table">
            <a:tbl>
              <a:tblPr firstRow="1" firstCol="1" bandRow="1">
                <a:tableStyleId>{0505E3EF-67EA-436B-97B2-0124C06EBD24}</a:tableStyleId>
              </a:tblPr>
              <a:tblGrid>
                <a:gridCol w="1883006">
                  <a:extLst>
                    <a:ext uri="{9D8B030D-6E8A-4147-A177-3AD203B41FA5}">
                      <a16:colId xmlns:a16="http://schemas.microsoft.com/office/drawing/2014/main" val="1827773241"/>
                    </a:ext>
                  </a:extLst>
                </a:gridCol>
                <a:gridCol w="4741730">
                  <a:extLst>
                    <a:ext uri="{9D8B030D-6E8A-4147-A177-3AD203B41FA5}">
                      <a16:colId xmlns:a16="http://schemas.microsoft.com/office/drawing/2014/main" val="507600775"/>
                    </a:ext>
                  </a:extLst>
                </a:gridCol>
              </a:tblGrid>
              <a:tr h="1206736">
                <a:tc>
                  <a:txBody>
                    <a:bodyPr/>
                    <a:lstStyle/>
                    <a:p>
                      <a:pPr>
                        <a:lnSpc>
                          <a:spcPct val="107000"/>
                        </a:lnSpc>
                        <a:spcAft>
                          <a:spcPts val="800"/>
                        </a:spcAft>
                      </a:pPr>
                      <a:r>
                        <a:rPr lang="ru-RU" sz="1400" b="0">
                          <a:effectLst/>
                          <a:latin typeface="Times New Roman" panose="02020603050405020304" pitchFamily="18" charset="0"/>
                          <a:cs typeface="Times New Roman" panose="02020603050405020304" pitchFamily="18" charset="0"/>
                        </a:rPr>
                        <a:t>Определение места наблюдения в системе знаний воспитанников о природе</a:t>
                      </a:r>
                      <a:endParaRPr lang="ru-RU" sz="14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400" b="0">
                          <a:effectLst/>
                          <a:latin typeface="Times New Roman" panose="02020603050405020304" pitchFamily="18" charset="0"/>
                          <a:cs typeface="Times New Roman" panose="02020603050405020304" pitchFamily="18" charset="0"/>
                        </a:rPr>
                        <a:t>Определить:</a:t>
                      </a:r>
                    </a:p>
                    <a:p>
                      <a:pPr marL="342900" lvl="0" indent="-342900">
                        <a:lnSpc>
                          <a:spcPct val="107000"/>
                        </a:lnSpc>
                        <a:buFont typeface="Symbol" panose="05050102010706020507" pitchFamily="18" charset="2"/>
                        <a:buChar char=""/>
                      </a:pPr>
                      <a:r>
                        <a:rPr lang="ru-RU" sz="1400" b="0">
                          <a:effectLst/>
                          <a:latin typeface="Times New Roman" panose="02020603050405020304" pitchFamily="18" charset="0"/>
                          <a:cs typeface="Times New Roman" panose="02020603050405020304" pitchFamily="18" charset="0"/>
                        </a:rPr>
                        <a:t>какие умения и навыки будут совершенствоваться,</a:t>
                      </a:r>
                    </a:p>
                    <a:p>
                      <a:pPr marL="342900" lvl="0" indent="-342900">
                        <a:lnSpc>
                          <a:spcPct val="107000"/>
                        </a:lnSpc>
                        <a:spcAft>
                          <a:spcPts val="800"/>
                        </a:spcAft>
                        <a:buFont typeface="Symbol" panose="05050102010706020507" pitchFamily="18" charset="2"/>
                        <a:buChar char=""/>
                      </a:pPr>
                      <a:r>
                        <a:rPr lang="ru-RU" sz="1400" b="0">
                          <a:effectLst/>
                          <a:latin typeface="Times New Roman" panose="02020603050405020304" pitchFamily="18" charset="0"/>
                          <a:cs typeface="Times New Roman" panose="02020603050405020304" pitchFamily="18" charset="0"/>
                        </a:rPr>
                        <a:t>какие знания окажутся впервые приобретёнными, а какие расширятся.</a:t>
                      </a:r>
                      <a:endParaRPr lang="ru-RU" sz="14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32238965"/>
                  </a:ext>
                </a:extLst>
              </a:tr>
              <a:tr h="1910965">
                <a:tc>
                  <a:txBody>
                    <a:bodyPr/>
                    <a:lstStyle/>
                    <a:p>
                      <a:pPr>
                        <a:lnSpc>
                          <a:spcPct val="107000"/>
                        </a:lnSpc>
                        <a:spcAft>
                          <a:spcPts val="800"/>
                        </a:spcAft>
                      </a:pPr>
                      <a:r>
                        <a:rPr lang="ru-RU" sz="1400" b="0">
                          <a:effectLst/>
                          <a:latin typeface="Times New Roman" panose="02020603050405020304" pitchFamily="18" charset="0"/>
                          <a:cs typeface="Times New Roman" panose="02020603050405020304" pitchFamily="18" charset="0"/>
                        </a:rPr>
                        <a:t>Выбор объекта или явления для наблюдения:</a:t>
                      </a:r>
                      <a:endParaRPr lang="ru-RU" sz="14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07000"/>
                        </a:lnSpc>
                        <a:buFont typeface="Symbol" panose="05050102010706020507" pitchFamily="18" charset="2"/>
                        <a:buChar char=""/>
                      </a:pPr>
                      <a:r>
                        <a:rPr lang="ru-RU" sz="1400" b="0">
                          <a:effectLst/>
                          <a:latin typeface="Times New Roman" panose="02020603050405020304" pitchFamily="18" charset="0"/>
                          <a:cs typeface="Times New Roman" panose="02020603050405020304" pitchFamily="18" charset="0"/>
                        </a:rPr>
                        <a:t>объект живой природы (растение, животное, птица, насекомое);</a:t>
                      </a:r>
                    </a:p>
                    <a:p>
                      <a:pPr marL="342900" lvl="0" indent="-342900">
                        <a:lnSpc>
                          <a:spcPct val="107000"/>
                        </a:lnSpc>
                        <a:buFont typeface="Symbol" panose="05050102010706020507" pitchFamily="18" charset="2"/>
                        <a:buChar char=""/>
                      </a:pPr>
                      <a:r>
                        <a:rPr lang="ru-RU" sz="1400" b="0">
                          <a:effectLst/>
                          <a:latin typeface="Times New Roman" panose="02020603050405020304" pitchFamily="18" charset="0"/>
                          <a:cs typeface="Times New Roman" panose="02020603050405020304" pitchFamily="18" charset="0"/>
                        </a:rPr>
                        <a:t>объект неживой природы (ручей, сосульки, камни);</a:t>
                      </a:r>
                    </a:p>
                    <a:p>
                      <a:pPr marL="342900" lvl="0" indent="-342900">
                        <a:lnSpc>
                          <a:spcPct val="107000"/>
                        </a:lnSpc>
                        <a:buFont typeface="Symbol" panose="05050102010706020507" pitchFamily="18" charset="2"/>
                        <a:buChar char=""/>
                      </a:pPr>
                      <a:r>
                        <a:rPr lang="ru-RU" sz="1400" b="0">
                          <a:effectLst/>
                          <a:latin typeface="Times New Roman" panose="02020603050405020304" pitchFamily="18" charset="0"/>
                          <a:cs typeface="Times New Roman" panose="02020603050405020304" pitchFamily="18" charset="0"/>
                        </a:rPr>
                        <a:t>природное явление (гроза, метель, листопад, капель);</a:t>
                      </a:r>
                    </a:p>
                    <a:p>
                      <a:pPr marL="342900" lvl="0" indent="-342900">
                        <a:lnSpc>
                          <a:spcPct val="107000"/>
                        </a:lnSpc>
                        <a:spcAft>
                          <a:spcPts val="800"/>
                        </a:spcAft>
                        <a:buFont typeface="Symbol" panose="05050102010706020507" pitchFamily="18" charset="2"/>
                        <a:buChar char=""/>
                      </a:pPr>
                      <a:r>
                        <a:rPr lang="ru-RU" sz="1400" b="0">
                          <a:effectLst/>
                          <a:latin typeface="Times New Roman" panose="02020603050405020304" pitchFamily="18" charset="0"/>
                          <a:cs typeface="Times New Roman" panose="02020603050405020304" pitchFamily="18" charset="0"/>
                        </a:rPr>
                        <a:t>объект или субъект социальной жизни (наблюдение за людьми определённых профессий, за общественным транспортом, за движением на дороге);</a:t>
                      </a:r>
                      <a:endParaRPr lang="ru-RU" sz="14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68389904"/>
                  </a:ext>
                </a:extLst>
              </a:tr>
              <a:tr h="1635331">
                <a:tc>
                  <a:txBody>
                    <a:bodyPr/>
                    <a:lstStyle/>
                    <a:p>
                      <a:pPr>
                        <a:lnSpc>
                          <a:spcPct val="107000"/>
                        </a:lnSpc>
                        <a:spcAft>
                          <a:spcPts val="800"/>
                        </a:spcAft>
                      </a:pPr>
                      <a:r>
                        <a:rPr lang="ru-RU" sz="1400" b="0">
                          <a:effectLst/>
                          <a:latin typeface="Times New Roman" panose="02020603050405020304" pitchFamily="18" charset="0"/>
                          <a:cs typeface="Times New Roman" panose="02020603050405020304" pitchFamily="18" charset="0"/>
                        </a:rPr>
                        <a:t>Подготовка инструментов и дополнительного оборудования</a:t>
                      </a:r>
                      <a:endParaRPr lang="ru-RU" sz="1400" b="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07000"/>
                        </a:lnSpc>
                        <a:buFont typeface="Symbol" panose="05050102010706020507" pitchFamily="18" charset="2"/>
                        <a:buChar char=""/>
                      </a:pPr>
                      <a:r>
                        <a:rPr lang="ru-RU" sz="1400" b="0" dirty="0">
                          <a:effectLst/>
                          <a:latin typeface="Times New Roman" panose="02020603050405020304" pitchFamily="18" charset="0"/>
                          <a:cs typeface="Times New Roman" panose="02020603050405020304" pitchFamily="18" charset="0"/>
                        </a:rPr>
                        <a:t>миски и корм для животного;</a:t>
                      </a:r>
                    </a:p>
                    <a:p>
                      <a:pPr marL="342900" lvl="0" indent="-342900">
                        <a:lnSpc>
                          <a:spcPct val="107000"/>
                        </a:lnSpc>
                        <a:buFont typeface="Symbol" panose="05050102010706020507" pitchFamily="18" charset="2"/>
                        <a:buChar char=""/>
                      </a:pPr>
                      <a:r>
                        <a:rPr lang="ru-RU" sz="1400" b="0" dirty="0">
                          <a:effectLst/>
                          <a:latin typeface="Times New Roman" panose="02020603050405020304" pitchFamily="18" charset="0"/>
                          <a:cs typeface="Times New Roman" panose="02020603050405020304" pitchFamily="18" charset="0"/>
                        </a:rPr>
                        <a:t>кормушка и зерно для птиц;</a:t>
                      </a:r>
                    </a:p>
                    <a:p>
                      <a:pPr marL="342900" lvl="0" indent="-342900">
                        <a:lnSpc>
                          <a:spcPct val="107000"/>
                        </a:lnSpc>
                        <a:buFont typeface="Symbol" panose="05050102010706020507" pitchFamily="18" charset="2"/>
                        <a:buChar char=""/>
                      </a:pPr>
                      <a:r>
                        <a:rPr lang="ru-RU" sz="1400" b="0" dirty="0">
                          <a:effectLst/>
                          <a:latin typeface="Times New Roman" panose="02020603050405020304" pitchFamily="18" charset="0"/>
                          <a:cs typeface="Times New Roman" panose="02020603050405020304" pitchFamily="18" charset="0"/>
                        </a:rPr>
                        <a:t>специальные инструменты для наблюдения или опытов (термометр, лупа, вертушка, снегомер, барометр и </a:t>
                      </a:r>
                      <a:r>
                        <a:rPr lang="ru-RU" sz="1400" b="0" dirty="0" err="1">
                          <a:effectLst/>
                          <a:latin typeface="Times New Roman" panose="02020603050405020304" pitchFamily="18" charset="0"/>
                          <a:cs typeface="Times New Roman" panose="02020603050405020304" pitchFamily="18" charset="0"/>
                        </a:rPr>
                        <a:t>т.д</a:t>
                      </a:r>
                      <a:r>
                        <a:rPr lang="ru-RU" sz="1400" b="0" dirty="0">
                          <a:effectLst/>
                          <a:latin typeface="Times New Roman" panose="02020603050405020304" pitchFamily="18" charset="0"/>
                          <a:cs typeface="Times New Roman" panose="02020603050405020304" pitchFamily="18" charset="0"/>
                        </a:rPr>
                        <a:t>)</a:t>
                      </a:r>
                    </a:p>
                    <a:p>
                      <a:pPr marL="342900" lvl="0" indent="-342900">
                        <a:lnSpc>
                          <a:spcPct val="107000"/>
                        </a:lnSpc>
                        <a:buFont typeface="Symbol" panose="05050102010706020507" pitchFamily="18" charset="2"/>
                        <a:buChar char=""/>
                      </a:pPr>
                      <a:r>
                        <a:rPr lang="ru-RU" sz="1400" b="0" dirty="0">
                          <a:effectLst/>
                          <a:latin typeface="Times New Roman" panose="02020603050405020304" pitchFamily="18" charset="0"/>
                          <a:cs typeface="Times New Roman" panose="02020603050405020304" pitchFamily="18" charset="0"/>
                        </a:rPr>
                        <a:t>дневники наблюдений;</a:t>
                      </a:r>
                    </a:p>
                    <a:p>
                      <a:pPr marL="342900" lvl="0" indent="-342900">
                        <a:lnSpc>
                          <a:spcPct val="107000"/>
                        </a:lnSpc>
                        <a:spcAft>
                          <a:spcPts val="800"/>
                        </a:spcAft>
                        <a:buFont typeface="Symbol" panose="05050102010706020507" pitchFamily="18" charset="2"/>
                        <a:buChar char=""/>
                      </a:pPr>
                      <a:r>
                        <a:rPr lang="ru-RU" sz="1400" b="0" dirty="0">
                          <a:effectLst/>
                          <a:latin typeface="Times New Roman" panose="02020603050405020304" pitchFamily="18" charset="0"/>
                          <a:cs typeface="Times New Roman" panose="02020603050405020304" pitchFamily="18" charset="0"/>
                        </a:rPr>
                        <a:t>календари наблюдений за погодой и </a:t>
                      </a:r>
                      <a:r>
                        <a:rPr lang="ru-RU" sz="1400" b="0" dirty="0" err="1">
                          <a:effectLst/>
                          <a:latin typeface="Times New Roman" panose="02020603050405020304" pitchFamily="18" charset="0"/>
                          <a:cs typeface="Times New Roman" panose="02020603050405020304" pitchFamily="18" charset="0"/>
                        </a:rPr>
                        <a:t>т.д</a:t>
                      </a:r>
                      <a:endParaRPr lang="ru-RU" sz="14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76583414"/>
                  </a:ext>
                </a:extLst>
              </a:tr>
            </a:tbl>
          </a:graphicData>
        </a:graphic>
      </p:graphicFrame>
      <p:sp>
        <p:nvSpPr>
          <p:cNvPr id="5" name="Rectangle 1">
            <a:extLst>
              <a:ext uri="{FF2B5EF4-FFF2-40B4-BE49-F238E27FC236}">
                <a16:creationId xmlns:a16="http://schemas.microsoft.com/office/drawing/2014/main" id="{7E8711EB-F9C1-4FC8-9291-11BABF8EE1E1}"/>
              </a:ext>
            </a:extLst>
          </p:cNvPr>
          <p:cNvSpPr>
            <a:spLocks noChangeArrowheads="1"/>
          </p:cNvSpPr>
          <p:nvPr/>
        </p:nvSpPr>
        <p:spPr bwMode="auto">
          <a:xfrm>
            <a:off x="755576" y="1052736"/>
            <a:ext cx="59766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b="1" i="0" u="none" strike="noStrike" cap="none" normalizeH="0" baseline="0" dirty="0">
                <a:ln>
                  <a:noFill/>
                </a:ln>
                <a:solidFill>
                  <a:srgbClr val="FF0000"/>
                </a:solidFill>
                <a:effectLst/>
                <a:latin typeface="a_CooperBlack" panose="0208090404030B020404" pitchFamily="18" charset="-52"/>
                <a:ea typeface="Times New Roman" panose="02020603050405020304" pitchFamily="18" charset="0"/>
                <a:cs typeface="Times New Roman" panose="02020603050405020304" pitchFamily="18" charset="0"/>
              </a:rPr>
              <a:t>Подготовка к проведению наблюдения</a:t>
            </a:r>
            <a:endParaRPr kumimoji="0" lang="ru-RU" altLang="ru-RU" b="0" i="0" u="none" strike="noStrike" cap="none" normalizeH="0" baseline="0" dirty="0">
              <a:ln>
                <a:noFill/>
              </a:ln>
              <a:solidFill>
                <a:srgbClr val="FF0000"/>
              </a:solidFill>
              <a:effectLst/>
              <a:latin typeface="a_CooperBlack" panose="0208090404030B020404" pitchFamily="18" charset="-52"/>
            </a:endParaRPr>
          </a:p>
        </p:txBody>
      </p:sp>
    </p:spTree>
    <p:extLst>
      <p:ext uri="{BB962C8B-B14F-4D97-AF65-F5344CB8AC3E}">
        <p14:creationId xmlns:p14="http://schemas.microsoft.com/office/powerpoint/2010/main" val="1939226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F9F0712-A0D9-4CEF-9098-CD224EC91567}"/>
              </a:ext>
            </a:extLst>
          </p:cNvPr>
          <p:cNvSpPr>
            <a:spLocks noGrp="1"/>
          </p:cNvSpPr>
          <p:nvPr>
            <p:ph type="title"/>
          </p:nvPr>
        </p:nvSpPr>
        <p:spPr>
          <a:xfrm>
            <a:off x="805168" y="1237145"/>
            <a:ext cx="5927072" cy="1143000"/>
          </a:xfrm>
        </p:spPr>
        <p:txBody>
          <a:bodyPr>
            <a:normAutofit fontScale="90000"/>
          </a:bodyPr>
          <a:lstStyle/>
          <a:p>
            <a:pPr>
              <a:lnSpc>
                <a:spcPct val="107000"/>
              </a:lnSpc>
              <a:spcAft>
                <a:spcPts val="800"/>
              </a:spcAft>
            </a:pPr>
            <a:r>
              <a:rPr lang="ru-RU" sz="2000" b="1" dirty="0">
                <a:solidFill>
                  <a:srgbClr val="FF0000"/>
                </a:solidFill>
                <a:effectLst/>
                <a:latin typeface="a_CooperBlack" panose="0208090404030B020404" pitchFamily="18" charset="-52"/>
                <a:ea typeface="Calibri" panose="020F0502020204030204" pitchFamily="34" charset="0"/>
                <a:cs typeface="Times New Roman" panose="02020603050405020304" pitchFamily="18" charset="0"/>
              </a:rPr>
              <a:t>Продолжительности наблюдений на прогулке на примере 2 младшей группы</a:t>
            </a:r>
            <a:br>
              <a:rPr lang="ru-RU" sz="36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graphicFrame>
        <p:nvGraphicFramePr>
          <p:cNvPr id="4" name="Объект 3">
            <a:extLst>
              <a:ext uri="{FF2B5EF4-FFF2-40B4-BE49-F238E27FC236}">
                <a16:creationId xmlns:a16="http://schemas.microsoft.com/office/drawing/2014/main" id="{4B7F5A70-CA16-43A7-BAFB-A3693290DA4F}"/>
              </a:ext>
            </a:extLst>
          </p:cNvPr>
          <p:cNvGraphicFramePr>
            <a:graphicFrameLocks noGrp="1"/>
          </p:cNvGraphicFramePr>
          <p:nvPr>
            <p:ph idx="1"/>
            <p:extLst>
              <p:ext uri="{D42A27DB-BD31-4B8C-83A1-F6EECF244321}">
                <p14:modId xmlns:p14="http://schemas.microsoft.com/office/powerpoint/2010/main" val="894592751"/>
              </p:ext>
            </p:extLst>
          </p:nvPr>
        </p:nvGraphicFramePr>
        <p:xfrm>
          <a:off x="683568" y="2348880"/>
          <a:ext cx="7632847" cy="3491868"/>
        </p:xfrm>
        <a:graphic>
          <a:graphicData uri="http://schemas.openxmlformats.org/drawingml/2006/table">
            <a:tbl>
              <a:tblPr firstRow="1" firstCol="1" bandRow="1">
                <a:tableStyleId>{0505E3EF-67EA-436B-97B2-0124C06EBD24}</a:tableStyleId>
              </a:tblPr>
              <a:tblGrid>
                <a:gridCol w="1354882">
                  <a:extLst>
                    <a:ext uri="{9D8B030D-6E8A-4147-A177-3AD203B41FA5}">
                      <a16:colId xmlns:a16="http://schemas.microsoft.com/office/drawing/2014/main" val="3528816338"/>
                    </a:ext>
                  </a:extLst>
                </a:gridCol>
                <a:gridCol w="1165398">
                  <a:extLst>
                    <a:ext uri="{9D8B030D-6E8A-4147-A177-3AD203B41FA5}">
                      <a16:colId xmlns:a16="http://schemas.microsoft.com/office/drawing/2014/main" val="1303128419"/>
                    </a:ext>
                  </a:extLst>
                </a:gridCol>
                <a:gridCol w="4030651">
                  <a:extLst>
                    <a:ext uri="{9D8B030D-6E8A-4147-A177-3AD203B41FA5}">
                      <a16:colId xmlns:a16="http://schemas.microsoft.com/office/drawing/2014/main" val="310662811"/>
                    </a:ext>
                  </a:extLst>
                </a:gridCol>
                <a:gridCol w="1081916">
                  <a:extLst>
                    <a:ext uri="{9D8B030D-6E8A-4147-A177-3AD203B41FA5}">
                      <a16:colId xmlns:a16="http://schemas.microsoft.com/office/drawing/2014/main" val="2545634105"/>
                    </a:ext>
                  </a:extLst>
                </a:gridCol>
              </a:tblGrid>
              <a:tr h="406999">
                <a:tc>
                  <a:txBody>
                    <a:bodyPr/>
                    <a:lstStyle/>
                    <a:p>
                      <a:pPr algn="ctr">
                        <a:lnSpc>
                          <a:spcPct val="107000"/>
                        </a:lnSpc>
                        <a:spcAft>
                          <a:spcPts val="800"/>
                        </a:spcAft>
                      </a:pPr>
                      <a:r>
                        <a:rPr lang="ru-RU" sz="1400">
                          <a:effectLst/>
                          <a:latin typeface="Times New Roman" panose="02020603050405020304" pitchFamily="18" charset="0"/>
                          <a:cs typeface="Times New Roman" panose="02020603050405020304" pitchFamily="18" charset="0"/>
                        </a:rPr>
                        <a:t>Тема наблюдения</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2678" marR="62678" marT="0" marB="0" anchor="ctr"/>
                </a:tc>
                <a:tc>
                  <a:txBody>
                    <a:bodyPr/>
                    <a:lstStyle/>
                    <a:p>
                      <a:pPr algn="ctr">
                        <a:lnSpc>
                          <a:spcPct val="107000"/>
                        </a:lnSpc>
                        <a:spcAft>
                          <a:spcPts val="800"/>
                        </a:spcAft>
                      </a:pPr>
                      <a:r>
                        <a:rPr lang="ru-RU" sz="1400">
                          <a:effectLst/>
                          <a:latin typeface="Times New Roman" panose="02020603050405020304" pitchFamily="18" charset="0"/>
                          <a:cs typeface="Times New Roman" panose="02020603050405020304" pitchFamily="18" charset="0"/>
                        </a:rPr>
                        <a:t>Возрастная группа</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2678" marR="62678" marT="0" marB="0"/>
                </a:tc>
                <a:tc>
                  <a:txBody>
                    <a:bodyPr/>
                    <a:lstStyle/>
                    <a:p>
                      <a:pPr algn="ctr">
                        <a:lnSpc>
                          <a:spcPct val="107000"/>
                        </a:lnSpc>
                        <a:spcAft>
                          <a:spcPts val="800"/>
                        </a:spcAft>
                      </a:pPr>
                      <a:r>
                        <a:rPr lang="ru-RU" sz="1400">
                          <a:effectLst/>
                          <a:latin typeface="Times New Roman" panose="02020603050405020304" pitchFamily="18" charset="0"/>
                          <a:cs typeface="Times New Roman" panose="02020603050405020304" pitchFamily="18" charset="0"/>
                        </a:rPr>
                        <a:t>Этапы наблюдения</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2678" marR="62678" marT="0" marB="0" anchor="ctr"/>
                </a:tc>
                <a:tc>
                  <a:txBody>
                    <a:bodyPr/>
                    <a:lstStyle/>
                    <a:p>
                      <a:pPr algn="ctr">
                        <a:lnSpc>
                          <a:spcPct val="107000"/>
                        </a:lnSpc>
                        <a:spcAft>
                          <a:spcPts val="800"/>
                        </a:spcAft>
                      </a:pPr>
                      <a:r>
                        <a:rPr lang="ru-RU" sz="1400">
                          <a:effectLst/>
                          <a:latin typeface="Times New Roman" panose="02020603050405020304" pitchFamily="18" charset="0"/>
                          <a:cs typeface="Times New Roman" panose="02020603050405020304" pitchFamily="18" charset="0"/>
                        </a:rPr>
                        <a:t>Длительность</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2678" marR="62678" marT="0" marB="0" anchor="ctr"/>
                </a:tc>
                <a:extLst>
                  <a:ext uri="{0D108BD9-81ED-4DB2-BD59-A6C34878D82A}">
                    <a16:rowId xmlns:a16="http://schemas.microsoft.com/office/drawing/2014/main" val="559614826"/>
                  </a:ext>
                </a:extLst>
              </a:tr>
              <a:tr h="809608">
                <a:tc rowSpan="3">
                  <a:txBody>
                    <a:bodyPr/>
                    <a:lstStyle/>
                    <a:p>
                      <a:pPr>
                        <a:lnSpc>
                          <a:spcPct val="107000"/>
                        </a:lnSpc>
                        <a:spcAft>
                          <a:spcPts val="800"/>
                        </a:spcAft>
                      </a:pPr>
                      <a:r>
                        <a:rPr lang="ru-RU" sz="1400" b="0" dirty="0">
                          <a:effectLst/>
                          <a:latin typeface="Times New Roman" panose="02020603050405020304" pitchFamily="18" charset="0"/>
                          <a:cs typeface="Times New Roman" panose="02020603050405020304" pitchFamily="18" charset="0"/>
                        </a:rPr>
                        <a:t>Наблюдение за кошкой</a:t>
                      </a:r>
                      <a:endParaRPr lang="ru-RU" sz="14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678" marR="62678" marT="0" marB="0"/>
                </a:tc>
                <a:tc rowSpan="3">
                  <a:txBody>
                    <a:bodyPr/>
                    <a:lstStyle/>
                    <a:p>
                      <a:pPr>
                        <a:lnSpc>
                          <a:spcPct val="107000"/>
                        </a:lnSpc>
                        <a:spcAft>
                          <a:spcPts val="800"/>
                        </a:spcAft>
                      </a:pPr>
                      <a:r>
                        <a:rPr lang="ru-RU" sz="1400" dirty="0">
                          <a:effectLst/>
                          <a:latin typeface="Times New Roman" panose="02020603050405020304" pitchFamily="18" charset="0"/>
                          <a:cs typeface="Times New Roman" panose="02020603050405020304" pitchFamily="18" charset="0"/>
                        </a:rPr>
                        <a:t>Младшая </a:t>
                      </a:r>
                    </a:p>
                    <a:p>
                      <a:pPr>
                        <a:lnSpc>
                          <a:spcPct val="107000"/>
                        </a:lnSpc>
                        <a:spcAft>
                          <a:spcPts val="800"/>
                        </a:spcAft>
                      </a:pPr>
                      <a:r>
                        <a:rPr lang="ru-RU" sz="1400" dirty="0">
                          <a:effectLst/>
                          <a:latin typeface="Times New Roman" panose="02020603050405020304" pitchFamily="18" charset="0"/>
                          <a:cs typeface="Times New Roman" panose="02020603050405020304" pitchFamily="18" charset="0"/>
                        </a:rPr>
                        <a:t>группа</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678" marR="62678" marT="0" marB="0"/>
                </a:tc>
                <a:tc>
                  <a:txBody>
                    <a:bodyPr/>
                    <a:lstStyle/>
                    <a:p>
                      <a:pPr>
                        <a:lnSpc>
                          <a:spcPct val="107000"/>
                        </a:lnSpc>
                        <a:spcAft>
                          <a:spcPts val="800"/>
                        </a:spcAft>
                      </a:pPr>
                      <a:r>
                        <a:rPr lang="ru-RU" sz="1400" b="1">
                          <a:effectLst/>
                          <a:latin typeface="Times New Roman" panose="02020603050405020304" pitchFamily="18" charset="0"/>
                          <a:ea typeface="Calibri" panose="020F0502020204030204" pitchFamily="34" charset="0"/>
                          <a:cs typeface="Times New Roman" panose="02020603050405020304" pitchFamily="18" charset="0"/>
                        </a:rPr>
                        <a:t>Начало наблюдения:</a:t>
                      </a:r>
                      <a:r>
                        <a:rPr lang="ru-RU" sz="1400">
                          <a:effectLst/>
                          <a:latin typeface="Times New Roman" panose="02020603050405020304" pitchFamily="18" charset="0"/>
                          <a:ea typeface="Calibri" panose="020F0502020204030204" pitchFamily="34" charset="0"/>
                          <a:cs typeface="Times New Roman" panose="02020603050405020304" pitchFamily="18" charset="0"/>
                        </a:rPr>
                        <a:t> привлечение внимание и создание хорошего настроения при помощи стихотворений о белочке</a:t>
                      </a:r>
                    </a:p>
                  </a:txBody>
                  <a:tcPr marL="68580" marR="68580" marT="0" marB="0"/>
                </a:tc>
                <a:tc>
                  <a:txBody>
                    <a:bodyPr/>
                    <a:lstStyle/>
                    <a:p>
                      <a:pPr>
                        <a:lnSpc>
                          <a:spcPct val="107000"/>
                        </a:lnSpc>
                        <a:spcAft>
                          <a:spcPts val="800"/>
                        </a:spcAft>
                      </a:pPr>
                      <a:r>
                        <a:rPr lang="ru-RU" sz="1400">
                          <a:effectLst/>
                          <a:latin typeface="Times New Roman" panose="02020603050405020304" pitchFamily="18" charset="0"/>
                          <a:ea typeface="Calibri" panose="020F0502020204030204" pitchFamily="34" charset="0"/>
                          <a:cs typeface="Times New Roman" panose="02020603050405020304" pitchFamily="18" charset="0"/>
                        </a:rPr>
                        <a:t>1–2 минуты</a:t>
                      </a:r>
                    </a:p>
                  </a:txBody>
                  <a:tcPr marL="68580" marR="68580" marT="0" marB="0"/>
                </a:tc>
                <a:extLst>
                  <a:ext uri="{0D108BD9-81ED-4DB2-BD59-A6C34878D82A}">
                    <a16:rowId xmlns:a16="http://schemas.microsoft.com/office/drawing/2014/main" val="2287093465"/>
                  </a:ext>
                </a:extLst>
              </a:tr>
              <a:tr h="1413426">
                <a:tc vMerge="1">
                  <a:txBody>
                    <a:bodyPr/>
                    <a:lstStyle/>
                    <a:p>
                      <a:endParaRPr lang="ru-RU"/>
                    </a:p>
                  </a:txBody>
                  <a:tcPr/>
                </a:tc>
                <a:tc vMerge="1">
                  <a:txBody>
                    <a:bodyPr/>
                    <a:lstStyle/>
                    <a:p>
                      <a:endParaRPr lang="ru-RU"/>
                    </a:p>
                  </a:txBody>
                  <a:tcPr/>
                </a:tc>
                <a:tc>
                  <a:txBody>
                    <a:bodyPr/>
                    <a:lstStyle/>
                    <a:p>
                      <a:pPr>
                        <a:lnSpc>
                          <a:spcPct val="107000"/>
                        </a:lnSpc>
                        <a:spcAft>
                          <a:spcPts val="800"/>
                        </a:spcAft>
                      </a:pPr>
                      <a:r>
                        <a:rPr lang="ru-RU" sz="1400" b="1" dirty="0">
                          <a:effectLst/>
                          <a:latin typeface="Times New Roman" panose="02020603050405020304" pitchFamily="18" charset="0"/>
                          <a:ea typeface="Calibri" panose="020F0502020204030204" pitchFamily="34" charset="0"/>
                          <a:cs typeface="Times New Roman" panose="02020603050405020304" pitchFamily="18" charset="0"/>
                        </a:rPr>
                        <a:t>Основной этап:</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наблюдение за движениями и внешним видом белки;</a:t>
                      </a:r>
                    </a:p>
                    <a:p>
                      <a:pPr marL="342900" lvl="0" indent="-342900">
                        <a:lnSpc>
                          <a:spcPct val="107000"/>
                        </a:lnSpc>
                        <a:spcAft>
                          <a:spcPts val="800"/>
                        </a:spcAft>
                        <a:buFont typeface="Symbol" panose="05050102010706020507" pitchFamily="18" charset="2"/>
                        <a:buChar char=""/>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наблюдение за тем, как белка ест</a:t>
                      </a:r>
                    </a:p>
                  </a:txBody>
                  <a:tcPr marL="68580" marR="68580" marT="0" marB="0"/>
                </a:tc>
                <a:tc>
                  <a:txBody>
                    <a:bodyPr/>
                    <a:lstStyle/>
                    <a:p>
                      <a:pPr>
                        <a:lnSpc>
                          <a:spcPct val="107000"/>
                        </a:lnSpc>
                        <a:spcAft>
                          <a:spcPts val="80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Aft>
                          <a:spcPts val="80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2-3 минуты</a:t>
                      </a:r>
                    </a:p>
                    <a:p>
                      <a:pPr>
                        <a:lnSpc>
                          <a:spcPct val="107000"/>
                        </a:lnSpc>
                        <a:spcAft>
                          <a:spcPts val="80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Aft>
                          <a:spcPts val="80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2 минуты</a:t>
                      </a:r>
                    </a:p>
                    <a:p>
                      <a:pPr>
                        <a:lnSpc>
                          <a:spcPct val="107000"/>
                        </a:lnSpc>
                        <a:spcAft>
                          <a:spcPts val="80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3969344005"/>
                  </a:ext>
                </a:extLst>
              </a:tr>
              <a:tr h="708489">
                <a:tc vMerge="1">
                  <a:txBody>
                    <a:bodyPr/>
                    <a:lstStyle/>
                    <a:p>
                      <a:endParaRPr lang="ru-RU"/>
                    </a:p>
                  </a:txBody>
                  <a:tcPr/>
                </a:tc>
                <a:tc vMerge="1">
                  <a:txBody>
                    <a:bodyPr/>
                    <a:lstStyle/>
                    <a:p>
                      <a:endParaRPr lang="ru-RU"/>
                    </a:p>
                  </a:txBody>
                  <a:tcPr/>
                </a:tc>
                <a:tc>
                  <a:txBody>
                    <a:bodyPr/>
                    <a:lstStyle/>
                    <a:p>
                      <a:pPr>
                        <a:lnSpc>
                          <a:spcPct val="107000"/>
                        </a:lnSpc>
                        <a:spcAft>
                          <a:spcPts val="800"/>
                        </a:spcAft>
                      </a:pPr>
                      <a:r>
                        <a:rPr lang="ru-RU" sz="1400" b="1">
                          <a:effectLst/>
                          <a:latin typeface="Times New Roman" panose="02020603050405020304" pitchFamily="18" charset="0"/>
                          <a:ea typeface="Calibri" panose="020F0502020204030204" pitchFamily="34" charset="0"/>
                          <a:cs typeface="Times New Roman" panose="02020603050405020304" pitchFamily="18" charset="0"/>
                        </a:rPr>
                        <a:t>Подведение итогов:</a:t>
                      </a:r>
                      <a:r>
                        <a:rPr lang="ru-RU" sz="140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07000"/>
                        </a:lnSpc>
                        <a:spcAft>
                          <a:spcPts val="800"/>
                        </a:spcAft>
                      </a:pPr>
                      <a:r>
                        <a:rPr lang="ru-RU" sz="1400">
                          <a:effectLst/>
                          <a:latin typeface="Times New Roman" panose="02020603050405020304" pitchFamily="18" charset="0"/>
                          <a:ea typeface="Calibri" panose="020F0502020204030204" pitchFamily="34" charset="0"/>
                          <a:cs typeface="Times New Roman" panose="02020603050405020304" pitchFamily="18" charset="0"/>
                        </a:rPr>
                        <a:t>ответы на вопросы о повадках кошки</a:t>
                      </a:r>
                    </a:p>
                  </a:txBody>
                  <a:tcPr marL="68580" marR="68580" marT="0" marB="0"/>
                </a:tc>
                <a:tc>
                  <a:txBody>
                    <a:bodyPr/>
                    <a:lstStyle/>
                    <a:p>
                      <a:pPr>
                        <a:lnSpc>
                          <a:spcPct val="107000"/>
                        </a:lnSpc>
                        <a:spcAft>
                          <a:spcPts val="80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1–2 минуты</a:t>
                      </a:r>
                    </a:p>
                  </a:txBody>
                  <a:tcPr marL="68580" marR="68580" marT="0" marB="0"/>
                </a:tc>
                <a:extLst>
                  <a:ext uri="{0D108BD9-81ED-4DB2-BD59-A6C34878D82A}">
                    <a16:rowId xmlns:a16="http://schemas.microsoft.com/office/drawing/2014/main" val="2575273164"/>
                  </a:ext>
                </a:extLst>
              </a:tr>
            </a:tbl>
          </a:graphicData>
        </a:graphic>
      </p:graphicFrame>
    </p:spTree>
    <p:extLst>
      <p:ext uri="{BB962C8B-B14F-4D97-AF65-F5344CB8AC3E}">
        <p14:creationId xmlns:p14="http://schemas.microsoft.com/office/powerpoint/2010/main" val="359363198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3265</TotalTime>
  <Words>3743</Words>
  <Application>Microsoft Office PowerPoint</Application>
  <PresentationFormat>Экран (4:3)</PresentationFormat>
  <Paragraphs>503</Paragraphs>
  <Slides>25</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25</vt:i4>
      </vt:variant>
    </vt:vector>
  </HeadingPairs>
  <TitlesOfParts>
    <vt:vector size="32" baseType="lpstr">
      <vt:lpstr>a_CooperBlack</vt:lpstr>
      <vt:lpstr>Arial</vt:lpstr>
      <vt:lpstr>Calibri</vt:lpstr>
      <vt:lpstr>Symbol</vt:lpstr>
      <vt:lpstr>Times New Roman</vt:lpstr>
      <vt:lpstr>Wingdings</vt:lpstr>
      <vt:lpstr>Тема Office</vt:lpstr>
      <vt:lpstr>Презентация PowerPoint</vt:lpstr>
      <vt:lpstr>Презентация PowerPoint</vt:lpstr>
      <vt:lpstr>Презентация PowerPoint</vt:lpstr>
      <vt:lpstr>Летний период времени</vt:lpstr>
      <vt:lpstr>Презентация PowerPoint</vt:lpstr>
      <vt:lpstr>Презентация PowerPoint</vt:lpstr>
      <vt:lpstr>Презентация PowerPoint</vt:lpstr>
      <vt:lpstr>Презентация PowerPoint</vt:lpstr>
      <vt:lpstr>Продолжительности наблюдений на прогулке на примере 2 младшей группы </vt:lpstr>
      <vt:lpstr>Продолжительности наблюдений на прогулке  на примере подготовительной группы </vt:lpstr>
      <vt:lpstr>  Организация двигательной активности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Иванка</dc:creator>
  <cp:lastModifiedBy>Андрей Гордеев</cp:lastModifiedBy>
  <cp:revision>181</cp:revision>
  <dcterms:created xsi:type="dcterms:W3CDTF">2017-09-08T16:41:31Z</dcterms:created>
  <dcterms:modified xsi:type="dcterms:W3CDTF">2021-12-09T05:12:17Z</dcterms:modified>
</cp:coreProperties>
</file>