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4" r:id="rId19"/>
    <p:sldId id="275" r:id="rId20"/>
    <p:sldId id="272" r:id="rId21"/>
    <p:sldId id="273" r:id="rId22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30DE67B-AB7F-D85F-33B5-56B49B07BABA}">
  <a:tblStyle styleId="{530DE67B-AB7F-D85F-33B5-56B49B07BAB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59" autoAdjust="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09.12.2021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09.12.2021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09.12.2021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09.12.2021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09.12.2021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09.12.2021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09.12.2021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09.12.2021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09.12.2021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09.12.2021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09.12.2021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106E36-FD25-4E2D-B0AA-010F637433A0}" type="datetimeFigureOut">
              <a:rPr lang="ru-RU"/>
              <a:t>09.12.2021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4" descr="https://catherineasquithgallery.com/uploads/posts/2021-02/1613582188_15-p-fon-dlya-doshkolnoi-prezentatsii-1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4290"/>
            <a:ext cx="7772400" cy="621510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>
                <a:solidFill>
                  <a:srgbClr val="002060"/>
                </a:solidFill>
                <a:latin typeface="a_CooperBlack"/>
                <a:cs typeface="Times New Roman"/>
              </a:rPr>
              <a:t>Методический совет</a:t>
            </a:r>
            <a:br>
              <a:rPr lang="ru-RU" sz="2400" b="1">
                <a:solidFill>
                  <a:srgbClr val="002060"/>
                </a:solidFill>
                <a:latin typeface="a_CooperBlack"/>
                <a:cs typeface="Times New Roman"/>
              </a:rPr>
            </a:br>
            <a:r>
              <a:rPr lang="ru-RU" sz="2400" b="1">
                <a:solidFill>
                  <a:srgbClr val="002060"/>
                </a:solidFill>
                <a:latin typeface="a_CooperBlack"/>
                <a:cs typeface="Times New Roman"/>
              </a:rPr>
              <a:t>«Педагогический поиск»</a:t>
            </a:r>
            <a:br>
              <a:rPr lang="ru-RU" sz="2400">
                <a:latin typeface="a_CooperBlack"/>
                <a:cs typeface="Times New Roman"/>
              </a:rPr>
            </a:br>
            <a:br>
              <a:rPr lang="ru-RU" sz="2400">
                <a:latin typeface="a_CooperBlack"/>
                <a:cs typeface="Times New Roman"/>
              </a:rPr>
            </a:br>
            <a:br>
              <a:rPr lang="ru-RU" sz="2400">
                <a:latin typeface="a_CooperBlack"/>
                <a:cs typeface="Times New Roman"/>
              </a:rPr>
            </a:br>
            <a:br>
              <a:rPr lang="ru-RU" sz="2400">
                <a:latin typeface="a_CooperBlack"/>
                <a:cs typeface="Times New Roman"/>
              </a:rPr>
            </a:br>
            <a:br>
              <a:rPr lang="ru-RU" sz="2400">
                <a:latin typeface="a_CooperBlack"/>
                <a:cs typeface="Times New Roman"/>
              </a:rPr>
            </a:br>
            <a:r>
              <a:rPr lang="ru-RU" b="1">
                <a:solidFill>
                  <a:srgbClr val="002060"/>
                </a:solidFill>
                <a:latin typeface="a_CooperBlack"/>
                <a:cs typeface="Times New Roman"/>
              </a:rPr>
              <a:t>«Методика организации сюжетно-ролевых игр</a:t>
            </a:r>
            <a:br>
              <a:rPr lang="ru-RU" b="1">
                <a:solidFill>
                  <a:srgbClr val="002060"/>
                </a:solidFill>
                <a:latin typeface="a_CooperBlack"/>
                <a:cs typeface="Times New Roman"/>
              </a:rPr>
            </a:br>
            <a:r>
              <a:rPr lang="ru-RU" b="1">
                <a:solidFill>
                  <a:srgbClr val="002060"/>
                </a:solidFill>
                <a:latin typeface="a_CooperBlack"/>
                <a:cs typeface="Times New Roman"/>
              </a:rPr>
              <a:t> в детском саду»</a:t>
            </a:r>
            <a:br>
              <a:rPr lang="ru-RU" b="1">
                <a:solidFill>
                  <a:srgbClr val="0000FF"/>
                </a:solidFill>
                <a:latin typeface="a_CooperBlack"/>
                <a:cs typeface="Times New Roman"/>
              </a:rPr>
            </a:br>
            <a:br>
              <a:rPr lang="ru-RU">
                <a:latin typeface="a_CooperBlack"/>
                <a:cs typeface="Times New Roman"/>
              </a:rPr>
            </a:br>
            <a:br>
              <a:rPr lang="ru-RU">
                <a:latin typeface="a_CooperBlack"/>
                <a:cs typeface="Times New Roman"/>
              </a:rPr>
            </a:b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5" descr="https://catherineasquithgallery.com/uploads/posts/2021-02/1613501321_23-p-prezentatsiya-foni-dlya-slaidov-detskii-23.jpg"/>
          <p:cNvPicPr/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/>
                <a:cs typeface="Times New Roman"/>
              </a:rPr>
              <a:t>Методы и приемы руководства сюжетно-ролевой игрой</a:t>
            </a:r>
            <a:endParaRPr lang="ru-RU" sz="3200" dirty="0"/>
          </a:p>
        </p:txBody>
      </p:sp>
      <p:graphicFrame>
        <p:nvGraphicFramePr>
          <p:cNvPr id="6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{530DE67B-AB7F-D85F-33B5-56B49B07BABA}</a:tableStyleId>
              </a:tblPr>
              <a:tblGrid>
                <a:gridCol w="2971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Задачи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Методы и приемы косвенного воздействия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1.Расширение  и обогащение представлений детей об окружающей жизни</a:t>
                      </a:r>
                      <a:endParaRPr/>
                    </a:p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Рассматривание иллюстраций, фотографий.</a:t>
                      </a:r>
                      <a:endParaRPr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Просмотр видеоматериалов</a:t>
                      </a:r>
                      <a:endParaRPr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Рассказ воспитателя о труде взрослых</a:t>
                      </a:r>
                      <a:endParaRPr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Чтение художественной литературы</a:t>
                      </a:r>
                      <a:endParaRPr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Беседы, в том числе этические</a:t>
                      </a:r>
                      <a:endParaRPr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Отгадывание загадок</a:t>
                      </a:r>
                      <a:endParaRPr/>
                    </a:p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2.Изучение интересов детей, их любимых игр</a:t>
                      </a:r>
                      <a:endParaRPr/>
                    </a:p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Наблюдения за игровыми объединениями детей</a:t>
                      </a:r>
                      <a:endParaRPr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Рисование на тему: «Как мы играем», «Мои любимые игрушки»</a:t>
                      </a:r>
                      <a:endParaRPr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Беседы на тему: «Любимые игры», «Мои друзья»</a:t>
                      </a:r>
                      <a:endParaRPr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Составление детьми рассказа на тему «Я в детском саду»</a:t>
                      </a:r>
                      <a:endParaRPr/>
                    </a:p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4" descr="https://catherineasquithgallery.com/uploads/posts/2021-02/1613501321_23-p-prezentatsiya-foni-dlya-slaidov-detskii-23.jpg"/>
          <p:cNvPicPr/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357166"/>
          <a:ext cx="8186766" cy="5669280"/>
        </p:xfrm>
        <a:graphic>
          <a:graphicData uri="http://schemas.openxmlformats.org/drawingml/2006/table">
            <a:tbl>
              <a:tblPr firstRow="1" bandRow="1">
                <a:tableStyleId>{530DE67B-AB7F-D85F-33B5-56B49B07BABA}</a:tableStyleId>
              </a:tblPr>
              <a:tblGrid>
                <a:gridCol w="3311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5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71686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3.Создание и обогащение «материальной базы» для игры</a:t>
                      </a:r>
                      <a:endParaRPr/>
                    </a:p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Рассматривание иллюстраций, фотографий.</a:t>
                      </a:r>
                      <a:endParaRPr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Просмотр видеоматериалов</a:t>
                      </a:r>
                      <a:endParaRPr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Рассказ воспитателя о труде взрослых</a:t>
                      </a:r>
                      <a:endParaRPr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Чтение художественной литературы</a:t>
                      </a:r>
                      <a:endParaRPr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Беседы, в том числе этические</a:t>
                      </a:r>
                      <a:endParaRPr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Отгадывание загадок</a:t>
                      </a:r>
                      <a:endParaRPr/>
                    </a:p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6095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4.Обогащение содержания игры, развитие дружеских  взаимоотношений детей в игре. Развитие творческих способностей детей</a:t>
                      </a:r>
                      <a:endParaRPr/>
                    </a:p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Предложение темы игры, новых сюжетов</a:t>
                      </a:r>
                      <a:endParaRPr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Обсуждение игрового сюжета</a:t>
                      </a:r>
                      <a:endParaRPr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Создание игровой воображаемой ситуации</a:t>
                      </a:r>
                      <a:endParaRPr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Создание игровой обстановки</a:t>
                      </a:r>
                      <a:endParaRPr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Разработка плана игры</a:t>
                      </a:r>
                      <a:endParaRPr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Распределение ролей</a:t>
                      </a:r>
                      <a:endParaRPr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Непосредственное участие воспитателя в игре, в сговоре детей, предложения, советы, разъяснения;  </a:t>
                      </a:r>
                      <a:endParaRPr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Совместное выполнение с детьми построек, показ приёмов конструирования</a:t>
                      </a:r>
                      <a:endParaRPr/>
                    </a:p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4" descr="https://catherineasquithgallery.com/uploads/posts/2021-02/1613501321_23-p-prezentatsiya-foni-dlya-slaidov-detskii-23.jpg"/>
          <p:cNvPicPr/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36768"/>
              </p:ext>
            </p:extLst>
          </p:nvPr>
        </p:nvGraphicFramePr>
        <p:xfrm>
          <a:off x="457200" y="594360"/>
          <a:ext cx="8229600" cy="2834640"/>
        </p:xfrm>
        <a:graphic>
          <a:graphicData uri="http://schemas.openxmlformats.org/drawingml/2006/table">
            <a:tbl>
              <a:tblPr firstRow="1" bandRow="1">
                <a:tableStyleId>{530DE67B-AB7F-D85F-33B5-56B49B07BABA}</a:tableStyleId>
              </a:tblPr>
              <a:tblGrid>
                <a:gridCol w="3400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9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0241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5.Формирование специфических игровых умений</a:t>
                      </a:r>
                      <a:endParaRPr/>
                    </a:p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 Показ игровых действий с игрушками, предметами-заместителями</a:t>
                      </a:r>
                      <a:endParaRPr dirty="0"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 Употребление условной игровой терминологии</a:t>
                      </a:r>
                      <a:endParaRPr dirty="0"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 Разыгрывание игрового эпизода (можно заранее подготовить несколько детей)</a:t>
                      </a:r>
                      <a:endParaRPr dirty="0"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 Показ развертывания ролевого взаимодействия, перехода от одной роли к другой.</a:t>
                      </a:r>
                      <a:endParaRPr dirty="0"/>
                    </a:p>
                    <a:p>
                      <a:pPr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5" descr="https://catherineasquithgallery.com/uploads/posts/2021-02/1613501321_23-p-prezentatsiya-foni-dlya-slaidov-detskii-23.jpg"/>
          <p:cNvPicPr/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2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/>
                <a:cs typeface="Times New Roman"/>
              </a:rPr>
              <a:t>Развитие сюжетной игры на разных возрастных этапах</a:t>
            </a:r>
            <a:endParaRPr lang="ru-RU" sz="320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ru-RU" sz="2400" b="1">
                <a:solidFill>
                  <a:srgbClr val="002060"/>
                </a:solidFill>
                <a:latin typeface="Times New Roman"/>
                <a:cs typeface="Times New Roman"/>
              </a:rPr>
              <a:t>Младшая группа.</a:t>
            </a:r>
            <a:r>
              <a:rPr lang="ru-RU" sz="2400" b="1">
                <a:latin typeface="Times New Roman"/>
                <a:cs typeface="Times New Roman"/>
              </a:rPr>
              <a:t> </a:t>
            </a:r>
            <a:r>
              <a:rPr lang="ru-RU" sz="2400" i="1">
                <a:latin typeface="Times New Roman"/>
                <a:cs typeface="Times New Roman"/>
              </a:rPr>
              <a:t>Педагог решает задачи формирования у детей условных действий с сюжетными игрушками и предметами-заместителями, элементарного предметно-игрового взаимодействия ребенка со сверстником, включая одного-двух детей в игру со взрослым, организуя групповые игры, требующие от всех участников однотипных условных игровых действий</a:t>
            </a:r>
            <a:r>
              <a:rPr lang="ru-RU" sz="2400"/>
              <a:t>.</a:t>
            </a:r>
            <a:endParaRPr/>
          </a:p>
          <a:p>
            <a:pPr algn="just">
              <a:buNone/>
              <a:defRPr/>
            </a:pPr>
            <a:r>
              <a:rPr lang="ru-RU" sz="2200">
                <a:solidFill>
                  <a:prstClr val="black"/>
                </a:solidFill>
                <a:latin typeface="Times New Roman"/>
                <a:cs typeface="Times New Roman"/>
              </a:rPr>
              <a:t>Педагог – </a:t>
            </a:r>
            <a:r>
              <a:rPr lang="ru-RU" sz="2200" b="1">
                <a:solidFill>
                  <a:prstClr val="black"/>
                </a:solidFill>
                <a:latin typeface="Times New Roman"/>
                <a:cs typeface="Times New Roman"/>
              </a:rPr>
              <a:t>партнер</a:t>
            </a:r>
            <a:r>
              <a:rPr lang="ru-RU" sz="2200">
                <a:solidFill>
                  <a:prstClr val="black"/>
                </a:solidFill>
                <a:latin typeface="Times New Roman"/>
                <a:cs typeface="Times New Roman"/>
              </a:rPr>
              <a:t>, носитель игровых умений и умений организованного общения в игре</a:t>
            </a:r>
            <a:endParaRPr lang="ru-RU" sz="2200">
              <a:latin typeface="Times New Roman"/>
              <a:cs typeface="Times New Roman"/>
            </a:endParaRPr>
          </a:p>
          <a:p>
            <a:pPr>
              <a:buNone/>
              <a:defRPr/>
            </a:pPr>
            <a:endParaRPr lang="ru-RU"/>
          </a:p>
          <a:p>
            <a:pPr marL="0" indent="0">
              <a:buNone/>
              <a:defRPr/>
            </a:pPr>
            <a:r>
              <a:rPr lang="ru-RU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  <a:defRPr/>
            </a:pPr>
            <a:endParaRPr lang="ru-RU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611560" y="4739065"/>
            <a:ext cx="304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/>
              <a:buChar char="•"/>
              <a:defRPr/>
            </a:pPr>
            <a:r>
              <a:rPr lang="ru-RU" sz="2000">
                <a:latin typeface="Times New Roman"/>
                <a:cs typeface="Times New Roman"/>
              </a:rPr>
              <a:t>«Купание куклы»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  <a:defRPr/>
            </a:pPr>
            <a:r>
              <a:rPr lang="ru-RU" sz="2000">
                <a:latin typeface="Times New Roman"/>
                <a:cs typeface="Times New Roman"/>
              </a:rPr>
              <a:t>«Катя заболела»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  <a:defRPr/>
            </a:pPr>
            <a:r>
              <a:rPr lang="ru-RU" sz="2000">
                <a:latin typeface="Times New Roman"/>
                <a:cs typeface="Times New Roman"/>
              </a:rPr>
              <a:t>«Куклы на прогулке»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  <a:defRPr/>
            </a:pPr>
            <a:r>
              <a:rPr lang="ru-RU" sz="2000">
                <a:latin typeface="Times New Roman"/>
                <a:cs typeface="Times New Roman"/>
              </a:rPr>
              <a:t>«Печем пирожки»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  <a:defRPr/>
            </a:pPr>
            <a:r>
              <a:rPr lang="ru-RU" sz="2000">
                <a:latin typeface="Times New Roman"/>
                <a:cs typeface="Times New Roman"/>
              </a:rPr>
              <a:t>«Напоим Ваню чаем»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  <a:defRPr/>
            </a:pPr>
            <a:r>
              <a:rPr lang="ru-RU" sz="2000">
                <a:latin typeface="Times New Roman"/>
                <a:cs typeface="Times New Roman"/>
              </a:rPr>
              <a:t>«Настя проснулась</a:t>
            </a:r>
            <a:endParaRPr lang="ru-RU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4" descr="https://catherineasquithgallery.com/uploads/posts/2021-02/1613501321_23-p-prezentatsiya-foni-dlya-slaidov-detskii-23.jpg"/>
          <p:cNvPicPr/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>
          <a:xfrm>
            <a:off x="467544" y="404664"/>
            <a:ext cx="8219256" cy="5721499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ru-RU" sz="2000" b="1">
                <a:solidFill>
                  <a:srgbClr val="002060"/>
                </a:solidFill>
                <a:latin typeface="Times New Roman"/>
                <a:cs typeface="Times New Roman"/>
              </a:rPr>
              <a:t>Средняя группа </a:t>
            </a:r>
            <a:r>
              <a:rPr lang="ru-RU" sz="2000" i="1">
                <a:latin typeface="Times New Roman"/>
                <a:cs typeface="Times New Roman"/>
              </a:rPr>
              <a:t>ребенок способен овладеть ролью. Ролевое поведение охватывает диапазон от ролевого подражания до осознанного оперирования ролью, включения ее в разнообразные связи и отношения. Освоение ролевого поведения складывается из умения принять на себя игровую роль и обозначить ее для партнера. Овладение ролью складывается из умений осуществлять условные предметные действия, разворачивать ролевой диалог, по ходу игры изменять ролевое поведение исходя из роли партнера, менять игровую роль в зависимости от развертывающегося сюжета. Эти умения формируются постепенно. Для детей четырех лет достаточно уметь принимать и обозначать игровую роль, реализовывать специфические игровые действия, направленные на партнера-игрушку, осуществлять парное ролевое взаимодействие, элементарный ролевой диалог со сверстником.</a:t>
            </a:r>
            <a:endParaRPr lang="ru-RU" sz="200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14246" y="4852343"/>
            <a:ext cx="3153544" cy="1418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ru-RU" sz="1800" b="0" i="0" u="none" strike="noStrike" cap="none" spc="0">
                <a:ln>
                  <a:noFill/>
                </a:ln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«Построим куклам дом»</a:t>
            </a:r>
            <a:endParaRPr/>
          </a:p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ru-RU" sz="1800" b="0" i="0" u="none" strike="noStrike" cap="none" spc="0">
                <a:ln>
                  <a:noFill/>
                </a:ln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«Больница»</a:t>
            </a:r>
            <a:endParaRPr/>
          </a:p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ru-RU" sz="1800" b="0" i="0" u="none" strike="noStrike" cap="none" spc="0">
                <a:ln>
                  <a:noFill/>
                </a:ln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«Парикмахерская»</a:t>
            </a:r>
            <a:endParaRPr/>
          </a:p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ru-RU" sz="1800" b="0" i="0" u="none" strike="noStrike" cap="none" spc="0">
                <a:ln>
                  <a:noFill/>
                </a:ln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«Автобус»</a:t>
            </a:r>
            <a:endParaRPr/>
          </a:p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endParaRPr lang="ru-RU" sz="3200" b="0" i="0" u="none" strike="noStrike" cap="none" spc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endParaRPr lang="ru-RU" sz="3200" b="0" i="0" u="none" strike="noStrike" cap="none" spc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1"/>
          <p:cNvSpPr/>
          <p:nvPr/>
        </p:nvSpPr>
        <p:spPr bwMode="auto">
          <a:xfrm>
            <a:off x="462372" y="4337804"/>
            <a:ext cx="8219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>
                <a:solidFill>
                  <a:prstClr val="black"/>
                </a:solidFill>
                <a:latin typeface="Times New Roman"/>
                <a:cs typeface="Times New Roman"/>
              </a:rPr>
              <a:t>Педагог – </a:t>
            </a:r>
            <a:r>
              <a:rPr lang="ru-RU" sz="2000" b="1">
                <a:solidFill>
                  <a:prstClr val="black"/>
                </a:solidFill>
                <a:latin typeface="Times New Roman"/>
                <a:cs typeface="Times New Roman"/>
              </a:rPr>
              <a:t>координатор</a:t>
            </a:r>
            <a:r>
              <a:rPr lang="ru-RU" sz="2000">
                <a:solidFill>
                  <a:prstClr val="black"/>
                </a:solidFill>
                <a:latin typeface="Times New Roman"/>
                <a:cs typeface="Times New Roman"/>
              </a:rPr>
              <a:t> игровых замыслов и общения детей</a:t>
            </a:r>
            <a:endParaRPr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871669" y="4741688"/>
            <a:ext cx="3816424" cy="1459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ru-RU" sz="1800" b="0" i="0" u="none" strike="noStrike" cap="none" spc="0">
                <a:ln>
                  <a:noFill/>
                </a:ln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«Магазин»</a:t>
            </a:r>
            <a:endParaRPr/>
          </a:p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ru-RU" sz="1800" b="0" i="0" u="none" strike="noStrike" cap="none" spc="0">
                <a:ln>
                  <a:noFill/>
                </a:ln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«Покатаем куклу на машине»</a:t>
            </a:r>
            <a:endParaRPr/>
          </a:p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ru-RU" sz="1800" b="0" i="0" u="none" strike="noStrike" cap="none" spc="0">
                <a:ln>
                  <a:noFill/>
                </a:ln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«День рождения куклы Кати»</a:t>
            </a:r>
            <a:endParaRPr/>
          </a:p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endParaRPr lang="ru-RU" sz="3200" b="0" i="0" u="none" strike="noStrike" cap="none" spc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endParaRPr lang="ru-RU" sz="3200" b="0" i="0" u="none" strike="noStrike" cap="none" spc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4" descr="https://catherineasquithgallery.com/uploads/posts/2021-02/1613501321_23-p-prezentatsiya-foni-dlya-slaidov-detskii-23.jpg"/>
          <p:cNvPicPr/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ru-RU" sz="2400" b="1" i="1">
                <a:solidFill>
                  <a:srgbClr val="7030A0"/>
                </a:solidFill>
                <a:latin typeface="Times New Roman"/>
                <a:cs typeface="Times New Roman"/>
              </a:rPr>
              <a:t>Старший дошкольный возраст </a:t>
            </a:r>
            <a:r>
              <a:rPr lang="ru-RU" sz="2400" i="1">
                <a:latin typeface="Times New Roman"/>
                <a:cs typeface="Times New Roman"/>
              </a:rPr>
              <a:t>Задача воспитателя на этом этапе – перевести детей к более сложному ролевому поведению в игре, формировать умение изменять свое ролевое поведение в соответствии с разными ролями партнеров, менять игровую роль и обозначать новую роль для партнеров в ходе игры.</a:t>
            </a:r>
            <a:endParaRPr/>
          </a:p>
          <a:p>
            <a:pPr marL="0" indent="441325" algn="just">
              <a:buNone/>
              <a:defRPr/>
            </a:pPr>
            <a:r>
              <a:rPr lang="ru-RU" sz="2400" i="1">
                <a:latin typeface="Times New Roman"/>
                <a:cs typeface="Times New Roman"/>
              </a:rPr>
              <a:t>Педагог на этом этапе развития сюжетно-ролевой игры вступает со многими детьми в ролевое взаимодействие, активизирует ролевой диалог, “замыкает” детей на ролевом взаимодействии друг с другом. Игра носит характер свободной импровизации</a:t>
            </a:r>
            <a:r>
              <a:rPr lang="ru-RU" sz="2400"/>
              <a:t>. </a:t>
            </a:r>
            <a:endParaRPr/>
          </a:p>
          <a:p>
            <a:pPr algn="just">
              <a:defRPr/>
            </a:pPr>
            <a:endParaRPr lang="ru-RU" sz="140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2976" y="4429132"/>
            <a:ext cx="4043362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ru-RU" sz="1800" b="0" i="0" u="none" strike="noStrike" cap="none" spc="0">
                <a:ln>
                  <a:noFill/>
                </a:ln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«Семья»</a:t>
            </a:r>
            <a:endParaRPr/>
          </a:p>
          <a:p>
            <a:pPr marL="342900" marR="0" lvl="0" indent="-34290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ru-RU" sz="1800" b="0" i="0" u="none" strike="noStrike" cap="none" spc="0">
                <a:ln>
                  <a:noFill/>
                </a:ln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«Больница»</a:t>
            </a:r>
            <a:endParaRPr/>
          </a:p>
          <a:p>
            <a:pPr marL="342900" marR="0" lvl="0" indent="-34290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ru-RU" sz="1800" b="0" i="0" u="none" strike="noStrike" cap="none" spc="0">
                <a:ln>
                  <a:noFill/>
                </a:ln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«Строители»</a:t>
            </a:r>
            <a:endParaRPr/>
          </a:p>
          <a:p>
            <a:pPr marL="342900" marR="0" lvl="0" indent="-34290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ru-RU" sz="1800" b="0" i="0" u="none" strike="noStrike" cap="none" spc="0">
                <a:ln>
                  <a:noFill/>
                </a:ln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«Моряки»</a:t>
            </a:r>
            <a:endParaRPr/>
          </a:p>
          <a:p>
            <a:pPr marL="342900" marR="0" lvl="0" indent="-34290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ru-RU" sz="1800" b="0" i="0" u="none" strike="noStrike" cap="none" spc="0">
                <a:ln>
                  <a:noFill/>
                </a:ln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«Магазин»</a:t>
            </a:r>
            <a:endParaRPr/>
          </a:p>
          <a:p>
            <a:pPr marL="342900" marR="0" lvl="0" indent="-34290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ru-RU" sz="1800" b="0" i="0" u="none" strike="noStrike" cap="none" spc="0">
                <a:ln>
                  <a:noFill/>
                </a:ln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«Парикмахерская»</a:t>
            </a:r>
            <a:endParaRPr/>
          </a:p>
          <a:p>
            <a:pPr marL="342900" marR="0" lvl="0" indent="-34290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ru-RU" sz="1800" b="0" i="0" u="none" strike="noStrike" cap="none" spc="0">
                <a:ln>
                  <a:noFill/>
                </a:ln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«Шофер»</a:t>
            </a:r>
            <a:endParaRPr/>
          </a:p>
          <a:p>
            <a:pPr marL="342900" marR="0" lvl="0" indent="-34290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ru-RU" sz="1800" b="0" i="0" u="none" strike="noStrike" cap="none" spc="0">
                <a:ln>
                  <a:noFill/>
                </a:ln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«Автобус»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catherineasquithgallery.com/uploads/posts/2021-02/1613501321_23-p-prezentatsiya-foni-dlya-slaidov-detskii-23.jpg"/>
          <p:cNvPicPr/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214290"/>
            <a:ext cx="8229600" cy="5911873"/>
          </a:xfrm>
        </p:spPr>
        <p:txBody>
          <a:bodyPr>
            <a:noAutofit/>
          </a:bodyPr>
          <a:lstStyle/>
          <a:p>
            <a:pPr algn="just">
              <a:defRPr/>
            </a:pPr>
            <a:endParaRPr lang="ru-RU" sz="2000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/>
                <a:cs typeface="Times New Roman"/>
              </a:rPr>
              <a:t>Старший дошкольный возраст.</a:t>
            </a:r>
            <a:r>
              <a:rPr lang="ru-RU" sz="2000" b="1" dirty="0">
                <a:solidFill>
                  <a:srgbClr val="7030A0"/>
                </a:solidFill>
                <a:latin typeface="Times New Roman"/>
                <a:cs typeface="Times New Roman"/>
              </a:rPr>
              <a:t> </a:t>
            </a:r>
            <a:r>
              <a:rPr lang="ru-RU" sz="2000" i="1" dirty="0">
                <a:latin typeface="Times New Roman"/>
                <a:cs typeface="Times New Roman"/>
              </a:rPr>
              <a:t>В</a:t>
            </a:r>
            <a:r>
              <a:rPr lang="ru-RU" sz="2000" b="1" i="1" dirty="0">
                <a:latin typeface="Times New Roman"/>
                <a:cs typeface="Times New Roman"/>
              </a:rPr>
              <a:t> </a:t>
            </a:r>
            <a:r>
              <a:rPr lang="ru-RU" sz="2000" i="1" dirty="0">
                <a:latin typeface="Times New Roman"/>
                <a:cs typeface="Times New Roman"/>
              </a:rPr>
              <a:t>этот период усиливается стремление ребенка играть вместе со сверстниками, каждый из детей стремится воплотить свой достаточно сложный замысел. Вместе с тем у детей увеличивается объем знаний об окружающем, определяются интересы к разным сторонам жизни.  Для построения игр нового уровня детей необходимо научить более сложному построению игры – способу совместного </a:t>
            </a:r>
            <a:r>
              <a:rPr lang="ru-RU" sz="2000" i="1" dirty="0" err="1">
                <a:latin typeface="Times New Roman"/>
                <a:cs typeface="Times New Roman"/>
              </a:rPr>
              <a:t>сюжетосложения</a:t>
            </a:r>
            <a:r>
              <a:rPr lang="ru-RU" sz="2000" i="1" dirty="0">
                <a:latin typeface="Times New Roman"/>
                <a:cs typeface="Times New Roman"/>
              </a:rPr>
              <a:t>. </a:t>
            </a:r>
            <a:endParaRPr dirty="0"/>
          </a:p>
          <a:p>
            <a:pPr>
              <a:defRPr/>
            </a:pPr>
            <a:r>
              <a:rPr lang="ru-RU" sz="2000" b="1" i="1" dirty="0" err="1">
                <a:solidFill>
                  <a:srgbClr val="002060"/>
                </a:solidFill>
                <a:latin typeface="Times New Roman"/>
                <a:cs typeface="Times New Roman"/>
              </a:rPr>
              <a:t>Сюжетосложение</a:t>
            </a:r>
            <a:r>
              <a:rPr lang="ru-RU" sz="2000" b="1" i="1" dirty="0">
                <a:solidFill>
                  <a:srgbClr val="002060"/>
                </a:solidFill>
                <a:latin typeface="Times New Roman"/>
                <a:cs typeface="Times New Roman"/>
              </a:rPr>
              <a:t> включает:</a:t>
            </a:r>
            <a:br>
              <a:rPr lang="ru-RU" sz="2000" i="1" dirty="0">
                <a:latin typeface="Times New Roman"/>
                <a:cs typeface="Times New Roman"/>
              </a:rPr>
            </a:br>
            <a:r>
              <a:rPr lang="ru-RU" sz="2000" i="1" dirty="0">
                <a:latin typeface="Times New Roman"/>
                <a:cs typeface="Times New Roman"/>
              </a:rPr>
              <a:t>– умение ребенка выстраивать новые последовательности событий, охватывающие разнообразное тематическое содержание;</a:t>
            </a:r>
            <a:br>
              <a:rPr lang="ru-RU" sz="2000" i="1" dirty="0">
                <a:latin typeface="Times New Roman"/>
                <a:cs typeface="Times New Roman"/>
              </a:rPr>
            </a:br>
            <a:r>
              <a:rPr lang="ru-RU" sz="2000" i="1" dirty="0">
                <a:latin typeface="Times New Roman"/>
                <a:cs typeface="Times New Roman"/>
              </a:rPr>
              <a:t>– быть ориентированным на партнеров-сверстников;</a:t>
            </a:r>
            <a:br>
              <a:rPr lang="ru-RU" sz="2000" i="1" dirty="0">
                <a:latin typeface="Times New Roman"/>
                <a:cs typeface="Times New Roman"/>
              </a:rPr>
            </a:br>
            <a:r>
              <a:rPr lang="ru-RU" sz="2000" i="1" dirty="0">
                <a:latin typeface="Times New Roman"/>
                <a:cs typeface="Times New Roman"/>
              </a:rPr>
              <a:t>– обозначать свои дальнейшие замыслы для партеров, прислушиваться к их мнению;</a:t>
            </a:r>
            <a:br>
              <a:rPr lang="ru-RU" sz="2000" i="1" dirty="0">
                <a:latin typeface="Times New Roman"/>
                <a:cs typeface="Times New Roman"/>
              </a:rPr>
            </a:br>
            <a:r>
              <a:rPr lang="ru-RU" sz="2000" i="1" dirty="0">
                <a:latin typeface="Times New Roman"/>
                <a:cs typeface="Times New Roman"/>
              </a:rPr>
              <a:t>– умение комбинировать предложенные самим ребенком и партнерами по игре события в общем сюжете в процессе игры.</a:t>
            </a:r>
            <a:endParaRPr dirty="0"/>
          </a:p>
          <a:p>
            <a:pPr>
              <a:defRPr/>
            </a:pPr>
            <a:endParaRPr lang="ru-R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C03B82-3FA1-4242-A3DE-94B7A7B64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DA169CBE-50B3-4333-9C98-DC12D88FDE4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987005"/>
          <a:ext cx="8229601" cy="3750564"/>
        </p:xfrm>
        <a:graphic>
          <a:graphicData uri="http://schemas.openxmlformats.org/drawingml/2006/table">
            <a:tbl>
              <a:tblPr firstRow="1" firstCol="1" bandRow="1">
                <a:tableStyleId>{530DE67B-AB7F-D85F-33B5-56B49B07BABA}</a:tableStyleId>
              </a:tblPr>
              <a:tblGrid>
                <a:gridCol w="1238191">
                  <a:extLst>
                    <a:ext uri="{9D8B030D-6E8A-4147-A177-3AD203B41FA5}">
                      <a16:colId xmlns:a16="http://schemas.microsoft.com/office/drawing/2014/main" val="3673432467"/>
                    </a:ext>
                  </a:extLst>
                </a:gridCol>
                <a:gridCol w="1004938">
                  <a:extLst>
                    <a:ext uri="{9D8B030D-6E8A-4147-A177-3AD203B41FA5}">
                      <a16:colId xmlns:a16="http://schemas.microsoft.com/office/drawing/2014/main" val="3381023554"/>
                    </a:ext>
                  </a:extLst>
                </a:gridCol>
                <a:gridCol w="1107179">
                  <a:extLst>
                    <a:ext uri="{9D8B030D-6E8A-4147-A177-3AD203B41FA5}">
                      <a16:colId xmlns:a16="http://schemas.microsoft.com/office/drawing/2014/main" val="1937816275"/>
                    </a:ext>
                  </a:extLst>
                </a:gridCol>
                <a:gridCol w="1092279">
                  <a:extLst>
                    <a:ext uri="{9D8B030D-6E8A-4147-A177-3AD203B41FA5}">
                      <a16:colId xmlns:a16="http://schemas.microsoft.com/office/drawing/2014/main" val="3757399818"/>
                    </a:ext>
                  </a:extLst>
                </a:gridCol>
                <a:gridCol w="1238191">
                  <a:extLst>
                    <a:ext uri="{9D8B030D-6E8A-4147-A177-3AD203B41FA5}">
                      <a16:colId xmlns:a16="http://schemas.microsoft.com/office/drawing/2014/main" val="1905598041"/>
                    </a:ext>
                  </a:extLst>
                </a:gridCol>
                <a:gridCol w="1131840">
                  <a:extLst>
                    <a:ext uri="{9D8B030D-6E8A-4147-A177-3AD203B41FA5}">
                      <a16:colId xmlns:a16="http://schemas.microsoft.com/office/drawing/2014/main" val="2331471021"/>
                    </a:ext>
                  </a:extLst>
                </a:gridCol>
                <a:gridCol w="1416983">
                  <a:extLst>
                    <a:ext uri="{9D8B030D-6E8A-4147-A177-3AD203B41FA5}">
                      <a16:colId xmlns:a16="http://schemas.microsoft.com/office/drawing/2014/main" val="3458215914"/>
                    </a:ext>
                  </a:extLst>
                </a:gridCol>
              </a:tblGrid>
              <a:tr h="15058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Сюжетно- ролевая игра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562125"/>
                  </a:ext>
                </a:extLst>
              </a:tr>
              <a:tr h="3089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Игры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Ранний возраст (1- 2 года)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Первая младшая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(2-3 года)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Вторая младшая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(3-4года)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Средняя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(4-5 лет)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Старшая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(5-6 лет)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Подготовительная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(6-7 лет)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extLst>
                  <a:ext uri="{0D108BD9-81ED-4DB2-BD59-A6C34878D82A}">
                    <a16:rowId xmlns:a16="http://schemas.microsoft.com/office/drawing/2014/main" val="2033869045"/>
                  </a:ext>
                </a:extLst>
              </a:tr>
              <a:tr h="15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Магазин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extLst>
                  <a:ext uri="{0D108BD9-81ED-4DB2-BD59-A6C34878D82A}">
                    <a16:rowId xmlns:a16="http://schemas.microsoft.com/office/drawing/2014/main" val="3317899455"/>
                  </a:ext>
                </a:extLst>
              </a:tr>
              <a:tr h="15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Больница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extLst>
                  <a:ext uri="{0D108BD9-81ED-4DB2-BD59-A6C34878D82A}">
                    <a16:rowId xmlns:a16="http://schemas.microsoft.com/office/drawing/2014/main" val="695253182"/>
                  </a:ext>
                </a:extLst>
              </a:tr>
              <a:tr h="15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extLst>
                  <a:ext uri="{0D108BD9-81ED-4DB2-BD59-A6C34878D82A}">
                    <a16:rowId xmlns:a16="http://schemas.microsoft.com/office/drawing/2014/main" val="988783385"/>
                  </a:ext>
                </a:extLst>
              </a:tr>
              <a:tr h="15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Корабль (моряки)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extLst>
                  <a:ext uri="{0D108BD9-81ED-4DB2-BD59-A6C34878D82A}">
                    <a16:rowId xmlns:a16="http://schemas.microsoft.com/office/drawing/2014/main" val="485193900"/>
                  </a:ext>
                </a:extLst>
              </a:tr>
              <a:tr h="15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Парикмахерская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extLst>
                  <a:ext uri="{0D108BD9-81ED-4DB2-BD59-A6C34878D82A}">
                    <a16:rowId xmlns:a16="http://schemas.microsoft.com/office/drawing/2014/main" val="856126144"/>
                  </a:ext>
                </a:extLst>
              </a:tr>
              <a:tr h="15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Мастерская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extLst>
                  <a:ext uri="{0D108BD9-81ED-4DB2-BD59-A6C34878D82A}">
                    <a16:rowId xmlns:a16="http://schemas.microsoft.com/office/drawing/2014/main" val="851862713"/>
                  </a:ext>
                </a:extLst>
              </a:tr>
              <a:tr h="15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Пожарные, МЧС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extLst>
                  <a:ext uri="{0D108BD9-81ED-4DB2-BD59-A6C34878D82A}">
                    <a16:rowId xmlns:a16="http://schemas.microsoft.com/office/drawing/2014/main" val="3160317850"/>
                  </a:ext>
                </a:extLst>
              </a:tr>
              <a:tr h="308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Полиция, военные, космонавты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extLst>
                  <a:ext uri="{0D108BD9-81ED-4DB2-BD59-A6C34878D82A}">
                    <a16:rowId xmlns:a16="http://schemas.microsoft.com/office/drawing/2014/main" val="610186760"/>
                  </a:ext>
                </a:extLst>
              </a:tr>
              <a:tr h="15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Аптека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extLst>
                  <a:ext uri="{0D108BD9-81ED-4DB2-BD59-A6C34878D82A}">
                    <a16:rowId xmlns:a16="http://schemas.microsoft.com/office/drawing/2014/main" val="2911359637"/>
                  </a:ext>
                </a:extLst>
              </a:tr>
              <a:tr h="15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Салон красоты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extLst>
                  <a:ext uri="{0D108BD9-81ED-4DB2-BD59-A6C34878D82A}">
                    <a16:rowId xmlns:a16="http://schemas.microsoft.com/office/drawing/2014/main" val="4097599053"/>
                  </a:ext>
                </a:extLst>
              </a:tr>
              <a:tr h="15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Автостанция (СТО)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extLst>
                  <a:ext uri="{0D108BD9-81ED-4DB2-BD59-A6C34878D82A}">
                    <a16:rowId xmlns:a16="http://schemas.microsoft.com/office/drawing/2014/main" val="47105765"/>
                  </a:ext>
                </a:extLst>
              </a:tr>
              <a:tr h="15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Школа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extLst>
                  <a:ext uri="{0D108BD9-81ED-4DB2-BD59-A6C34878D82A}">
                    <a16:rowId xmlns:a16="http://schemas.microsoft.com/office/drawing/2014/main" val="3445966872"/>
                  </a:ext>
                </a:extLst>
              </a:tr>
              <a:tr h="15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Супермаркет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extLst>
                  <a:ext uri="{0D108BD9-81ED-4DB2-BD59-A6C34878D82A}">
                    <a16:rowId xmlns:a16="http://schemas.microsoft.com/office/drawing/2014/main" val="938043579"/>
                  </a:ext>
                </a:extLst>
              </a:tr>
              <a:tr h="15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Кафе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extLst>
                  <a:ext uri="{0D108BD9-81ED-4DB2-BD59-A6C34878D82A}">
                    <a16:rowId xmlns:a16="http://schemas.microsoft.com/office/drawing/2014/main" val="3297594969"/>
                  </a:ext>
                </a:extLst>
              </a:tr>
              <a:tr h="15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Почта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extLst>
                  <a:ext uri="{0D108BD9-81ED-4DB2-BD59-A6C34878D82A}">
                    <a16:rowId xmlns:a16="http://schemas.microsoft.com/office/drawing/2014/main" val="3098829775"/>
                  </a:ext>
                </a:extLst>
              </a:tr>
              <a:tr h="15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Театр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extLst>
                  <a:ext uri="{0D108BD9-81ED-4DB2-BD59-A6C34878D82A}">
                    <a16:rowId xmlns:a16="http://schemas.microsoft.com/office/drawing/2014/main" val="1421771830"/>
                  </a:ext>
                </a:extLst>
              </a:tr>
              <a:tr h="150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Ателье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extLst>
                  <a:ext uri="{0D108BD9-81ED-4DB2-BD59-A6C34878D82A}">
                    <a16:rowId xmlns:a16="http://schemas.microsoft.com/office/drawing/2014/main" val="2421972262"/>
                  </a:ext>
                </a:extLst>
              </a:tr>
              <a:tr h="308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Бюро путешествий (турфирма и т.п.)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+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extLst>
                  <a:ext uri="{0D108BD9-81ED-4DB2-BD59-A6C34878D82A}">
                    <a16:rowId xmlns:a16="http://schemas.microsoft.com/office/drawing/2014/main" val="2126508350"/>
                  </a:ext>
                </a:extLst>
              </a:tr>
            </a:tbl>
          </a:graphicData>
        </a:graphic>
      </p:graphicFrame>
      <p:pic>
        <p:nvPicPr>
          <p:cNvPr id="4" name="Рисунок 4" descr="https://catherineasquithgallery.com/uploads/posts/2021-02/1613501321_23-p-prezentatsiya-foni-dlya-slaidov-detskii-23.jpg">
            <a:extLst>
              <a:ext uri="{FF2B5EF4-FFF2-40B4-BE49-F238E27FC236}">
                <a16:creationId xmlns:a16="http://schemas.microsoft.com/office/drawing/2014/main" id="{F5B72A94-06A3-45DB-AD9E-A7845186A092}"/>
              </a:ext>
            </a:extLst>
          </p:cNvPr>
          <p:cNvPicPr/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5CB5ED56-DD9C-4A46-8895-84E93ECFA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581606"/>
              </p:ext>
            </p:extLst>
          </p:nvPr>
        </p:nvGraphicFramePr>
        <p:xfrm>
          <a:off x="428710" y="401957"/>
          <a:ext cx="8280920" cy="6054086"/>
        </p:xfrm>
        <a:graphic>
          <a:graphicData uri="http://schemas.openxmlformats.org/drawingml/2006/table">
            <a:tbl>
              <a:tblPr firstRow="1" firstCol="1" bandRow="1">
                <a:tableStyleId>{530DE67B-AB7F-D85F-33B5-56B49B07BABA}</a:tableStyleId>
              </a:tblPr>
              <a:tblGrid>
                <a:gridCol w="1409536">
                  <a:extLst>
                    <a:ext uri="{9D8B030D-6E8A-4147-A177-3AD203B41FA5}">
                      <a16:colId xmlns:a16="http://schemas.microsoft.com/office/drawing/2014/main" val="3376097509"/>
                    </a:ext>
                  </a:extLst>
                </a:gridCol>
                <a:gridCol w="1090828">
                  <a:extLst>
                    <a:ext uri="{9D8B030D-6E8A-4147-A177-3AD203B41FA5}">
                      <a16:colId xmlns:a16="http://schemas.microsoft.com/office/drawing/2014/main" val="4151887128"/>
                    </a:ext>
                  </a:extLst>
                </a:gridCol>
                <a:gridCol w="1304227">
                  <a:extLst>
                    <a:ext uri="{9D8B030D-6E8A-4147-A177-3AD203B41FA5}">
                      <a16:colId xmlns:a16="http://schemas.microsoft.com/office/drawing/2014/main" val="1023621526"/>
                    </a:ext>
                  </a:extLst>
                </a:gridCol>
                <a:gridCol w="1159312">
                  <a:extLst>
                    <a:ext uri="{9D8B030D-6E8A-4147-A177-3AD203B41FA5}">
                      <a16:colId xmlns:a16="http://schemas.microsoft.com/office/drawing/2014/main" val="1776901379"/>
                    </a:ext>
                  </a:extLst>
                </a:gridCol>
                <a:gridCol w="1086856">
                  <a:extLst>
                    <a:ext uri="{9D8B030D-6E8A-4147-A177-3AD203B41FA5}">
                      <a16:colId xmlns:a16="http://schemas.microsoft.com/office/drawing/2014/main" val="1882972472"/>
                    </a:ext>
                  </a:extLst>
                </a:gridCol>
                <a:gridCol w="1050031">
                  <a:extLst>
                    <a:ext uri="{9D8B030D-6E8A-4147-A177-3AD203B41FA5}">
                      <a16:colId xmlns:a16="http://schemas.microsoft.com/office/drawing/2014/main" val="2007544336"/>
                    </a:ext>
                  </a:extLst>
                </a:gridCol>
                <a:gridCol w="1180130">
                  <a:extLst>
                    <a:ext uri="{9D8B030D-6E8A-4147-A177-3AD203B41FA5}">
                      <a16:colId xmlns:a16="http://schemas.microsoft.com/office/drawing/2014/main" val="2187305776"/>
                    </a:ext>
                  </a:extLst>
                </a:gridCol>
              </a:tblGrid>
              <a:tr h="73371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Сюжетно-</a:t>
                      </a:r>
                      <a:r>
                        <a:rPr lang="ru-RU" sz="16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ролевые игры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соответствии с программой «От рождения до школы»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539801"/>
                  </a:ext>
                </a:extLst>
              </a:tr>
              <a:tr h="613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Ранний возраст (1- 2 года)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младшая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(2-3 года)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Вторая младшая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(3-4года)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(4-5 лет)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(5-6 лет)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Подготовительная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(6-7 лет)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extLst>
                  <a:ext uri="{0D108BD9-81ED-4DB2-BD59-A6C34878D82A}">
                    <a16:rowId xmlns:a16="http://schemas.microsoft.com/office/drawing/2014/main" val="3268014008"/>
                  </a:ext>
                </a:extLst>
              </a:tr>
              <a:tr h="204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Магазин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493964"/>
                  </a:ext>
                </a:extLst>
              </a:tr>
              <a:tr h="204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extLst>
                  <a:ext uri="{0D108BD9-81ED-4DB2-BD59-A6C34878D82A}">
                    <a16:rowId xmlns:a16="http://schemas.microsoft.com/office/drawing/2014/main" val="952475379"/>
                  </a:ext>
                </a:extLst>
              </a:tr>
              <a:tr h="204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extLst>
                  <a:ext uri="{0D108BD9-81ED-4DB2-BD59-A6C34878D82A}">
                    <a16:rowId xmlns:a16="http://schemas.microsoft.com/office/drawing/2014/main" val="3892922041"/>
                  </a:ext>
                </a:extLst>
              </a:tr>
              <a:tr h="204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Корабль (моряки)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extLst>
                  <a:ext uri="{0D108BD9-81ED-4DB2-BD59-A6C34878D82A}">
                    <a16:rowId xmlns:a16="http://schemas.microsoft.com/office/drawing/2014/main" val="1636994943"/>
                  </a:ext>
                </a:extLst>
              </a:tr>
              <a:tr h="204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Парикмахерская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560313"/>
                  </a:ext>
                </a:extLst>
              </a:tr>
              <a:tr h="204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Мастерская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extLst>
                  <a:ext uri="{0D108BD9-81ED-4DB2-BD59-A6C34878D82A}">
                    <a16:rowId xmlns:a16="http://schemas.microsoft.com/office/drawing/2014/main" val="1679667386"/>
                  </a:ext>
                </a:extLst>
              </a:tr>
              <a:tr h="204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Пожарные, МЧС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extLst>
                  <a:ext uri="{0D108BD9-81ED-4DB2-BD59-A6C34878D82A}">
                    <a16:rowId xmlns:a16="http://schemas.microsoft.com/office/drawing/2014/main" val="1571512831"/>
                  </a:ext>
                </a:extLst>
              </a:tr>
              <a:tr h="574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Полиция, военные, космонавты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extLst>
                  <a:ext uri="{0D108BD9-81ED-4DB2-BD59-A6C34878D82A}">
                    <a16:rowId xmlns:a16="http://schemas.microsoft.com/office/drawing/2014/main" val="3679542033"/>
                  </a:ext>
                </a:extLst>
              </a:tr>
              <a:tr h="204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Аптека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extLst>
                  <a:ext uri="{0D108BD9-81ED-4DB2-BD59-A6C34878D82A}">
                    <a16:rowId xmlns:a16="http://schemas.microsoft.com/office/drawing/2014/main" val="1894543"/>
                  </a:ext>
                </a:extLst>
              </a:tr>
              <a:tr h="204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Салон красоты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extLst>
                  <a:ext uri="{0D108BD9-81ED-4DB2-BD59-A6C34878D82A}">
                    <a16:rowId xmlns:a16="http://schemas.microsoft.com/office/drawing/2014/main" val="529917640"/>
                  </a:ext>
                </a:extLst>
              </a:tr>
              <a:tr h="382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Автостанция (СТО)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 anchor="ctr"/>
                </a:tc>
                <a:extLst>
                  <a:ext uri="{0D108BD9-81ED-4DB2-BD59-A6C34878D82A}">
                    <a16:rowId xmlns:a16="http://schemas.microsoft.com/office/drawing/2014/main" val="2981974673"/>
                  </a:ext>
                </a:extLst>
              </a:tr>
              <a:tr h="204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extLst>
                  <a:ext uri="{0D108BD9-81ED-4DB2-BD59-A6C34878D82A}">
                    <a16:rowId xmlns:a16="http://schemas.microsoft.com/office/drawing/2014/main" val="2124519417"/>
                  </a:ext>
                </a:extLst>
              </a:tr>
              <a:tr h="204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Супермаркет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extLst>
                  <a:ext uri="{0D108BD9-81ED-4DB2-BD59-A6C34878D82A}">
                    <a16:rowId xmlns:a16="http://schemas.microsoft.com/office/drawing/2014/main" val="388433469"/>
                  </a:ext>
                </a:extLst>
              </a:tr>
              <a:tr h="204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extLst>
                  <a:ext uri="{0D108BD9-81ED-4DB2-BD59-A6C34878D82A}">
                    <a16:rowId xmlns:a16="http://schemas.microsoft.com/office/drawing/2014/main" val="1498791210"/>
                  </a:ext>
                </a:extLst>
              </a:tr>
              <a:tr h="204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Почта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extLst>
                  <a:ext uri="{0D108BD9-81ED-4DB2-BD59-A6C34878D82A}">
                    <a16:rowId xmlns:a16="http://schemas.microsoft.com/office/drawing/2014/main" val="1910751833"/>
                  </a:ext>
                </a:extLst>
              </a:tr>
              <a:tr h="204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Театр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extLst>
                  <a:ext uri="{0D108BD9-81ED-4DB2-BD59-A6C34878D82A}">
                    <a16:rowId xmlns:a16="http://schemas.microsoft.com/office/drawing/2014/main" val="52505599"/>
                  </a:ext>
                </a:extLst>
              </a:tr>
              <a:tr h="204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Ателье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extLst>
                  <a:ext uri="{0D108BD9-81ED-4DB2-BD59-A6C34878D82A}">
                    <a16:rowId xmlns:a16="http://schemas.microsoft.com/office/drawing/2014/main" val="3772830544"/>
                  </a:ext>
                </a:extLst>
              </a:tr>
              <a:tr h="531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Бюро путешествий (турфирма и т.п.)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87" marR="55487" marT="0" marB="0"/>
                </a:tc>
                <a:extLst>
                  <a:ext uri="{0D108BD9-81ED-4DB2-BD59-A6C34878D82A}">
                    <a16:rowId xmlns:a16="http://schemas.microsoft.com/office/drawing/2014/main" val="4100803289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3268FB6F-1DE7-4E2C-A419-669C89FCF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103" y="72233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455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C0B81A-62BE-4D18-B2B9-CDB76F726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https://catherineasquithgallery.com/uploads/posts/2021-02/1613501321_23-p-prezentatsiya-foni-dlya-slaidov-detskii-23.jpg">
            <a:extLst>
              <a:ext uri="{FF2B5EF4-FFF2-40B4-BE49-F238E27FC236}">
                <a16:creationId xmlns:a16="http://schemas.microsoft.com/office/drawing/2014/main" id="{DF8992BB-4E7B-467F-A3F3-DBCFAF89EF24}"/>
              </a:ext>
            </a:extLst>
          </p:cNvPr>
          <p:cNvPicPr/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994048"/>
              </p:ext>
            </p:extLst>
          </p:nvPr>
        </p:nvGraphicFramePr>
        <p:xfrm>
          <a:off x="647562" y="1434858"/>
          <a:ext cx="8039238" cy="1994142"/>
        </p:xfrm>
        <a:graphic>
          <a:graphicData uri="http://schemas.openxmlformats.org/drawingml/2006/table">
            <a:tbl>
              <a:tblPr firstRow="1" bandRow="1">
                <a:tableStyleId>{530DE67B-AB7F-D85F-33B5-56B49B07BABA}</a:tableStyleId>
              </a:tblPr>
              <a:tblGrid>
                <a:gridCol w="3780422">
                  <a:extLst>
                    <a:ext uri="{9D8B030D-6E8A-4147-A177-3AD203B41FA5}">
                      <a16:colId xmlns:a16="http://schemas.microsoft.com/office/drawing/2014/main" val="2903333257"/>
                    </a:ext>
                  </a:extLst>
                </a:gridCol>
                <a:gridCol w="4258816">
                  <a:extLst>
                    <a:ext uri="{9D8B030D-6E8A-4147-A177-3AD203B41FA5}">
                      <a16:colId xmlns:a16="http://schemas.microsoft.com/office/drawing/2014/main" val="3453432893"/>
                    </a:ext>
                  </a:extLst>
                </a:gridCol>
              </a:tblGrid>
              <a:tr h="131064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Сюжетно- ролевые игры в соответствии с программой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«Детство»</a:t>
                      </a: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Сюжетно- ролевые игры в соответствии с программой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«От рождения до школы»</a:t>
                      </a: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790810"/>
                  </a:ext>
                </a:extLst>
              </a:tr>
              <a:tr h="683502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https://55.212d.ru/page/12240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https://disk.yandex.ru/i/Jp5Co37utPsnyQ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0119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667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https://catherineasquithgallery.com/uploads/posts/2021-02/1613501321_23-p-prezentatsiya-foni-dlya-slaidov-detskii-23.jpg">
            <a:extLst>
              <a:ext uri="{FF2B5EF4-FFF2-40B4-BE49-F238E27FC236}">
                <a16:creationId xmlns:a16="http://schemas.microsoft.com/office/drawing/2014/main" id="{7CAF0A9A-9A5B-4E56-BB1C-721698AAA818}"/>
              </a:ext>
            </a:extLst>
          </p:cNvPr>
          <p:cNvPicPr/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-10852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3277"/>
              </p:ext>
            </p:extLst>
          </p:nvPr>
        </p:nvGraphicFramePr>
        <p:xfrm>
          <a:off x="755576" y="1089723"/>
          <a:ext cx="7056783" cy="5298507"/>
        </p:xfrm>
        <a:graphic>
          <a:graphicData uri="http://schemas.openxmlformats.org/drawingml/2006/table">
            <a:tbl>
              <a:tblPr firstRow="1" firstCol="1" bandRow="1">
                <a:tableStyleId>{530DE67B-AB7F-D85F-33B5-56B49B07BABA}</a:tableStyleId>
              </a:tblPr>
              <a:tblGrid>
                <a:gridCol w="5646567">
                  <a:extLst>
                    <a:ext uri="{9D8B030D-6E8A-4147-A177-3AD203B41FA5}">
                      <a16:colId xmlns:a16="http://schemas.microsoft.com/office/drawing/2014/main" val="623352609"/>
                    </a:ext>
                  </a:extLst>
                </a:gridCol>
                <a:gridCol w="1410216">
                  <a:extLst>
                    <a:ext uri="{9D8B030D-6E8A-4147-A177-3AD203B41FA5}">
                      <a16:colId xmlns:a16="http://schemas.microsoft.com/office/drawing/2014/main" val="4034589201"/>
                    </a:ext>
                  </a:extLst>
                </a:gridCol>
              </a:tblGrid>
              <a:tr h="1705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3" marR="440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3" marR="44063" marT="0" marB="0"/>
                </a:tc>
                <a:extLst>
                  <a:ext uri="{0D108BD9-81ED-4DB2-BD59-A6C34878D82A}">
                    <a16:rowId xmlns:a16="http://schemas.microsoft.com/office/drawing/2014/main" val="1872580157"/>
                  </a:ext>
                </a:extLst>
              </a:tr>
              <a:tr h="338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Назовите компоненты сюжетно-ролевой игры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3" marR="44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3" marR="44063" marT="0" marB="0"/>
                </a:tc>
                <a:extLst>
                  <a:ext uri="{0D108BD9-81ED-4DB2-BD59-A6C34878D82A}">
                    <a16:rowId xmlns:a16="http://schemas.microsoft.com/office/drawing/2014/main" val="1673354256"/>
                  </a:ext>
                </a:extLst>
              </a:tr>
              <a:tr h="548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Назовите условия для развития игровой деятельности в детском саду?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3" marR="44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3" marR="44063" marT="0" marB="0"/>
                </a:tc>
                <a:extLst>
                  <a:ext uri="{0D108BD9-81ED-4DB2-BD59-A6C34878D82A}">
                    <a16:rowId xmlns:a16="http://schemas.microsoft.com/office/drawing/2014/main" val="1067682564"/>
                  </a:ext>
                </a:extLst>
              </a:tr>
              <a:tr h="3772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3.Назовите этапы формирования сюжетно-ролевой игры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3" marR="44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3" marR="44063" marT="0" marB="0"/>
                </a:tc>
                <a:extLst>
                  <a:ext uri="{0D108BD9-81ED-4DB2-BD59-A6C34878D82A}">
                    <a16:rowId xmlns:a16="http://schemas.microsoft.com/office/drawing/2014/main" val="94835508"/>
                  </a:ext>
                </a:extLst>
              </a:tr>
              <a:tr h="338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Чем отличается сюжет игры от ее содержания?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3" marR="44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3" marR="44063" marT="0" marB="0"/>
                </a:tc>
                <a:extLst>
                  <a:ext uri="{0D108BD9-81ED-4DB2-BD59-A6C34878D82A}">
                    <a16:rowId xmlns:a16="http://schemas.microsoft.com/office/drawing/2014/main" val="2931326359"/>
                  </a:ext>
                </a:extLst>
              </a:tr>
              <a:tr h="455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В чем заключается комплексное руководство сюжетно-ролевой игрой?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3" marR="44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3" marR="44063" marT="0" marB="0"/>
                </a:tc>
                <a:extLst>
                  <a:ext uri="{0D108BD9-81ED-4DB2-BD59-A6C34878D82A}">
                    <a16:rowId xmlns:a16="http://schemas.microsoft.com/office/drawing/2014/main" val="1949440058"/>
                  </a:ext>
                </a:extLst>
              </a:tr>
              <a:tr h="4251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Назовите главный принцип организации сюжетно-ролевой игры в детском саду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3" marR="44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3" marR="44063" marT="0" marB="0"/>
                </a:tc>
                <a:extLst>
                  <a:ext uri="{0D108BD9-81ED-4DB2-BD59-A6C34878D82A}">
                    <a16:rowId xmlns:a16="http://schemas.microsoft.com/office/drawing/2014/main" val="2065162355"/>
                  </a:ext>
                </a:extLst>
              </a:tr>
              <a:tr h="5646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Назовите три позиции педагога при руководстве сюжетно-ролевой игрой дошкольника.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3" marR="44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3" marR="44063" marT="0" marB="0"/>
                </a:tc>
                <a:extLst>
                  <a:ext uri="{0D108BD9-81ED-4DB2-BD59-A6C34878D82A}">
                    <a16:rowId xmlns:a16="http://schemas.microsoft.com/office/drawing/2014/main" val="878523762"/>
                  </a:ext>
                </a:extLst>
              </a:tr>
              <a:tr h="5211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Назовите прямые и косвенные приемы руководства игрой.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3" marR="44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3" marR="44063" marT="0" marB="0"/>
                </a:tc>
                <a:extLst>
                  <a:ext uri="{0D108BD9-81ED-4DB2-BD59-A6C34878D82A}">
                    <a16:rowId xmlns:a16="http://schemas.microsoft.com/office/drawing/2014/main" val="72144567"/>
                  </a:ext>
                </a:extLst>
              </a:tr>
              <a:tr h="431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Назовите особенность сюжетно-ролевой игры, ее отличие от других видов игр?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3" marR="44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3" marR="44063" marT="0" marB="0"/>
                </a:tc>
                <a:extLst>
                  <a:ext uri="{0D108BD9-81ED-4DB2-BD59-A6C34878D82A}">
                    <a16:rowId xmlns:a16="http://schemas.microsoft.com/office/drawing/2014/main" val="3655115314"/>
                  </a:ext>
                </a:extLst>
              </a:tr>
              <a:tr h="449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Назовите новообразования психики ребенка, возникающие в сюжетно-ролевой игре?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3" marR="44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3" marR="44063" marT="0" marB="0"/>
                </a:tc>
                <a:extLst>
                  <a:ext uri="{0D108BD9-81ED-4DB2-BD59-A6C34878D82A}">
                    <a16:rowId xmlns:a16="http://schemas.microsoft.com/office/drawing/2014/main" val="2269114893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57200" y="404664"/>
            <a:ext cx="82296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ТЕСТ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«Методика организации сюжетно-ролевых игр в детском саду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30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4" descr="https://catherineasquithgallery.com/uploads/posts/2021-02/1613501321_23-p-prezentatsiya-foni-dlya-slaidov-detskii-23.jpg"/>
          <p:cNvPicPr/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428604"/>
            <a:ext cx="8229600" cy="6143668"/>
          </a:xfrm>
        </p:spPr>
        <p:txBody>
          <a:bodyPr/>
          <a:lstStyle/>
          <a:p>
            <a:pPr marL="365125" indent="-365125" algn="just">
              <a:buNone/>
              <a:defRPr/>
            </a:pPr>
            <a:r>
              <a:rPr lang="ru-RU" sz="3600" b="1" i="1" dirty="0">
                <a:solidFill>
                  <a:srgbClr val="C00000"/>
                </a:solidFill>
                <a:latin typeface="Times New Roman"/>
                <a:cs typeface="Times New Roman"/>
              </a:rPr>
              <a:t>Сюжетно-ролевая игра </a:t>
            </a:r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– </a:t>
            </a:r>
            <a:r>
              <a:rPr lang="ru-RU" sz="3600" dirty="0">
                <a:solidFill>
                  <a:srgbClr val="000000"/>
                </a:solidFill>
                <a:latin typeface="Times New Roman"/>
                <a:cs typeface="Times New Roman"/>
              </a:rPr>
              <a:t>вид деятельности детей, в процессе которой они в условных ситуациях воспроизводят ту или иную сферу деятельности и общения взрослых с целью усвоения важнейших социальных ролей и выработки навыков формального и неформального общения.</a:t>
            </a:r>
            <a:endParaRPr lang="ru-RU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catherineasquithgallery.com/uploads/posts/2021-02/1613501321_23-p-prezentatsiya-foni-dlya-slaidov-detskii-23.jpg"/>
          <p:cNvPicPr/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11560" y="1339756"/>
            <a:ext cx="7920880" cy="3757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Сюжетная игра - самая привлекательная деятельность для детей дошкольного возраста. Организация сюжетно-ролевой игры для всестороннего развития ребенка требует систематического, умелого влияния на нее, поэтому воспитателю очень важно правильно её организовать, не нарушая детского творчества.</a:t>
            </a:r>
            <a:endParaRPr lang="ru-RU" sz="32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30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35596" y="2564904"/>
            <a:ext cx="7272808" cy="718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521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catherineasquithgallery.com/uploads/posts/2021-02/1613501321_23-p-prezentatsiya-foni-dlya-slaidov-detskii-23.jpg"/>
          <p:cNvPicPr/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 sz="36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развивающие функции игры</a:t>
            </a:r>
            <a:endParaRPr lang="ru-RU" sz="360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417638"/>
            <a:ext cx="8229600" cy="5035698"/>
          </a:xfrm>
        </p:spPr>
        <p:txBody>
          <a:bodyPr/>
          <a:lstStyle/>
          <a:p>
            <a:pPr marL="742950" lvl="0" indent="-742950" algn="just">
              <a:spcBef>
                <a:spcPts val="640"/>
              </a:spcBef>
              <a:buClr>
                <a:srgbClr val="0070C0"/>
              </a:buClr>
              <a:buSzPct val="95000"/>
              <a:buNone/>
              <a:defRPr/>
            </a:pPr>
            <a:r>
              <a:rPr lang="ru-RU" dirty="0">
                <a:latin typeface="Times New Roman"/>
                <a:cs typeface="Times New Roman"/>
              </a:rPr>
              <a:t>1.Сюжетная игра строится как цепочка </a:t>
            </a:r>
            <a:endParaRPr dirty="0"/>
          </a:p>
          <a:p>
            <a:pPr marL="742950" lvl="0" indent="-742950" algn="just">
              <a:spcBef>
                <a:spcPts val="640"/>
              </a:spcBef>
              <a:buClr>
                <a:srgbClr val="0070C0"/>
              </a:buClr>
              <a:buSzPct val="95000"/>
              <a:buNone/>
              <a:defRPr/>
            </a:pPr>
            <a:r>
              <a:rPr lang="ru-RU" dirty="0">
                <a:latin typeface="Times New Roman"/>
                <a:cs typeface="Times New Roman"/>
              </a:rPr>
              <a:t> условных действий с предметами.</a:t>
            </a:r>
            <a:endParaRPr dirty="0"/>
          </a:p>
          <a:p>
            <a:pPr marL="742950" lvl="0" indent="-742950" algn="just">
              <a:spcBef>
                <a:spcPts val="640"/>
              </a:spcBef>
              <a:buClr>
                <a:srgbClr val="0070C0"/>
              </a:buClr>
              <a:buSzPct val="95000"/>
              <a:buNone/>
              <a:defRPr/>
            </a:pPr>
            <a:r>
              <a:rPr lang="ru-RU" dirty="0">
                <a:latin typeface="Times New Roman"/>
                <a:cs typeface="Times New Roman"/>
              </a:rPr>
              <a:t> 2.Сюжетная игра строится как цепочка </a:t>
            </a:r>
            <a:endParaRPr dirty="0"/>
          </a:p>
          <a:p>
            <a:pPr marL="742950" lvl="0" indent="-742950" algn="just">
              <a:spcBef>
                <a:spcPts val="640"/>
              </a:spcBef>
              <a:buClr>
                <a:srgbClr val="0070C0"/>
              </a:buClr>
              <a:buSzPct val="95000"/>
              <a:buNone/>
              <a:defRPr/>
            </a:pPr>
            <a:r>
              <a:rPr lang="ru-RU" dirty="0">
                <a:latin typeface="Times New Roman"/>
                <a:cs typeface="Times New Roman"/>
              </a:rPr>
              <a:t>специфических ролевых взаимодействий.</a:t>
            </a:r>
            <a:endParaRPr dirty="0"/>
          </a:p>
          <a:p>
            <a:pPr marL="742950" lvl="0" indent="-742950" algn="just">
              <a:spcBef>
                <a:spcPts val="640"/>
              </a:spcBef>
              <a:buClr>
                <a:srgbClr val="0070C0"/>
              </a:buClr>
              <a:buSzPct val="95000"/>
              <a:buNone/>
              <a:defRPr/>
            </a:pPr>
            <a:r>
              <a:rPr lang="ru-RU" dirty="0">
                <a:latin typeface="Times New Roman"/>
                <a:cs typeface="Times New Roman"/>
              </a:rPr>
              <a:t>3.Сюжетная игра строится как </a:t>
            </a:r>
            <a:endParaRPr dirty="0"/>
          </a:p>
          <a:p>
            <a:pPr marL="742950" lvl="0" indent="-742950" algn="just">
              <a:spcBef>
                <a:spcPts val="640"/>
              </a:spcBef>
              <a:buClr>
                <a:srgbClr val="0070C0"/>
              </a:buClr>
              <a:buSzPct val="95000"/>
              <a:buNone/>
              <a:defRPr/>
            </a:pPr>
            <a:r>
              <a:rPr lang="ru-RU" dirty="0">
                <a:latin typeface="Times New Roman"/>
                <a:cs typeface="Times New Roman"/>
              </a:rPr>
              <a:t>последовательность разнообразных событий.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catherineasquithgallery.com/uploads/posts/2021-02/1613501321_23-p-prezentatsiya-foni-dlya-slaidov-detskii-23.jpg"/>
          <p:cNvPicPr/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>
          <a:xfrm>
            <a:off x="323528" y="1412776"/>
            <a:ext cx="8229600" cy="5768997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3600" b="1" i="1" dirty="0">
                <a:solidFill>
                  <a:srgbClr val="C00000"/>
                </a:solidFill>
                <a:latin typeface="Times New Roman"/>
                <a:cs typeface="Times New Roman"/>
              </a:rPr>
              <a:t>Роль</a:t>
            </a:r>
            <a:r>
              <a:rPr lang="ru-RU" dirty="0">
                <a:latin typeface="Times New Roman"/>
                <a:cs typeface="Times New Roman"/>
              </a:rPr>
              <a:t> - средство реализации сюжета и главный компонент сюжетно-ролевой игры.</a:t>
            </a:r>
            <a:endParaRPr dirty="0"/>
          </a:p>
          <a:p>
            <a:pPr marL="0" indent="0" algn="just">
              <a:buNone/>
              <a:defRPr/>
            </a:pPr>
            <a:r>
              <a:rPr lang="ru-RU" dirty="0">
                <a:latin typeface="Times New Roman"/>
                <a:cs typeface="Times New Roman"/>
              </a:rPr>
              <a:t>     Для ребенка роль - это его игровая позиция: он отождествляет себя с каким-либо персонажем сюжета и действует в соответствии с представлениями о данном персонаже. Всякая роль содержит свои правила поведения, взятые ребенком из окружающей жизни, заимствованные из отношений в мире взрослых</a:t>
            </a:r>
            <a:r>
              <a:rPr lang="ru-RU" sz="3600" dirty="0">
                <a:latin typeface="Times New Roman"/>
                <a:cs typeface="Times New Roman"/>
              </a:rPr>
              <a:t>. </a:t>
            </a:r>
            <a:endParaRPr lang="ru-RU" sz="3600" dirty="0"/>
          </a:p>
          <a:p>
            <a:pPr>
              <a:defRPr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757" y="332656"/>
            <a:ext cx="8230313" cy="12924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catherineasquithgallery.com/uploads/posts/2021-02/1613501321_23-p-prezentatsiya-foni-dlya-slaidov-detskii-23.jpg"/>
          <p:cNvPicPr/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2"/>
          <p:cNvSpPr>
            <a:spLocks noGrp="1"/>
          </p:cNvSpPr>
          <p:nvPr>
            <p:ph idx="1"/>
          </p:nvPr>
        </p:nvSpPr>
        <p:spPr bwMode="auto">
          <a:xfrm>
            <a:off x="323528" y="548680"/>
            <a:ext cx="8363272" cy="5577483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ru-RU" b="1" i="1" dirty="0">
                <a:solidFill>
                  <a:srgbClr val="C00000"/>
                </a:solidFill>
                <a:latin typeface="Times New Roman"/>
                <a:cs typeface="Times New Roman"/>
              </a:rPr>
              <a:t>Сюжет игры </a:t>
            </a:r>
            <a:r>
              <a:rPr lang="ru-RU" dirty="0">
                <a:latin typeface="Times New Roman"/>
                <a:cs typeface="Times New Roman"/>
              </a:rPr>
              <a:t>- это та сфера действительности, которая воспроизводится детьми. Сюжет представляет собой отражение ребенком определенных действий, событий, взаимоотношений из жизни и деятельности окружающих. При этом его игровые действия (крутить руль автомашины, готовить обед, учить рисовать учеников и т.д.) - одно из основных средств реализации сюжета.</a:t>
            </a:r>
            <a:r>
              <a:rPr lang="ru-RU" sz="3600" b="1" i="1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endParaRPr dirty="0"/>
          </a:p>
          <a:p>
            <a:pPr algn="just">
              <a:defRPr/>
            </a:pPr>
            <a:r>
              <a:rPr lang="ru-RU" sz="3600" b="1" i="1" dirty="0">
                <a:solidFill>
                  <a:srgbClr val="CC3300"/>
                </a:solidFill>
                <a:latin typeface="Times New Roman"/>
                <a:cs typeface="Times New Roman"/>
              </a:rPr>
              <a:t>Сюжет игры </a:t>
            </a:r>
            <a:r>
              <a:rPr lang="ru-RU" dirty="0">
                <a:latin typeface="Times New Roman"/>
                <a:cs typeface="Times New Roman"/>
              </a:rPr>
              <a:t>- это ряд событий, объединенных жизненно мотивированными связями. В сюжете раскрывается содержание игры - характер тех действий и отношений, которыми связаны участники событий</a:t>
            </a:r>
            <a:endParaRPr lang="ru-RU" dirty="0"/>
          </a:p>
          <a:p>
            <a:pPr marL="0" indent="0" algn="just">
              <a:buNone/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catherineasquithgallery.com/uploads/posts/2021-02/1613501321_23-p-prezentatsiya-foni-dlya-slaidov-detskii-23.jpg"/>
          <p:cNvPicPr/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3600" b="1" i="1">
                <a:solidFill>
                  <a:srgbClr val="C00000"/>
                </a:solidFill>
                <a:latin typeface="Times New Roman"/>
                <a:cs typeface="Times New Roman"/>
              </a:rPr>
              <a:t>Содержание игры,</a:t>
            </a:r>
            <a:r>
              <a:rPr lang="ru-RU" sz="3600" b="1">
                <a:latin typeface="Times New Roman"/>
                <a:cs typeface="Times New Roman"/>
              </a:rPr>
              <a:t>  </a:t>
            </a:r>
            <a:r>
              <a:rPr lang="ru-RU">
                <a:latin typeface="Times New Roman"/>
                <a:cs typeface="Times New Roman"/>
              </a:rPr>
              <a:t>как отмечает Д.Б.Эльконин, - это то, что воспроизводится ребенком  в качестве центрального и характерного момента деятельности и отношений между взрослыми в их бытовой, трудовой, общественной деятельности. </a:t>
            </a:r>
            <a:endParaRPr/>
          </a:p>
          <a:p>
            <a:pPr marL="358775" indent="0" algn="just">
              <a:buNone/>
              <a:defRPr/>
            </a:pPr>
            <a:endParaRPr lang="ru-RU">
              <a:latin typeface="Times New Roman"/>
              <a:cs typeface="Times New Roman"/>
            </a:endParaRPr>
          </a:p>
          <a:p>
            <a:pPr marL="358775" indent="0" algn="just">
              <a:buNone/>
              <a:defRPr/>
            </a:pPr>
            <a:r>
              <a:rPr lang="ru-RU">
                <a:latin typeface="Times New Roman"/>
                <a:cs typeface="Times New Roman"/>
              </a:rPr>
              <a:t>Содержание сюжетно-ролевой игры воплощается ребенком с помощью роли, которую он на себя берет. </a:t>
            </a:r>
            <a:endParaRPr/>
          </a:p>
          <a:p>
            <a:pPr marL="358775" indent="-358775">
              <a:buNone/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catherineasquithgallery.com/uploads/posts/2021-02/1613501321_23-p-prezentatsiya-foni-dlya-slaidov-detskii-23.jpg"/>
          <p:cNvPicPr/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>
          <a:xfrm>
            <a:off x="442190" y="3293503"/>
            <a:ext cx="8229600" cy="1143000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b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/>
                <a:cs typeface="Times New Roman"/>
              </a:rPr>
            </a:br>
            <a:r>
              <a:rPr lang="ru-RU" sz="2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/>
                <a:cs typeface="Times New Roman"/>
              </a:rPr>
              <a:t>Этапы проведения</a:t>
            </a:r>
            <a:br>
              <a:rPr lang="ru-RU" sz="2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/>
                <a:cs typeface="Times New Roman"/>
              </a:rPr>
            </a:br>
            <a:r>
              <a:rPr lang="ru-RU" sz="2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сюжетно-ролевой игры</a:t>
            </a:r>
            <a:b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 bwMode="auto">
          <a:xfrm>
            <a:off x="464413" y="4094211"/>
            <a:ext cx="8229600" cy="1900808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2500" lnSpcReduction="13000"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ru-RU" sz="2600" dirty="0">
                <a:latin typeface="Times New Roman"/>
                <a:cs typeface="Times New Roman"/>
              </a:rPr>
              <a:t>Подготовительный.</a:t>
            </a:r>
            <a:endParaRPr sz="2600" dirty="0"/>
          </a:p>
          <a:p>
            <a:pPr marL="514350" indent="-514350">
              <a:buFontTx/>
              <a:buAutoNum type="arabicPeriod"/>
              <a:defRPr/>
            </a:pPr>
            <a:r>
              <a:rPr lang="ru-RU" sz="2600" dirty="0">
                <a:latin typeface="Times New Roman"/>
                <a:cs typeface="Times New Roman"/>
              </a:rPr>
              <a:t>Основной.</a:t>
            </a:r>
            <a:endParaRPr sz="2600" dirty="0"/>
          </a:p>
          <a:p>
            <a:pPr marL="514350" indent="-514350">
              <a:buFontTx/>
              <a:buAutoNum type="arabicPeriod"/>
              <a:defRPr/>
            </a:pPr>
            <a:r>
              <a:rPr lang="ru-RU" sz="2600" dirty="0">
                <a:latin typeface="Times New Roman"/>
                <a:cs typeface="Times New Roman"/>
              </a:rPr>
              <a:t>Заключительный. Рефлексия.</a:t>
            </a:r>
          </a:p>
          <a:p>
            <a:pPr marL="0" indent="0">
              <a:buFontTx/>
              <a:buNone/>
              <a:defRPr/>
            </a:pPr>
            <a:endParaRPr lang="ru-RU" sz="2600" dirty="0">
              <a:latin typeface="Times New Roman"/>
              <a:cs typeface="Times New Roman"/>
            </a:endParaRPr>
          </a:p>
          <a:p>
            <a:pPr marL="0" indent="0">
              <a:buFontTx/>
              <a:buNone/>
              <a:defRPr/>
            </a:pPr>
            <a:r>
              <a:rPr lang="ru-RU" sz="2000" b="1" dirty="0">
                <a:latin typeface="Times New Roman"/>
                <a:cs typeface="Times New Roman"/>
              </a:rPr>
              <a:t>*</a:t>
            </a:r>
            <a:r>
              <a:rPr lang="ru-RU" sz="1800" b="1" dirty="0">
                <a:latin typeface="Times New Roman"/>
                <a:cs typeface="Times New Roman"/>
              </a:rPr>
              <a:t>- отсутствие указанных действий в данном возрасте может быть признаком      отставания ребёнка в развитии</a:t>
            </a:r>
            <a:endParaRPr sz="1800" b="1" dirty="0">
              <a:latin typeface="Times New Roman"/>
              <a:cs typeface="Times New Roman"/>
            </a:endParaRPr>
          </a:p>
        </p:txBody>
      </p:sp>
      <p:sp>
        <p:nvSpPr>
          <p:cNvPr id="7" name="Прямоугольник 4"/>
          <p:cNvSpPr/>
          <p:nvPr/>
        </p:nvSpPr>
        <p:spPr bwMode="auto">
          <a:xfrm>
            <a:off x="294719" y="430028"/>
            <a:ext cx="8568987" cy="883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/>
                <a:cs typeface="Times New Roman"/>
              </a:rPr>
              <a:t>Этапы формирования</a:t>
            </a:r>
            <a:br>
              <a:rPr lang="ru-RU" sz="2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/>
                <a:cs typeface="Times New Roman"/>
              </a:rPr>
            </a:br>
            <a:r>
              <a:rPr lang="ru-RU" sz="2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сюжетно-ролевой игры</a:t>
            </a:r>
            <a:endParaRPr lang="ru-RU" sz="2800" dirty="0"/>
          </a:p>
        </p:txBody>
      </p:sp>
      <p:sp>
        <p:nvSpPr>
          <p:cNvPr id="8" name="Прямоугольник 5"/>
          <p:cNvSpPr/>
          <p:nvPr/>
        </p:nvSpPr>
        <p:spPr bwMode="auto">
          <a:xfrm>
            <a:off x="569553" y="1311048"/>
            <a:ext cx="8242384" cy="2072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ru-RU" sz="2600" dirty="0">
                <a:latin typeface="Times New Roman"/>
                <a:cs typeface="Times New Roman"/>
              </a:rPr>
              <a:t>Предметно-игровые действия (должны быть развиты к 2 годам)* </a:t>
            </a:r>
            <a:endParaRPr sz="14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600" dirty="0">
                <a:latin typeface="Times New Roman"/>
                <a:cs typeface="Times New Roman"/>
              </a:rPr>
              <a:t>Ролевое действие и взаимодействие (</a:t>
            </a:r>
            <a:r>
              <a:rPr lang="ru-RU" sz="2600" b="0" i="0" u="none" strike="noStrike" cap="none" spc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должны быть развиты к </a:t>
            </a:r>
            <a:r>
              <a:rPr lang="ru-RU" sz="2600" dirty="0">
                <a:latin typeface="Times New Roman"/>
                <a:cs typeface="Times New Roman"/>
              </a:rPr>
              <a:t>5 годам)*</a:t>
            </a:r>
            <a:endParaRPr sz="14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600" dirty="0" err="1">
                <a:latin typeface="Times New Roman"/>
                <a:cs typeface="Times New Roman"/>
              </a:rPr>
              <a:t>Сюжетосложение</a:t>
            </a:r>
            <a:r>
              <a:rPr lang="ru-RU" sz="2600" dirty="0">
                <a:latin typeface="Times New Roman"/>
                <a:cs typeface="Times New Roman"/>
              </a:rPr>
              <a:t> </a:t>
            </a:r>
            <a:r>
              <a:rPr lang="ru-RU" sz="2600" b="0" i="0" u="none" strike="noStrike" cap="none" spc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(должно быть развито к 7 годам)</a:t>
            </a:r>
            <a:r>
              <a:rPr lang="ru-RU" sz="2600" dirty="0">
                <a:latin typeface="Times New Roman"/>
                <a:cs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catherineasquithgallery.com/uploads/posts/2021-02/1613501321_23-p-prezentatsiya-foni-dlya-slaidov-detskii-23.jpg"/>
          <p:cNvPicPr/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/>
                <a:cs typeface="Times New Roman"/>
              </a:rPr>
              <a:t>Принципы организации сюжетно-ролевой игры</a:t>
            </a:r>
            <a:endParaRPr lang="ru-RU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92500" lnSpcReduction="10000"/>
          </a:bodyPr>
          <a:lstStyle/>
          <a:p>
            <a:pPr algn="just">
              <a:buNone/>
              <a:defRPr/>
            </a:pPr>
            <a:r>
              <a:rPr lang="ru-RU" b="1">
                <a:latin typeface="Times New Roman"/>
                <a:cs typeface="Times New Roman"/>
              </a:rPr>
              <a:t>1 принцип.</a:t>
            </a:r>
            <a:r>
              <a:rPr lang="ru-RU">
                <a:latin typeface="Times New Roman"/>
                <a:cs typeface="Times New Roman"/>
              </a:rPr>
              <a:t> Воспитатель должен играть вместе с детьми.  </a:t>
            </a:r>
            <a:endParaRPr/>
          </a:p>
          <a:p>
            <a:pPr algn="just">
              <a:buNone/>
              <a:defRPr/>
            </a:pPr>
            <a:r>
              <a:rPr lang="ru-RU" b="1">
                <a:latin typeface="Times New Roman"/>
                <a:cs typeface="Times New Roman"/>
              </a:rPr>
              <a:t>2 принцип.</a:t>
            </a:r>
            <a:r>
              <a:rPr lang="ru-RU">
                <a:latin typeface="Times New Roman"/>
                <a:cs typeface="Times New Roman"/>
              </a:rPr>
              <a:t> Воспитатель должен  играть с детьми на протяжении  всего дошкольного детства           </a:t>
            </a:r>
            <a:endParaRPr/>
          </a:p>
          <a:p>
            <a:pPr algn="just">
              <a:buNone/>
              <a:defRPr/>
            </a:pPr>
            <a:r>
              <a:rPr lang="ru-RU" b="1">
                <a:latin typeface="Times New Roman"/>
                <a:cs typeface="Times New Roman"/>
              </a:rPr>
              <a:t>3 принцип.</a:t>
            </a:r>
            <a:r>
              <a:rPr lang="ru-RU">
                <a:latin typeface="Times New Roman"/>
                <a:cs typeface="Times New Roman"/>
              </a:rPr>
              <a:t> При формировании игровых  умений одновременно ориентировать  ребенка, как на осуществление игрового действия, так и на пояснение его смысла партнерам – взрослому или сверстникам.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17" descr="https://catherineasquithgallery.com/uploads/posts/2021-02/1613501321_23-p-prezentatsiya-foni-dlya-slaidov-detskii-23.jpg"/>
          <p:cNvPicPr/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2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/>
                <a:cs typeface="Times New Roman"/>
              </a:rPr>
              <a:t>Приемы руководства сюжетно-ролевыми играми</a:t>
            </a:r>
            <a:endParaRPr lang="ru-RU" sz="3200"/>
          </a:p>
        </p:txBody>
      </p:sp>
      <p:sp>
        <p:nvSpPr>
          <p:cNvPr id="6" name="Прямоугольник 12"/>
          <p:cNvSpPr/>
          <p:nvPr/>
        </p:nvSpPr>
        <p:spPr bwMode="auto">
          <a:xfrm>
            <a:off x="338133" y="2070754"/>
            <a:ext cx="4000528" cy="25823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0070C0"/>
                </a:solidFill>
                <a:latin typeface="Times New Roman"/>
                <a:cs typeface="Times New Roman"/>
              </a:rPr>
              <a:t>Косвенное воздействие</a:t>
            </a:r>
            <a:r>
              <a:rPr lang="ru-RU" sz="2400"/>
              <a:t> </a:t>
            </a:r>
          </a:p>
          <a:p>
            <a:pPr algn="ctr">
              <a:defRPr/>
            </a:pPr>
            <a:r>
              <a:rPr lang="ru-RU" sz="2400">
                <a:latin typeface="Times New Roman"/>
                <a:cs typeface="Times New Roman"/>
              </a:rPr>
              <a:t>без непосредственного вмешательства в игру (внесение игрушек, создание игровой обстановки до начала игры).</a:t>
            </a:r>
            <a:endParaRPr lang="ru-RU" sz="2400" b="1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16"/>
          <p:cNvSpPr txBox="1"/>
          <p:nvPr/>
        </p:nvSpPr>
        <p:spPr bwMode="auto">
          <a:xfrm>
            <a:off x="4499992" y="2048744"/>
            <a:ext cx="4186808" cy="30469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/>
              <a:t> </a:t>
            </a:r>
            <a:r>
              <a:rPr lang="ru-RU" sz="2400" b="1">
                <a:solidFill>
                  <a:srgbClr val="0070C0"/>
                </a:solidFill>
                <a:latin typeface="Times New Roman"/>
                <a:cs typeface="Times New Roman"/>
              </a:rPr>
              <a:t>Прямое руководство </a:t>
            </a:r>
            <a:r>
              <a:rPr lang="ru-RU" sz="2400">
                <a:latin typeface="Times New Roman"/>
                <a:cs typeface="Times New Roman"/>
              </a:rPr>
              <a:t>непосредственное включение педагога в игру (ролевое участие в игре, участие в сговоре детей, разъяснение, помощь, совет по ходу игры, предложение новой темы игры и др.).</a:t>
            </a:r>
            <a:endParaRPr lang="ru-RU" sz="2400" b="1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cxnSp>
        <p:nvCxnSpPr>
          <p:cNvPr id="8" name="Прямая со стрелкой 4"/>
          <p:cNvCxnSpPr>
            <a:cxnSpLocks/>
          </p:cNvCxnSpPr>
          <p:nvPr/>
        </p:nvCxnSpPr>
        <p:spPr bwMode="auto">
          <a:xfrm flipH="1">
            <a:off x="1745938" y="1268760"/>
            <a:ext cx="1457914" cy="76524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6"/>
          <p:cNvCxnSpPr>
            <a:cxnSpLocks/>
          </p:cNvCxnSpPr>
          <p:nvPr/>
        </p:nvCxnSpPr>
        <p:spPr bwMode="auto">
          <a:xfrm>
            <a:off x="5292080" y="1268760"/>
            <a:ext cx="1384977" cy="717734"/>
          </a:xfrm>
          <a:prstGeom prst="straightConnector1">
            <a:avLst/>
          </a:prstGeom>
          <a:ln w="76200">
            <a:solidFill>
              <a:srgbClr val="CC737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</TotalTime>
  <Words>1797</Words>
  <Application>Microsoft Office PowerPoint</Application>
  <DocSecurity>0</DocSecurity>
  <PresentationFormat>Экран (4:3)</PresentationFormat>
  <Paragraphs>415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a_CooperBlack</vt:lpstr>
      <vt:lpstr>Arial</vt:lpstr>
      <vt:lpstr>Calibri</vt:lpstr>
      <vt:lpstr>Times New Roman</vt:lpstr>
      <vt:lpstr>Тема Office</vt:lpstr>
      <vt:lpstr>Методический совет «Педагогический поиск»     «Методика организации сюжетно-ролевых игр  в детском саду»   </vt:lpstr>
      <vt:lpstr>Презентация PowerPoint</vt:lpstr>
      <vt:lpstr> развивающие функции игры</vt:lpstr>
      <vt:lpstr>Презентация PowerPoint</vt:lpstr>
      <vt:lpstr>Презентация PowerPoint</vt:lpstr>
      <vt:lpstr>Презентация PowerPoint</vt:lpstr>
      <vt:lpstr> Этапы проведения  сюжетно-ролевой игры </vt:lpstr>
      <vt:lpstr>Принципы организации сюжетно-ролевой игры</vt:lpstr>
      <vt:lpstr>Приемы руководства сюжетно-ролевыми играми</vt:lpstr>
      <vt:lpstr>Методы и приемы руководства сюжетно-ролевой игрой</vt:lpstr>
      <vt:lpstr>Презентация PowerPoint</vt:lpstr>
      <vt:lpstr>Презентация PowerPoint</vt:lpstr>
      <vt:lpstr>Развитие сюжетной игры на разных возрастных этапах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совет «Педагогический поиск»     «Методика организации сюжетно-ролевых игр  в детском саду»</dc:title>
  <dc:subject/>
  <dc:creator>ecosha</dc:creator>
  <cp:keywords/>
  <dc:description/>
  <cp:lastModifiedBy>Андрей Гордеев</cp:lastModifiedBy>
  <cp:revision>35</cp:revision>
  <dcterms:created xsi:type="dcterms:W3CDTF">2021-11-16T12:25:13Z</dcterms:created>
  <dcterms:modified xsi:type="dcterms:W3CDTF">2021-12-09T05:12:39Z</dcterms:modified>
  <cp:category/>
  <dc:identifier/>
  <cp:contentStatus/>
  <dc:language/>
  <cp:version/>
</cp:coreProperties>
</file>