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6" r:id="rId5"/>
    <p:sldId id="267" r:id="rId6"/>
    <p:sldId id="268" r:id="rId7"/>
    <p:sldId id="265" r:id="rId8"/>
    <p:sldId id="270" r:id="rId9"/>
    <p:sldId id="272" r:id="rId10"/>
    <p:sldId id="269" r:id="rId11"/>
    <p:sldId id="271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152" y="-1256"/>
            <a:ext cx="93861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8060432" cy="136815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cs typeface="Arabic Typesetting" pitchFamily="66" charset="-78"/>
              </a:rPr>
              <a:t>ПРОЕКТ ПО ФИЗИЧЕСКОЙ КУЛЬТУРЕ</a:t>
            </a:r>
            <a:br>
              <a:rPr lang="ru-RU" sz="3200" b="1" i="1" dirty="0" smtClean="0">
                <a:cs typeface="Arabic Typesetting" pitchFamily="66" charset="-78"/>
              </a:rPr>
            </a:br>
            <a:r>
              <a:rPr lang="ru-RU" sz="3200" b="1" i="1" dirty="0" smtClean="0">
                <a:cs typeface="Arabic Typesetting" pitchFamily="66" charset="-78"/>
              </a:rPr>
              <a:t>« ИГРАЕМ ВМЕСТЕ»</a:t>
            </a:r>
            <a:endParaRPr lang="ru-RU" sz="3200" b="1" i="1" dirty="0"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797152"/>
            <a:ext cx="4402872" cy="1944216"/>
          </a:xfrm>
        </p:spPr>
        <p:txBody>
          <a:bodyPr>
            <a:normAutofit fontScale="55000" lnSpcReduction="20000"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en-US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категории </a:t>
            </a:r>
          </a:p>
          <a:p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ФК</a:t>
            </a:r>
          </a:p>
          <a:p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Зайцева Наталья Александровна</a:t>
            </a:r>
            <a:endParaRPr lang="ru-RU" sz="5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1" y="23638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188641"/>
            <a:ext cx="8712967" cy="86409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cs typeface="Arabic Typesetting" pitchFamily="66" charset="-78"/>
              </a:rPr>
              <a:t>Наши праздники и развлечения</a:t>
            </a:r>
            <a:endParaRPr lang="ru-RU" sz="3600" b="1" i="1" dirty="0"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861048"/>
            <a:ext cx="5184576" cy="25202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3835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97" y="3876281"/>
            <a:ext cx="4303713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471" y="980728"/>
            <a:ext cx="43164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656" y="3789040"/>
            <a:ext cx="3934704" cy="259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4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6" y="-3926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188641"/>
            <a:ext cx="8712967" cy="86409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cs typeface="Arabic Typesetting" pitchFamily="66" charset="-78"/>
              </a:rPr>
              <a:t>Наши праздники и развлечения</a:t>
            </a:r>
            <a:endParaRPr lang="ru-RU" sz="3600" b="1" i="1" dirty="0"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861048"/>
            <a:ext cx="5184576" cy="25202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40864"/>
            <a:ext cx="3888432" cy="250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948714"/>
            <a:ext cx="3843768" cy="255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159583"/>
            <a:ext cx="3371521" cy="248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354" y="3999700"/>
            <a:ext cx="3642907" cy="245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9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20" y="0"/>
            <a:ext cx="91533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920880" cy="3096344"/>
          </a:xfrm>
        </p:spPr>
        <p:txBody>
          <a:bodyPr>
            <a:normAutofit/>
          </a:bodyPr>
          <a:lstStyle/>
          <a:p>
            <a:r>
              <a:rPr lang="ru-RU" b="1" dirty="0" smtClean="0">
                <a:cs typeface="Arabic Typesetting" pitchFamily="66" charset="-78"/>
              </a:rPr>
              <a:t>Спасибо за внимание</a:t>
            </a:r>
            <a:endParaRPr lang="ru-RU" b="1" dirty="0"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755576" y="2204864"/>
            <a:ext cx="7272808" cy="1224136"/>
          </a:xfrm>
        </p:spPr>
        <p:txBody>
          <a:bodyPr/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943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44"/>
            <a:ext cx="9144000" cy="68419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08912" cy="5400599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cs typeface="Arabic Typesetting" pitchFamily="66" charset="-78"/>
              </a:rPr>
              <a:t>Цель проекта</a:t>
            </a:r>
            <a:r>
              <a:rPr lang="ru-RU" sz="3200" b="1" dirty="0" smtClean="0">
                <a:cs typeface="Arabic Typesetting" pitchFamily="66" charset="-78"/>
              </a:rPr>
              <a:t/>
            </a:r>
            <a:br>
              <a:rPr lang="ru-RU" sz="3200" b="1" dirty="0" smtClean="0">
                <a:cs typeface="Arabic Typesetting" pitchFamily="66" charset="-78"/>
              </a:rPr>
            </a:br>
            <a:r>
              <a:rPr lang="ru-RU" sz="3200" b="1" i="1" dirty="0" smtClean="0">
                <a:cs typeface="Arabic Typesetting" pitchFamily="66" charset="-78"/>
              </a:rPr>
              <a:t>сформировать у родителей потребность сотрудничества  с ДОУ в формировании у подрастающего поколения и ценностного отношения к собственному здоровью.</a:t>
            </a:r>
            <a:endParaRPr lang="ru-RU" sz="3200" b="1" i="1" dirty="0"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149080"/>
            <a:ext cx="7704856" cy="223224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5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3" y="116633"/>
            <a:ext cx="8784976" cy="64087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cs typeface="Arabic Typesetting" pitchFamily="66" charset="-78"/>
              </a:rPr>
              <a:t>Задачи</a:t>
            </a:r>
            <a:r>
              <a:rPr lang="ru-RU" sz="2800" b="1" dirty="0" smtClean="0">
                <a:cs typeface="Arabic Typesetting" pitchFamily="66" charset="-78"/>
              </a:rPr>
              <a:t>:</a:t>
            </a:r>
            <a:br>
              <a:rPr lang="ru-RU" sz="2800" b="1" dirty="0" smtClean="0">
                <a:cs typeface="Arabic Typesetting" pitchFamily="66" charset="-78"/>
              </a:rPr>
            </a:br>
            <a:r>
              <a:rPr lang="ru-RU" sz="2200" i="1" dirty="0" smtClean="0">
                <a:cs typeface="Arabic Typesetting" pitchFamily="66" charset="-78"/>
              </a:rPr>
              <a:t>1. Установить </a:t>
            </a:r>
            <a:r>
              <a:rPr lang="ru-RU" sz="2200" i="1" dirty="0">
                <a:cs typeface="Arabic Typesetting" pitchFamily="66" charset="-78"/>
              </a:rPr>
              <a:t>партнерские отношения с семьей каждого воспитанника, объединить усилия для развития и воспитания детей, создать атмосферу общности интересов, эмоциональной </a:t>
            </a:r>
            <a:r>
              <a:rPr lang="ru-RU" sz="2200" i="1" dirty="0" err="1">
                <a:cs typeface="Arabic Typesetting" pitchFamily="66" charset="-78"/>
              </a:rPr>
              <a:t>взаимоподдержки</a:t>
            </a:r>
            <a:r>
              <a:rPr lang="ru-RU" sz="2200" i="1" dirty="0">
                <a:cs typeface="Arabic Typesetting" pitchFamily="66" charset="-78"/>
              </a:rPr>
              <a:t>  и взаимопроникновения в проблемы друг друга</a:t>
            </a:r>
            <a:r>
              <a:rPr lang="ru-RU" sz="2200" b="1" i="1" dirty="0" smtClean="0">
                <a:cs typeface="Arabic Typesetting" pitchFamily="66" charset="-78"/>
              </a:rPr>
              <a:t>.</a:t>
            </a:r>
            <a:br>
              <a:rPr lang="ru-RU" sz="2200" b="1" i="1" dirty="0" smtClean="0">
                <a:cs typeface="Arabic Typesetting" pitchFamily="66" charset="-78"/>
              </a:rPr>
            </a:br>
            <a:r>
              <a:rPr lang="ru-RU" sz="2200" b="1" i="1" dirty="0">
                <a:cs typeface="Arabic Typesetting" pitchFamily="66" charset="-78"/>
              </a:rPr>
              <a:t/>
            </a:r>
            <a:br>
              <a:rPr lang="ru-RU" sz="2200" b="1" i="1" dirty="0">
                <a:cs typeface="Arabic Typesetting" pitchFamily="66" charset="-78"/>
              </a:rPr>
            </a:br>
            <a:r>
              <a:rPr lang="ru-RU" sz="2200" i="1" dirty="0" smtClean="0">
                <a:cs typeface="Arabic Typesetting" pitchFamily="66" charset="-78"/>
              </a:rPr>
              <a:t>2.Активизировать </a:t>
            </a:r>
            <a:r>
              <a:rPr lang="ru-RU" sz="2200" i="1" dirty="0">
                <a:cs typeface="Arabic Typesetting" pitchFamily="66" charset="-78"/>
              </a:rPr>
              <a:t>и обогащать воспитательные умения родителей; поддерживать их уверенность в собственных педагогических </a:t>
            </a:r>
            <a:r>
              <a:rPr lang="ru-RU" sz="2200" i="1" dirty="0" smtClean="0">
                <a:cs typeface="Arabic Typesetting" pitchFamily="66" charset="-78"/>
              </a:rPr>
              <a:t>возможностях</a:t>
            </a:r>
            <a:br>
              <a:rPr lang="ru-RU" sz="2200" i="1" dirty="0" smtClean="0">
                <a:cs typeface="Arabic Typesetting" pitchFamily="66" charset="-78"/>
              </a:rPr>
            </a:br>
            <a:r>
              <a:rPr lang="ru-RU" sz="2200" i="1" dirty="0" smtClean="0">
                <a:cs typeface="Arabic Typesetting" pitchFamily="66" charset="-78"/>
              </a:rPr>
              <a:t/>
            </a:r>
            <a:br>
              <a:rPr lang="ru-RU" sz="2200" i="1" dirty="0" smtClean="0">
                <a:cs typeface="Arabic Typesetting" pitchFamily="66" charset="-78"/>
              </a:rPr>
            </a:br>
            <a:r>
              <a:rPr lang="ru-RU" sz="2200" i="1" dirty="0" smtClean="0">
                <a:cs typeface="Arabic Typesetting" pitchFamily="66" charset="-78"/>
              </a:rPr>
              <a:t>3. </a:t>
            </a:r>
            <a:r>
              <a:rPr lang="ru-RU" sz="2200" i="1" dirty="0">
                <a:cs typeface="Arabic Typesetting" pitchFamily="66" charset="-78"/>
              </a:rPr>
              <a:t>Разработать перспективный план взаимодействия дошкольного учреждения с семьей. </a:t>
            </a:r>
            <a:r>
              <a:rPr lang="ru-RU" sz="2200" i="1" dirty="0" smtClean="0">
                <a:cs typeface="Arabic Typesetting" pitchFamily="66" charset="-78"/>
              </a:rPr>
              <a:t/>
            </a:r>
            <a:br>
              <a:rPr lang="ru-RU" sz="2200" i="1" dirty="0" smtClean="0">
                <a:cs typeface="Arabic Typesetting" pitchFamily="66" charset="-78"/>
              </a:rPr>
            </a:br>
            <a:r>
              <a:rPr lang="ru-RU" sz="2200" i="1" dirty="0">
                <a:cs typeface="Arabic Typesetting" pitchFamily="66" charset="-78"/>
              </a:rPr>
              <a:t/>
            </a:r>
            <a:br>
              <a:rPr lang="ru-RU" sz="2200" i="1" dirty="0">
                <a:cs typeface="Arabic Typesetting" pitchFamily="66" charset="-78"/>
              </a:rPr>
            </a:br>
            <a:r>
              <a:rPr lang="ru-RU" sz="2200" i="1" dirty="0">
                <a:cs typeface="Arabic Typesetting" pitchFamily="66" charset="-78"/>
              </a:rPr>
              <a:t>4. Создать оптимальные условия для взаимодействия родителей и детей  в жизнедеятельности детского сада</a:t>
            </a:r>
            <a:r>
              <a:rPr lang="ru-RU" sz="2200" i="1" dirty="0" smtClean="0">
                <a:cs typeface="Arabic Typesetting" pitchFamily="66" charset="-78"/>
              </a:rPr>
              <a:t>.</a:t>
            </a:r>
            <a:br>
              <a:rPr lang="ru-RU" sz="2200" i="1" dirty="0" smtClean="0">
                <a:cs typeface="Arabic Typesetting" pitchFamily="66" charset="-78"/>
              </a:rPr>
            </a:br>
            <a:r>
              <a:rPr lang="ru-RU" sz="2200" i="1" dirty="0">
                <a:cs typeface="Arabic Typesetting" pitchFamily="66" charset="-78"/>
              </a:rPr>
              <a:t/>
            </a:r>
            <a:br>
              <a:rPr lang="ru-RU" sz="2200" i="1" dirty="0">
                <a:cs typeface="Arabic Typesetting" pitchFamily="66" charset="-78"/>
              </a:rPr>
            </a:br>
            <a:r>
              <a:rPr lang="ru-RU" sz="2200" i="1" dirty="0">
                <a:cs typeface="Arabic Typesetting" pitchFamily="66" charset="-78"/>
              </a:rPr>
              <a:t>5.  Способствовать активному включению родителей в </a:t>
            </a:r>
            <a:r>
              <a:rPr lang="ru-RU" sz="2200" i="1" dirty="0" err="1">
                <a:cs typeface="Arabic Typesetting" pitchFamily="66" charset="-78"/>
              </a:rPr>
              <a:t>воспитательно</a:t>
            </a:r>
            <a:r>
              <a:rPr lang="ru-RU" sz="2200" i="1" dirty="0">
                <a:cs typeface="Arabic Typesetting" pitchFamily="66" charset="-78"/>
              </a:rPr>
              <a:t>-образовательный процесс детского сада</a:t>
            </a:r>
            <a:r>
              <a:rPr lang="ru-RU" sz="2200" i="1" dirty="0" smtClean="0">
                <a:cs typeface="Arabic Typesetting" pitchFamily="66" charset="-78"/>
              </a:rPr>
              <a:t>.</a:t>
            </a:r>
            <a:br>
              <a:rPr lang="ru-RU" sz="2200" i="1" dirty="0" smtClean="0">
                <a:cs typeface="Arabic Typesetting" pitchFamily="66" charset="-78"/>
              </a:rPr>
            </a:br>
            <a:r>
              <a:rPr lang="ru-RU" sz="2200" i="1" dirty="0">
                <a:cs typeface="Arabic Typesetting" pitchFamily="66" charset="-78"/>
              </a:rPr>
              <a:t/>
            </a:r>
            <a:br>
              <a:rPr lang="ru-RU" sz="2200" i="1" dirty="0">
                <a:cs typeface="Arabic Typesetting" pitchFamily="66" charset="-78"/>
              </a:rPr>
            </a:br>
            <a:r>
              <a:rPr lang="ru-RU" sz="2200" i="1" dirty="0">
                <a:cs typeface="Arabic Typesetting" pitchFamily="66" charset="-78"/>
              </a:rPr>
              <a:t>6. Активизировать педагогическое и культурное сознание родителей, педагогов в работе с семьей.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8964487" y="5949280"/>
            <a:ext cx="45719" cy="432048"/>
          </a:xfrm>
        </p:spPr>
        <p:txBody>
          <a:bodyPr>
            <a:normAutofit fontScale="85000" lnSpcReduction="20000"/>
          </a:bodyPr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" y="0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404665"/>
            <a:ext cx="8712967" cy="1440159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 smtClean="0">
                <a:cs typeface="Arabic Typesetting" pitchFamily="66" charset="-78"/>
              </a:rPr>
              <a:t/>
            </a:r>
            <a:br>
              <a:rPr lang="ru-RU" sz="2700" b="1" i="1" dirty="0" smtClean="0">
                <a:cs typeface="Arabic Typesetting" pitchFamily="66" charset="-78"/>
              </a:rPr>
            </a:br>
            <a:r>
              <a:rPr lang="ru-RU" sz="2700" b="1" i="1" dirty="0">
                <a:cs typeface="Arabic Typesetting" pitchFamily="66" charset="-78"/>
              </a:rPr>
              <a:t/>
            </a:r>
            <a:br>
              <a:rPr lang="ru-RU" sz="2700" b="1" i="1" dirty="0">
                <a:cs typeface="Arabic Typesetting" pitchFamily="66" charset="-78"/>
              </a:rPr>
            </a:br>
            <a:r>
              <a:rPr lang="ru-RU" sz="2700" b="1" i="1" dirty="0" smtClean="0">
                <a:cs typeface="Arabic Typesetting" pitchFamily="66" charset="-78"/>
              </a:rPr>
              <a:t/>
            </a:r>
            <a:br>
              <a:rPr lang="ru-RU" sz="2700" b="1" i="1" dirty="0" smtClean="0">
                <a:cs typeface="Arabic Typesetting" pitchFamily="66" charset="-78"/>
              </a:rPr>
            </a:br>
            <a:r>
              <a:rPr lang="ru-RU" sz="2700" b="1" i="1" dirty="0">
                <a:cs typeface="Arabic Typesetting" pitchFamily="66" charset="-78"/>
              </a:rPr>
              <a:t/>
            </a:r>
            <a:br>
              <a:rPr lang="ru-RU" sz="2700" b="1" i="1" dirty="0">
                <a:cs typeface="Arabic Typesetting" pitchFamily="66" charset="-78"/>
              </a:rPr>
            </a:br>
            <a:r>
              <a:rPr lang="ru-RU" sz="2700" b="1" i="1" dirty="0" smtClean="0">
                <a:cs typeface="Arabic Typesetting" pitchFamily="66" charset="-78"/>
              </a:rPr>
              <a:t/>
            </a:r>
            <a:br>
              <a:rPr lang="ru-RU" sz="2700" b="1" i="1" dirty="0" smtClean="0">
                <a:cs typeface="Arabic Typesetting" pitchFamily="66" charset="-78"/>
              </a:rPr>
            </a:br>
            <a:r>
              <a:rPr lang="ru-RU" sz="2700" b="1" i="1" dirty="0">
                <a:cs typeface="Arabic Typesetting" pitchFamily="66" charset="-78"/>
              </a:rPr>
              <a:t/>
            </a:r>
            <a:br>
              <a:rPr lang="ru-RU" sz="2700" b="1" i="1" dirty="0">
                <a:cs typeface="Arabic Typesetting" pitchFamily="66" charset="-78"/>
              </a:rPr>
            </a:br>
            <a:r>
              <a:rPr lang="ru-RU" sz="2700" b="1" i="1" dirty="0" smtClean="0">
                <a:cs typeface="Arabic Typesetting" pitchFamily="66" charset="-78"/>
              </a:rPr>
              <a:t/>
            </a:r>
            <a:br>
              <a:rPr lang="ru-RU" sz="2700" b="1" i="1" dirty="0" smtClean="0">
                <a:cs typeface="Arabic Typesetting" pitchFamily="66" charset="-78"/>
              </a:rPr>
            </a:br>
            <a:r>
              <a:rPr lang="ru-RU" sz="2700" b="1" i="1" dirty="0">
                <a:cs typeface="Arabic Typesetting" pitchFamily="66" charset="-78"/>
              </a:rPr>
              <a:t/>
            </a:r>
            <a:br>
              <a:rPr lang="ru-RU" sz="2700" b="1" i="1" dirty="0">
                <a:cs typeface="Arabic Typesetting" pitchFamily="66" charset="-78"/>
              </a:rPr>
            </a:br>
            <a:r>
              <a:rPr lang="ru-RU" sz="2700" b="1" i="1" dirty="0" smtClean="0">
                <a:cs typeface="Arabic Typesetting" pitchFamily="66" charset="-78"/>
              </a:rPr>
              <a:t/>
            </a:r>
            <a:br>
              <a:rPr lang="ru-RU" sz="2700" b="1" i="1" dirty="0" smtClean="0">
                <a:cs typeface="Arabic Typesetting" pitchFamily="66" charset="-78"/>
              </a:rPr>
            </a:br>
            <a:r>
              <a:rPr lang="ru-RU" sz="2700" b="1" i="1" dirty="0" smtClean="0">
                <a:cs typeface="Arabic Typesetting" pitchFamily="66" charset="-78"/>
              </a:rPr>
              <a:t/>
            </a:r>
            <a:br>
              <a:rPr lang="ru-RU" sz="2700" b="1" i="1" dirty="0" smtClean="0">
                <a:cs typeface="Arabic Typesetting" pitchFamily="66" charset="-78"/>
              </a:rPr>
            </a:br>
            <a:r>
              <a:rPr lang="ru-RU" sz="2700" b="1" i="1" dirty="0">
                <a:cs typeface="Arabic Typesetting" pitchFamily="66" charset="-78"/>
              </a:rPr>
              <a:t/>
            </a:r>
            <a:br>
              <a:rPr lang="ru-RU" sz="2700" b="1" i="1" dirty="0">
                <a:cs typeface="Arabic Typesetting" pitchFamily="66" charset="-78"/>
              </a:rPr>
            </a:br>
            <a:r>
              <a:rPr lang="ru-RU" sz="2700" b="1" i="1" dirty="0" smtClean="0">
                <a:cs typeface="Arabic Typesetting" pitchFamily="66" charset="-78"/>
              </a:rPr>
              <a:t/>
            </a:r>
            <a:br>
              <a:rPr lang="ru-RU" sz="2700" b="1" i="1" dirty="0" smtClean="0">
                <a:cs typeface="Arabic Typesetting" pitchFamily="66" charset="-78"/>
              </a:rPr>
            </a:br>
            <a:r>
              <a:rPr lang="ru-RU" sz="2700" b="1" i="1" dirty="0">
                <a:cs typeface="Arabic Typesetting" pitchFamily="66" charset="-78"/>
              </a:rPr>
              <a:t/>
            </a:r>
            <a:br>
              <a:rPr lang="ru-RU" sz="2700" b="1" i="1" dirty="0">
                <a:cs typeface="Arabic Typesetting" pitchFamily="66" charset="-78"/>
              </a:rPr>
            </a:br>
            <a:r>
              <a:rPr lang="ru-RU" sz="3600" b="1" i="1" dirty="0" smtClean="0">
                <a:cs typeface="Arabic Typesetting" pitchFamily="66" charset="-78"/>
              </a:rPr>
              <a:t>Вид проекта:</a:t>
            </a:r>
            <a:r>
              <a:rPr lang="ru-RU" sz="3600" b="1" i="1" dirty="0">
                <a:cs typeface="Arabic Typesetting" pitchFamily="66" charset="-78"/>
              </a:rPr>
              <a:t/>
            </a:r>
            <a:br>
              <a:rPr lang="ru-RU" sz="3600" b="1" i="1" dirty="0">
                <a:cs typeface="Arabic Typesetting" pitchFamily="66" charset="-78"/>
              </a:rPr>
            </a:br>
            <a:r>
              <a:rPr lang="ru-RU" sz="2700" i="1" dirty="0" smtClean="0">
                <a:cs typeface="Arabic Typesetting" pitchFamily="66" charset="-78"/>
              </a:rPr>
              <a:t>Практико-ориентированный</a:t>
            </a:r>
            <a:r>
              <a:rPr lang="ru-RU" sz="2700" i="1" dirty="0">
                <a:cs typeface="Arabic Typesetting" pitchFamily="66" charset="-78"/>
              </a:rPr>
              <a:t>, </a:t>
            </a:r>
            <a:r>
              <a:rPr lang="ru-RU" sz="2700" i="1" dirty="0" smtClean="0">
                <a:cs typeface="Arabic Typesetting" pitchFamily="66" charset="-78"/>
              </a:rPr>
              <a:t>краткосрочный, </a:t>
            </a:r>
            <a:r>
              <a:rPr lang="ru-RU" sz="2700" i="1" dirty="0">
                <a:cs typeface="Arabic Typesetting" pitchFamily="66" charset="-78"/>
              </a:rPr>
              <a:t>групповой.</a:t>
            </a:r>
            <a:br>
              <a:rPr lang="ru-RU" sz="2700" i="1" dirty="0">
                <a:cs typeface="Arabic Typesetting" pitchFamily="66" charset="-78"/>
              </a:rPr>
            </a:br>
            <a:r>
              <a:rPr lang="ru-RU" sz="2700" i="1" dirty="0">
                <a:cs typeface="Arabic Typesetting" pitchFamily="66" charset="-78"/>
              </a:rPr>
              <a:t/>
            </a:r>
            <a:br>
              <a:rPr lang="ru-RU" sz="2700" i="1" dirty="0">
                <a:cs typeface="Arabic Typesetting" pitchFamily="66" charset="-78"/>
              </a:rPr>
            </a:br>
            <a:r>
              <a:rPr lang="ru-RU" sz="3600" b="1" i="1" dirty="0">
                <a:cs typeface="Arabic Typesetting" pitchFamily="66" charset="-78"/>
              </a:rPr>
              <a:t>Участники проекта</a:t>
            </a:r>
            <a:r>
              <a:rPr lang="ru-RU" sz="2700" i="1" dirty="0">
                <a:cs typeface="Arabic Typesetting" pitchFamily="66" charset="-78"/>
              </a:rPr>
              <a:t>: дети   средних, старших  </a:t>
            </a:r>
            <a:r>
              <a:rPr lang="ru-RU" sz="2700" i="1" dirty="0" smtClean="0">
                <a:cs typeface="Arabic Typesetting" pitchFamily="66" charset="-78"/>
              </a:rPr>
              <a:t>групп и </a:t>
            </a:r>
            <a:r>
              <a:rPr lang="ru-RU" sz="2700" i="1" dirty="0">
                <a:cs typeface="Arabic Typesetting" pitchFamily="66" charset="-78"/>
              </a:rPr>
              <a:t>их родители,  педагоги ДОУ.</a:t>
            </a:r>
            <a:br>
              <a:rPr lang="ru-RU" sz="2700" i="1" dirty="0">
                <a:cs typeface="Arabic Typesetting" pitchFamily="66" charset="-78"/>
              </a:rPr>
            </a:br>
            <a:r>
              <a:rPr lang="ru-RU" sz="2700" i="1" dirty="0">
                <a:cs typeface="Arabic Typesetting" pitchFamily="66" charset="-78"/>
              </a:rPr>
              <a:t/>
            </a:r>
            <a:br>
              <a:rPr lang="ru-RU" sz="2700" i="1" dirty="0">
                <a:cs typeface="Arabic Typesetting" pitchFamily="66" charset="-78"/>
              </a:rPr>
            </a:br>
            <a:r>
              <a:rPr lang="ru-RU" sz="2700" i="1" dirty="0" smtClean="0">
                <a:cs typeface="Arabic Typesetting" pitchFamily="66" charset="-78"/>
              </a:rPr>
              <a:t/>
            </a:r>
            <a:br>
              <a:rPr lang="ru-RU" sz="2700" i="1" dirty="0" smtClean="0">
                <a:cs typeface="Arabic Typesetting" pitchFamily="66" charset="-78"/>
              </a:rPr>
            </a:br>
            <a:r>
              <a:rPr lang="ru-RU" sz="3600" b="1" i="1" dirty="0" smtClean="0">
                <a:cs typeface="Arabic Typesetting" pitchFamily="66" charset="-78"/>
              </a:rPr>
              <a:t>Срок </a:t>
            </a:r>
            <a:r>
              <a:rPr lang="ru-RU" sz="3600" b="1" i="1" dirty="0">
                <a:cs typeface="Arabic Typesetting" pitchFamily="66" charset="-78"/>
              </a:rPr>
              <a:t>реализации проекта</a:t>
            </a:r>
            <a:r>
              <a:rPr lang="ru-RU" sz="2700" i="1" dirty="0">
                <a:cs typeface="Arabic Typesetting" pitchFamily="66" charset="-78"/>
              </a:rPr>
              <a:t>: 2016-2017учебный </a:t>
            </a:r>
            <a:r>
              <a:rPr lang="ru-RU" sz="3600" i="1" dirty="0">
                <a:cs typeface="Arabic Typesetting" pitchFamily="66" charset="-78"/>
              </a:rPr>
              <a:t>год.</a:t>
            </a:r>
            <a:br>
              <a:rPr lang="ru-RU" sz="3600" i="1" dirty="0">
                <a:cs typeface="Arabic Typesetting" pitchFamily="66" charset="-78"/>
              </a:rPr>
            </a:br>
            <a:endParaRPr lang="ru-RU" sz="3600" i="1" dirty="0"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861048"/>
            <a:ext cx="5184576" cy="25202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56792"/>
            <a:ext cx="90364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5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054" y="0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404665"/>
            <a:ext cx="8712967" cy="1440159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cs typeface="Arabic Typesetting" pitchFamily="66" charset="-78"/>
              </a:rPr>
              <a:t>Формы работы:</a:t>
            </a:r>
            <a:endParaRPr lang="ru-RU" sz="3600" b="1" i="1" dirty="0"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861048"/>
            <a:ext cx="5184576" cy="25202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56792"/>
            <a:ext cx="903649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/>
          </a:p>
          <a:p>
            <a:pPr algn="ctr"/>
            <a:r>
              <a:rPr lang="ru-RU" sz="3200" i="1" dirty="0"/>
              <a:t>1.консультации;</a:t>
            </a:r>
          </a:p>
          <a:p>
            <a:pPr algn="ctr"/>
            <a:r>
              <a:rPr lang="ru-RU" sz="3200" i="1" dirty="0"/>
              <a:t>2. мастер-классы;</a:t>
            </a:r>
          </a:p>
          <a:p>
            <a:pPr algn="ctr"/>
            <a:r>
              <a:rPr lang="ru-RU" sz="3200" i="1" dirty="0"/>
              <a:t>3. открытое занятие;</a:t>
            </a:r>
          </a:p>
          <a:p>
            <a:pPr algn="ctr"/>
            <a:r>
              <a:rPr lang="ru-RU" sz="3200" i="1" dirty="0"/>
              <a:t>4. родительские собрания;</a:t>
            </a:r>
          </a:p>
          <a:p>
            <a:pPr algn="ctr"/>
            <a:r>
              <a:rPr lang="ru-RU" sz="3200" i="1" dirty="0"/>
              <a:t>5. проведения спортивных праздников ( в помещении, на природе)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8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054" y="0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1"/>
            <a:ext cx="8712967" cy="1412775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cs typeface="Arabic Typesetting" pitchFamily="66" charset="-78"/>
              </a:rPr>
              <a:t>Этапы работы:</a:t>
            </a:r>
            <a:endParaRPr lang="ru-RU" sz="3600" b="1" i="1" dirty="0"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861048"/>
            <a:ext cx="5184576" cy="252028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56792"/>
            <a:ext cx="90364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I этап- подготовительный:</a:t>
            </a:r>
          </a:p>
          <a:p>
            <a:pPr algn="ctr"/>
            <a:r>
              <a:rPr lang="ru-RU" dirty="0"/>
              <a:t>Выделение проблемы, изучение </a:t>
            </a:r>
            <a:r>
              <a:rPr lang="ru-RU" dirty="0" smtClean="0"/>
              <a:t>литературы</a:t>
            </a:r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r>
              <a:rPr lang="ru-RU" sz="2400" b="1" dirty="0" smtClean="0"/>
              <a:t>II </a:t>
            </a:r>
            <a:r>
              <a:rPr lang="ru-RU" sz="2400" b="1" dirty="0"/>
              <a:t>этап – планирование проекта</a:t>
            </a:r>
            <a:r>
              <a:rPr lang="ru-RU" sz="2400" b="1" dirty="0" smtClean="0"/>
              <a:t>:</a:t>
            </a:r>
            <a:endParaRPr lang="ru-RU" sz="2400" b="1" dirty="0"/>
          </a:p>
          <a:p>
            <a:pPr algn="ctr"/>
            <a:r>
              <a:rPr lang="ru-RU" dirty="0" smtClean="0"/>
              <a:t>Определение </a:t>
            </a:r>
            <a:r>
              <a:rPr lang="ru-RU" dirty="0"/>
              <a:t>цели  и задач проекта.</a:t>
            </a:r>
          </a:p>
          <a:p>
            <a:pPr algn="ctr"/>
            <a:r>
              <a:rPr lang="ru-RU" dirty="0" smtClean="0"/>
              <a:t>Планирование </a:t>
            </a:r>
            <a:r>
              <a:rPr lang="ru-RU" dirty="0"/>
              <a:t>инструктором разнообразных видов деятельности с дошкольниками.</a:t>
            </a:r>
          </a:p>
          <a:p>
            <a:pPr algn="ctr"/>
            <a:r>
              <a:rPr lang="ru-RU" dirty="0" smtClean="0"/>
              <a:t>. </a:t>
            </a:r>
            <a:r>
              <a:rPr lang="ru-RU" dirty="0"/>
              <a:t>Планирование совместной деятельности с </a:t>
            </a:r>
            <a:r>
              <a:rPr lang="ru-RU" dirty="0" smtClean="0"/>
              <a:t>педагогами ДОУ, </a:t>
            </a:r>
            <a:r>
              <a:rPr lang="ru-RU" dirty="0"/>
              <a:t>родителями воспитанников по теме проекта (перспективное планирование</a:t>
            </a:r>
            <a:r>
              <a:rPr lang="ru-RU" dirty="0" smtClean="0"/>
              <a:t>).</a:t>
            </a:r>
          </a:p>
          <a:p>
            <a:pPr algn="ctr"/>
            <a:endParaRPr lang="ru-RU" dirty="0" smtClean="0"/>
          </a:p>
          <a:p>
            <a:pPr algn="ctr"/>
            <a:r>
              <a:rPr lang="ru-RU" sz="2200" b="1" dirty="0" smtClean="0"/>
              <a:t>III </a:t>
            </a:r>
            <a:r>
              <a:rPr lang="ru-RU" sz="2200" b="1" dirty="0"/>
              <a:t>этап – реализация </a:t>
            </a:r>
            <a:r>
              <a:rPr lang="ru-RU" sz="2200" b="1" dirty="0" smtClean="0"/>
              <a:t>проекта</a:t>
            </a:r>
          </a:p>
          <a:p>
            <a:pPr algn="ctr"/>
            <a:endParaRPr lang="ru-RU" sz="2200" b="1" dirty="0"/>
          </a:p>
          <a:p>
            <a:pPr algn="ctr"/>
            <a:r>
              <a:rPr lang="ru-RU" sz="2200" b="1" dirty="0" smtClean="0"/>
              <a:t>IV </a:t>
            </a:r>
            <a:r>
              <a:rPr lang="ru-RU" sz="2200" b="1" dirty="0"/>
              <a:t>этап – презентация проекта</a:t>
            </a:r>
            <a:r>
              <a:rPr lang="ru-RU" sz="2200" b="1" dirty="0" smtClean="0"/>
              <a:t>.</a:t>
            </a:r>
          </a:p>
          <a:p>
            <a:pPr algn="ctr"/>
            <a:r>
              <a:rPr lang="ru-RU" dirty="0" smtClean="0"/>
              <a:t>1.Спортивное </a:t>
            </a:r>
            <a:r>
              <a:rPr lang="ru-RU" dirty="0"/>
              <a:t>соревнование «Весёлые старты» между воспитанниками старших групп.</a:t>
            </a:r>
          </a:p>
          <a:p>
            <a:pPr algn="ctr"/>
            <a:r>
              <a:rPr lang="ru-RU" dirty="0"/>
              <a:t>2. « Мама, папа, я – спортивная семья и др</a:t>
            </a:r>
            <a:r>
              <a:rPr lang="ru-RU" dirty="0" smtClean="0"/>
              <a:t>., изготовление нестандартного оборудования</a:t>
            </a:r>
            <a:endParaRPr lang="ru-RU" dirty="0"/>
          </a:p>
          <a:p>
            <a:pPr algn="ctr"/>
            <a:endParaRPr lang="ru-RU" sz="2200" b="1" dirty="0" smtClean="0"/>
          </a:p>
          <a:p>
            <a:pPr algn="ctr"/>
            <a:r>
              <a:rPr lang="ru-RU" sz="2200" b="1" dirty="0" smtClean="0"/>
              <a:t>V </a:t>
            </a:r>
            <a:r>
              <a:rPr lang="ru-RU" sz="2200" b="1" dirty="0"/>
              <a:t>этап – рефлексия.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65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576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188641"/>
            <a:ext cx="8712967" cy="86409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cs typeface="Arabic Typesetting" pitchFamily="66" charset="-78"/>
              </a:rPr>
              <a:t>Оборудование своими руками…</a:t>
            </a:r>
            <a:endParaRPr lang="ru-RU" sz="3600" b="1" i="1" dirty="0"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861048"/>
            <a:ext cx="5184576" cy="25202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45" y="1008679"/>
            <a:ext cx="2807228" cy="1576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839922"/>
            <a:ext cx="2904966" cy="1631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797152"/>
            <a:ext cx="3033199" cy="17032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008679"/>
            <a:ext cx="4211960" cy="23651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789040"/>
            <a:ext cx="4828467" cy="271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6" y="-3926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188641"/>
            <a:ext cx="8712967" cy="86409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cs typeface="Arabic Typesetting" pitchFamily="66" charset="-78"/>
              </a:rPr>
              <a:t>Оборудование…</a:t>
            </a:r>
            <a:endParaRPr lang="ru-RU" sz="3600" b="1" i="1" dirty="0"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861048"/>
            <a:ext cx="5184576" cy="25202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84784"/>
            <a:ext cx="3912767" cy="2197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221088"/>
            <a:ext cx="4187300" cy="23513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669" y="1443707"/>
            <a:ext cx="3985917" cy="22382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912" y="4254182"/>
            <a:ext cx="4069430" cy="228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6" y="-3926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188641"/>
            <a:ext cx="8712967" cy="86409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cs typeface="Arabic Typesetting" pitchFamily="66" charset="-78"/>
              </a:rPr>
              <a:t>Оборудование…</a:t>
            </a:r>
            <a:endParaRPr lang="ru-RU" sz="3600" b="1" i="1" dirty="0"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861048"/>
            <a:ext cx="5184576" cy="25202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3024336" cy="226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165222"/>
            <a:ext cx="3024336" cy="226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82035"/>
            <a:ext cx="3024336" cy="226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384700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95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160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ПО ФИЗИЧЕСКОЙ КУЛЬТУРЕ « ИГРАЕМ ВМЕСТЕ»</vt:lpstr>
      <vt:lpstr>Цель проекта сформировать у родителей потребность сотрудничества  с ДОУ в формировании у подрастающего поколения и ценностного отношения к собственному здоровью.</vt:lpstr>
      <vt:lpstr>Задачи: 1. Установить партнерские отношения с семьей каждого воспитанника, объединить усилия для развития и воспитания детей, создать атмосферу общности интересов, эмоциональной взаимоподдержки  и взаимопроникновения в проблемы друг друга.  2.Активизировать и обогащать воспитательные умения родителей; поддерживать их уверенность в собственных педагогических возможностях  3. Разработать перспективный план взаимодействия дошкольного учреждения с семьей.   4. Создать оптимальные условия для взаимодействия родителей и детей  в жизнедеятельности детского сада.  5.  Способствовать активному включению родителей в воспитательно-образовательный процесс детского сада.  6. Активизировать педагогическое и культурное сознание родителей, педагогов в работе с семьей.</vt:lpstr>
      <vt:lpstr>             Вид проекта: Практико-ориентированный, краткосрочный, групповой.  Участники проекта: дети   средних, старших  групп и их родители,  педагоги ДОУ.   Срок реализации проекта: 2016-2017учебный год. </vt:lpstr>
      <vt:lpstr>Формы работы:</vt:lpstr>
      <vt:lpstr>Этапы работы:</vt:lpstr>
      <vt:lpstr>Оборудование своими руками…</vt:lpstr>
      <vt:lpstr>Оборудование…</vt:lpstr>
      <vt:lpstr>Оборудование…</vt:lpstr>
      <vt:lpstr>Наши праздники и развлечения</vt:lpstr>
      <vt:lpstr>Наши праздники и развлечения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summer holidays</dc:title>
  <dc:creator>Nata</dc:creator>
  <cp:lastModifiedBy>GordeevAV</cp:lastModifiedBy>
  <cp:revision>22</cp:revision>
  <dcterms:created xsi:type="dcterms:W3CDTF">2017-09-08T13:10:40Z</dcterms:created>
  <dcterms:modified xsi:type="dcterms:W3CDTF">2018-09-24T08:05:30Z</dcterms:modified>
</cp:coreProperties>
</file>