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86" r:id="rId4"/>
    <p:sldId id="260" r:id="rId5"/>
    <p:sldId id="261" r:id="rId6"/>
    <p:sldId id="262" r:id="rId7"/>
    <p:sldId id="263" r:id="rId8"/>
    <p:sldId id="264" r:id="rId9"/>
    <p:sldId id="267" r:id="rId10"/>
    <p:sldId id="269" r:id="rId11"/>
    <p:sldId id="271" r:id="rId12"/>
    <p:sldId id="288" r:id="rId13"/>
    <p:sldId id="273" r:id="rId14"/>
    <p:sldId id="287" r:id="rId15"/>
    <p:sldId id="284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0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E73857-E856-47FD-9D82-F103213419F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980728"/>
            <a:ext cx="8206680" cy="3888432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sz="4000" b="1" dirty="0" smtClean="0">
              <a:latin typeface="Calibri" pitchFamily="34" charset="0"/>
            </a:endParaRPr>
          </a:p>
          <a:p>
            <a:pPr algn="ctr"/>
            <a:endParaRPr lang="ru-RU" sz="4000" b="1" dirty="0" smtClean="0">
              <a:latin typeface="Calibri" pitchFamily="34" charset="0"/>
            </a:endParaRPr>
          </a:p>
          <a:p>
            <a:pPr algn="ctr"/>
            <a:r>
              <a:rPr lang="ru-RU" sz="4000" b="1" dirty="0" smtClean="0">
                <a:latin typeface="Calibri" pitchFamily="34" charset="0"/>
              </a:rPr>
              <a:t>ТРИЗ</a:t>
            </a:r>
          </a:p>
          <a:p>
            <a:pPr algn="ctr"/>
            <a:r>
              <a:rPr lang="ru-RU" sz="4000" b="1" dirty="0" smtClean="0">
                <a:latin typeface="Calibri" pitchFamily="34" charset="0"/>
              </a:rPr>
              <a:t> в работе психолога ДОУ</a:t>
            </a:r>
          </a:p>
          <a:p>
            <a:pPr algn="ctr"/>
            <a:endParaRPr lang="ru-RU" sz="4000" b="1" dirty="0" smtClean="0">
              <a:latin typeface="Calibri" pitchFamily="34" charset="0"/>
            </a:endParaRPr>
          </a:p>
          <a:p>
            <a:pPr algn="r"/>
            <a:r>
              <a:rPr lang="ru-RU" sz="2800" dirty="0" smtClean="0">
                <a:latin typeface="Calibri" pitchFamily="34" charset="0"/>
              </a:rPr>
              <a:t>Обществу нужны люди интеллектуально смелые, самостоятельные, оригинально мыслящие, творческие, умеющие принимать нестандартные решения и не боящиеся этого.</a:t>
            </a:r>
          </a:p>
          <a:p>
            <a:pPr algn="ctr"/>
            <a:endParaRPr lang="ru-RU" sz="4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668072" cy="55314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b="1" u="sng" dirty="0" smtClean="0">
                <a:latin typeface="Calibri" pitchFamily="34" charset="0"/>
              </a:rPr>
              <a:t>Коллаж из сказок .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Придумывание новой сказки на основе уже известных детям сказок. </a:t>
            </a:r>
          </a:p>
          <a:p>
            <a:pPr>
              <a:buNone/>
            </a:pPr>
            <a:r>
              <a:rPr lang="ru-RU" sz="2600" b="1" u="sng" dirty="0" smtClean="0">
                <a:latin typeface="Calibri" pitchFamily="34" charset="0"/>
              </a:rPr>
              <a:t>Знакомые герои в новых обстоятельствах. </a:t>
            </a:r>
            <a:r>
              <a:rPr lang="ru-RU" sz="2600" dirty="0" smtClean="0">
                <a:latin typeface="Calibri" pitchFamily="34" charset="0"/>
              </a:rPr>
              <a:t>Этот метод развивает фантазию, ломает привычные стереотипы у детей, создает условия, при которых главные герои остаются, но попадают в новые обстоятельства, которые могут быть фантастическими и невероятными.</a:t>
            </a: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Сказка “Гуси – лебеди”. Новая ситуация: на пути девочки встречается серый волк.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524056" cy="44513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>
                <a:latin typeface="Calibri" pitchFamily="34" charset="0"/>
              </a:rPr>
              <a:t>Моделирование сказок</a:t>
            </a:r>
            <a:endParaRPr lang="ru-RU" dirty="0" smtClean="0">
              <a:latin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Вначале необходимо обучить дошкольников составлению сказки по предметно – схематической модели</a:t>
            </a:r>
            <a:r>
              <a:rPr lang="ru-RU" sz="3800" dirty="0" smtClean="0">
                <a:latin typeface="Calibri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Приемы фантазирования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«Нарисуй добрую </a:t>
            </a:r>
            <a:r>
              <a:rPr lang="ru-RU" dirty="0" err="1" smtClean="0">
                <a:latin typeface="Calibri" pitchFamily="34" charset="0"/>
              </a:rPr>
              <a:t>Бабулечку</a:t>
            </a:r>
            <a:r>
              <a:rPr lang="ru-RU" dirty="0" smtClean="0">
                <a:latin typeface="Calibri" pitchFamily="34" charset="0"/>
              </a:rPr>
              <a:t> –</a:t>
            </a:r>
            <a:r>
              <a:rPr lang="ru-RU" dirty="0" err="1" smtClean="0">
                <a:latin typeface="Calibri" pitchFamily="34" charset="0"/>
              </a:rPr>
              <a:t>ягулечку</a:t>
            </a:r>
            <a:r>
              <a:rPr lang="ru-RU" dirty="0" smtClean="0">
                <a:latin typeface="Calibri" pitchFamily="34" charset="0"/>
              </a:rPr>
              <a:t>», где детям предлагается изменить образ Бабы-яги и превратить ее в добрую </a:t>
            </a:r>
            <a:r>
              <a:rPr lang="ru-RU" dirty="0" err="1" smtClean="0">
                <a:latin typeface="Calibri" pitchFamily="34" charset="0"/>
              </a:rPr>
              <a:t>Бабулечку-ягулечку</a:t>
            </a:r>
            <a:r>
              <a:rPr lang="ru-RU" dirty="0" smtClean="0">
                <a:latin typeface="Calibri" pitchFamily="34" charset="0"/>
              </a:rPr>
              <a:t>, затем придумать для нее дом и воплотить этот образ на бумаге. 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Можно предложить детям наборы геометрических фигуры, создать из них какой либо образ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При подготовке детей к школе целесообразно использовать упражнения и задачи:</a:t>
            </a:r>
          </a:p>
          <a:p>
            <a:pPr>
              <a:buNone/>
            </a:pPr>
            <a:r>
              <a:rPr lang="ru-RU" i="1" dirty="0" smtClean="0">
                <a:latin typeface="Calibri" pitchFamily="34" charset="0"/>
              </a:rPr>
              <a:t>На общее развитие;</a:t>
            </a:r>
          </a:p>
          <a:p>
            <a:pPr>
              <a:buNone/>
            </a:pPr>
            <a:r>
              <a:rPr lang="ru-RU" i="1" dirty="0" smtClean="0">
                <a:latin typeface="Calibri" pitchFamily="34" charset="0"/>
              </a:rPr>
              <a:t>На проверку инерции мышления;</a:t>
            </a:r>
          </a:p>
          <a:p>
            <a:pPr>
              <a:buNone/>
            </a:pPr>
            <a:r>
              <a:rPr lang="ru-RU" i="1" dirty="0" smtClean="0">
                <a:latin typeface="Calibri" pitchFamily="34" charset="0"/>
              </a:rPr>
              <a:t>На использование приемов фантазирования.</a:t>
            </a:r>
            <a:endParaRPr lang="ru-RU" dirty="0" smtClean="0">
              <a:latin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   Приемы ТРИЗ я использую </a:t>
            </a:r>
            <a:r>
              <a:rPr lang="ru-RU" dirty="0" smtClean="0">
                <a:latin typeface="Calibri" pitchFamily="34" charset="0"/>
              </a:rPr>
              <a:t>в качестве дополнительных методов в работе : при проведении непосредственной образовательной деятельности- чтобы переключить внимание детей на другой вид работы или в качестве сюрпризных моментов.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58194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ТРИЗ</a:t>
            </a:r>
            <a:r>
              <a:rPr lang="ru-RU" dirty="0" smtClean="0">
                <a:latin typeface="Calibri" pitchFamily="34" charset="0"/>
              </a:rPr>
              <a:t> позволяет снять психологические барьеры, убрать боязнь перед новым, неизвестным, сформировать восприятие жизненных и учебных проблем не как непреодолимых препятствий, а как очередных задач, которые следует решить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2856"/>
            <a:ext cx="8686800" cy="39472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atin typeface="Calibri" pitchFamily="34" charset="0"/>
              </a:rPr>
              <a:t>Спасибо за внимание!!!</a:t>
            </a:r>
            <a:endParaRPr lang="ru-RU" sz="4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Дошкольное детство – это тот особый возраст, когда ребенок открывает для себя мир.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 Это возраст, когда появляется способность к творческому решению проблем, возникающих в той или иной ситуации жизни ребенка (</a:t>
            </a:r>
            <a:r>
              <a:rPr lang="ru-RU" dirty="0" err="1" smtClean="0">
                <a:latin typeface="Calibri" pitchFamily="34" charset="0"/>
              </a:rPr>
              <a:t>креативность</a:t>
            </a:r>
            <a:r>
              <a:rPr lang="ru-RU" dirty="0" smtClean="0">
                <a:latin typeface="Calibri" pitchFamily="34" charset="0"/>
              </a:rPr>
              <a:t>)</a:t>
            </a:r>
          </a:p>
          <a:p>
            <a:pPr>
              <a:buNone/>
            </a:pP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307309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Целью использования ТРИЗ – </a:t>
            </a:r>
            <a:r>
              <a:rPr lang="ru-RU" dirty="0" smtClean="0">
                <a:latin typeface="Calibri" pitchFamily="34" charset="0"/>
              </a:rPr>
              <a:t> развитие качеств  мышления: гибкость, подвижность, системность; поисковую активность, стремление к новизне, развитие творческого  воображения.</a:t>
            </a:r>
          </a:p>
          <a:p>
            <a:pPr>
              <a:buNone/>
            </a:pPr>
            <a:endParaRPr lang="ru-RU" dirty="0" smtClean="0">
              <a:latin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Исходным положением </a:t>
            </a:r>
            <a:r>
              <a:rPr lang="ru-RU" dirty="0" err="1" smtClean="0">
                <a:latin typeface="Calibri" pitchFamily="34" charset="0"/>
              </a:rPr>
              <a:t>тризовской</a:t>
            </a:r>
            <a:r>
              <a:rPr lang="ru-RU" dirty="0" smtClean="0">
                <a:latin typeface="Calibri" pitchFamily="34" charset="0"/>
              </a:rPr>
              <a:t> концепции по отношению к дошкольнику является </a:t>
            </a:r>
          </a:p>
          <a:p>
            <a:pPr>
              <a:buNone/>
            </a:pPr>
            <a:r>
              <a:rPr lang="ru-RU" b="1" i="1" dirty="0" smtClean="0">
                <a:latin typeface="Calibri" pitchFamily="34" charset="0"/>
              </a:rPr>
              <a:t>принцип </a:t>
            </a:r>
            <a:r>
              <a:rPr lang="ru-RU" b="1" i="1" dirty="0" err="1" smtClean="0">
                <a:latin typeface="Calibri" pitchFamily="34" charset="0"/>
              </a:rPr>
              <a:t>природосообразности</a:t>
            </a:r>
            <a:r>
              <a:rPr lang="ru-RU" b="1" i="1" dirty="0" smtClean="0">
                <a:latin typeface="Calibri" pitchFamily="34" charset="0"/>
              </a:rPr>
              <a:t> обучения.</a:t>
            </a:r>
          </a:p>
          <a:p>
            <a:pPr>
              <a:buNone/>
            </a:pPr>
            <a:endParaRPr lang="ru-RU" b="1" i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 Обучая ребенка, педагог должен идти от его природы.</a:t>
            </a:r>
          </a:p>
          <a:p>
            <a:pPr>
              <a:buNone/>
            </a:pPr>
            <a:endParaRPr lang="ru-RU" sz="35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740080" cy="52434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Основным рабочим механизмом ТРИЗ -</a:t>
            </a:r>
            <a:r>
              <a:rPr lang="ru-RU" sz="3000" b="1" i="1" dirty="0" smtClean="0">
                <a:latin typeface="Calibri" pitchFamily="34" charset="0"/>
              </a:rPr>
              <a:t>алгоритм решения изобретательских задач.</a:t>
            </a:r>
            <a:r>
              <a:rPr lang="ru-RU" sz="3000" dirty="0" smtClean="0">
                <a:latin typeface="Calibri" pitchFamily="34" charset="0"/>
              </a:rPr>
              <a:t> 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Овладев алгоритмом, решение любых задач идет планомерно, по четким логическим этапам: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1.корректируется первоначальная формулировка задачи;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2.строится модель;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3.определяются имеющиеся вещественно – полевые ресурсы;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4.составляется ИКР (идеальный конечный результат.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740080" cy="545943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100" b="1" dirty="0" smtClean="0">
                <a:latin typeface="Calibri" pitchFamily="34" charset="0"/>
              </a:rPr>
              <a:t>На первом этапе </a:t>
            </a:r>
            <a:r>
              <a:rPr lang="ru-RU" sz="4100" dirty="0" smtClean="0">
                <a:latin typeface="Calibri" pitchFamily="34" charset="0"/>
              </a:rPr>
              <a:t>дети знакомятся с каждым компонентом в отдельности в игровой форме. Это помогает увидеть в окружающей действительности противоречия.</a:t>
            </a:r>
          </a:p>
          <a:p>
            <a:pPr>
              <a:buNone/>
            </a:pPr>
            <a:endParaRPr lang="ru-RU" sz="41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100" b="1" i="1" dirty="0" smtClean="0">
                <a:latin typeface="Calibri" pitchFamily="34" charset="0"/>
              </a:rPr>
              <a:t>Игра “</a:t>
            </a:r>
            <a:r>
              <a:rPr lang="ru-RU" sz="4100" b="1" i="1" dirty="0" err="1" smtClean="0">
                <a:latin typeface="Calibri" pitchFamily="34" charset="0"/>
              </a:rPr>
              <a:t>Да-Нетки</a:t>
            </a:r>
            <a:r>
              <a:rPr lang="ru-RU" sz="4100" b="1" i="1" dirty="0" smtClean="0">
                <a:latin typeface="Calibri" pitchFamily="34" charset="0"/>
              </a:rPr>
              <a:t>”</a:t>
            </a:r>
            <a:endParaRPr lang="ru-RU" sz="41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100" dirty="0" smtClean="0">
                <a:latin typeface="Calibri" pitchFamily="34" charset="0"/>
              </a:rPr>
              <a:t>Например: слово “Слон”, дети задают вопросы (Это живое? Это растение? Это животное? Оно большое? Оно живет в жарких странах? Это слон?), воспитатель отвечает только “ да” или “нет”, пока дети не угадают задуманное.</a:t>
            </a:r>
          </a:p>
          <a:p>
            <a:pPr>
              <a:buNone/>
            </a:pPr>
            <a:r>
              <a:rPr lang="ru-RU" sz="41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endParaRPr lang="ru-RU" sz="4000" dirty="0" smtClean="0">
              <a:latin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812088" cy="517140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800" b="1" i="1" dirty="0" smtClean="0">
                <a:latin typeface="Calibri" pitchFamily="34" charset="0"/>
              </a:rPr>
              <a:t>Игра “</a:t>
            </a:r>
            <a:r>
              <a:rPr lang="ru-RU" sz="3800" b="1" i="1" dirty="0" err="1" smtClean="0">
                <a:latin typeface="Calibri" pitchFamily="34" charset="0"/>
              </a:rPr>
              <a:t>Черное-белое</a:t>
            </a:r>
            <a:r>
              <a:rPr lang="ru-RU" sz="3800" b="1" i="1" dirty="0" smtClean="0">
                <a:latin typeface="Calibri" pitchFamily="34" charset="0"/>
              </a:rPr>
              <a:t>”</a:t>
            </a:r>
            <a:endParaRPr lang="ru-RU" sz="38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3800" dirty="0" smtClean="0">
                <a:latin typeface="Calibri" pitchFamily="34" charset="0"/>
              </a:rPr>
              <a:t>Педагог  поднимает карточку с изображением белого домика, и дети называют положительные качества объекта, затем поднимает карточку с изображением черного домика и дети перечисляют отрицательные качества. (Пример: “Книга”.</a:t>
            </a:r>
            <a:r>
              <a:rPr lang="ru-RU" sz="3800" b="1" i="1" dirty="0" smtClean="0">
                <a:latin typeface="Calibri" pitchFamily="34" charset="0"/>
              </a:rPr>
              <a:t>Хорошо – </a:t>
            </a:r>
            <a:r>
              <a:rPr lang="ru-RU" sz="3800" dirty="0" smtClean="0">
                <a:latin typeface="Calibri" pitchFamily="34" charset="0"/>
              </a:rPr>
              <a:t>из книг узнаешь много интересного . . </a:t>
            </a:r>
            <a:r>
              <a:rPr lang="ru-RU" sz="3800" b="1" i="1" dirty="0" smtClean="0">
                <a:latin typeface="Calibri" pitchFamily="34" charset="0"/>
              </a:rPr>
              <a:t>Плохо – </a:t>
            </a:r>
            <a:r>
              <a:rPr lang="ru-RU" sz="3800" dirty="0" smtClean="0">
                <a:latin typeface="Calibri" pitchFamily="34" charset="0"/>
              </a:rPr>
              <a:t>они быстро рвутся . . . и т.д.)</a:t>
            </a:r>
          </a:p>
          <a:p>
            <a:pPr>
              <a:buNone/>
            </a:pPr>
            <a:r>
              <a:rPr lang="ru-RU" sz="3800" b="1" i="1" dirty="0" smtClean="0">
                <a:latin typeface="Calibri" pitchFamily="34" charset="0"/>
              </a:rPr>
              <a:t>Игра “Наоборот” или “перевертыши” </a:t>
            </a:r>
            <a:r>
              <a:rPr lang="ru-RU" sz="3800" dirty="0" smtClean="0">
                <a:latin typeface="Calibri" pitchFamily="34" charset="0"/>
              </a:rPr>
              <a:t>(проводится с мячом).</a:t>
            </a:r>
          </a:p>
          <a:p>
            <a:pPr>
              <a:buNone/>
            </a:pPr>
            <a:r>
              <a:rPr lang="ru-RU" sz="3800" dirty="0" smtClean="0">
                <a:latin typeface="Calibri" pitchFamily="34" charset="0"/>
              </a:rPr>
              <a:t>Педагог  бросает мяч ребенку и называет слово, а ребенок отвечает словом, противоположным по значению и возвращает ведущему мяч (хороший – плохой, строить - разрушать выход - вход)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980728"/>
            <a:ext cx="8884096" cy="5099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Calibri" pitchFamily="34" charset="0"/>
              </a:rPr>
              <a:t>1</a:t>
            </a:r>
            <a:r>
              <a:rPr lang="ru-RU" i="1" dirty="0" smtClean="0">
                <a:latin typeface="Calibri" pitchFamily="34" charset="0"/>
              </a:rPr>
              <a:t>.Игры на нахождение внешних и внутренних ресурсов</a:t>
            </a: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2</a:t>
            </a:r>
            <a:r>
              <a:rPr lang="ru-RU" dirty="0" smtClean="0">
                <a:latin typeface="Calibri" pitchFamily="34" charset="0"/>
              </a:rPr>
              <a:t>.Игры с противоречиями, которые они решают с помощью алгоритма.</a:t>
            </a: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3.</a:t>
            </a:r>
            <a:r>
              <a:rPr lang="ru-RU" dirty="0" smtClean="0">
                <a:latin typeface="Calibri" pitchFamily="34" charset="0"/>
              </a:rPr>
              <a:t>Метод фокальных объектов (МФО) –</a:t>
            </a:r>
            <a:r>
              <a:rPr lang="ru-RU" b="1" dirty="0" smtClean="0">
                <a:latin typeface="Calibri" pitchFamily="34" charset="0"/>
              </a:rPr>
              <a:t> </a:t>
            </a:r>
            <a:r>
              <a:rPr lang="ru-RU" dirty="0" smtClean="0">
                <a:latin typeface="Calibri" pitchFamily="34" charset="0"/>
              </a:rPr>
              <a:t>перенесение свойств одного объекта или нескольких на другой.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596064" cy="5747469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000" b="1" dirty="0" smtClean="0">
                <a:latin typeface="Calibri" pitchFamily="34" charset="0"/>
              </a:rPr>
              <a:t>Метод “Системный анализ” </a:t>
            </a:r>
            <a:r>
              <a:rPr lang="ru-RU" sz="2000" dirty="0" smtClean="0">
                <a:latin typeface="Calibri" pitchFamily="34" charset="0"/>
              </a:rPr>
              <a:t>помогает рассмотреть мир в системе, как совокупность связанных между собой определенным образом элементов, удобно функционирующих между собой. </a:t>
            </a:r>
          </a:p>
          <a:p>
            <a:pPr>
              <a:buNone/>
            </a:pPr>
            <a:r>
              <a:rPr lang="ru-RU" sz="2000" dirty="0" smtClean="0">
                <a:latin typeface="Calibri" pitchFamily="34" charset="0"/>
              </a:rPr>
              <a:t>Например: Система “Лягушонок”, Подсистема (часть системы) – лапки, глаза, кровеносная система, Надсистема (более сложная система, в которую входит рассматриваемая система) – водоем.“Что было бы, если бы все лягушки исчезли?”, “Для чего они нужны?”, “Какую пользу они приносят?” (Дети предлагают варианты своих ответов, суждений). В результате приходят к выводу, что все в мире устроено системно и если нарушить одно звено этой цепочки, то непременно нарушится другое звено (другая система)</a:t>
            </a:r>
          </a:p>
          <a:p>
            <a:pPr>
              <a:buNone/>
            </a:pPr>
            <a:endParaRPr lang="ru-RU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000" b="1" dirty="0" smtClean="0">
                <a:latin typeface="Calibri" pitchFamily="34" charset="0"/>
              </a:rPr>
              <a:t>Методика ММЧ (моделирование маленькими человечками) – </a:t>
            </a:r>
            <a:r>
              <a:rPr lang="ru-RU" sz="2000" dirty="0" smtClean="0">
                <a:latin typeface="Calibri" pitchFamily="34" charset="0"/>
              </a:rPr>
              <a:t>моделирование процессов, происходящих в природном и рукотворном мире между веществами (твердое –жидкое –газообразное)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695</TotalTime>
  <Words>337</Words>
  <Application>Microsoft Office PowerPoint</Application>
  <PresentationFormat>Экран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38</cp:revision>
  <dcterms:created xsi:type="dcterms:W3CDTF">2018-01-20T09:14:19Z</dcterms:created>
  <dcterms:modified xsi:type="dcterms:W3CDTF">2018-02-21T08:41:51Z</dcterms:modified>
</cp:coreProperties>
</file>