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35D"/>
    <a:srgbClr val="3333FF"/>
    <a:srgbClr val="FF0066"/>
    <a:srgbClr val="91F5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620688"/>
            <a:ext cx="9220544" cy="1584176"/>
          </a:xfrm>
          <a:effectLst>
            <a:outerShdw blurRad="50800" dist="50800" dir="5400000" sx="1000" sy="1000" algn="ctr" rotWithShape="0">
              <a:srgbClr val="000000">
                <a:alpha val="99000"/>
              </a:srgbClr>
            </a:outerShdw>
          </a:effectLst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7200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СИНДРОМ ЭМОЦИОНАЛЬНОГО ВЫГОРАНИЯ</a:t>
            </a:r>
            <a:br>
              <a:rPr lang="ru-RU" sz="7200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72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ПЕДАГОГОВ</a:t>
            </a:r>
            <a:r>
              <a:rPr lang="ru-RU" sz="7200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7200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8800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1800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Педагог –психолог: </a:t>
            </a:r>
            <a:r>
              <a:rPr lang="ru-RU" sz="1800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Егоян</a:t>
            </a:r>
            <a:r>
              <a:rPr lang="ru-RU" sz="1800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 Стелла </a:t>
            </a:r>
            <a:r>
              <a:rPr lang="ru-RU" sz="1800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Вартазаровна</a:t>
            </a:r>
            <a:endParaRPr lang="ru-RU" sz="8800" b="1" i="1" dirty="0">
              <a:solidFill>
                <a:srgbClr val="FF006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047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СЭВ  ИМЕЕТ СЛЕДУЮЩИЕ ПРОЯВЛЕНИЯ</a:t>
            </a:r>
            <a:endParaRPr lang="ru-RU" sz="4000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484784"/>
            <a:ext cx="8784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чувство безразличия,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эмоционального истощения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, изнеможения (человек не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может отдаваться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работе так, как это было прежде);</a:t>
            </a:r>
          </a:p>
          <a:p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дегуманизация (развитие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негативного отношения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к своим коллегам и клиентам);</a:t>
            </a:r>
          </a:p>
          <a:p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негативное </a:t>
            </a:r>
            <a:r>
              <a:rPr lang="ru-RU" sz="2000" b="1" dirty="0" err="1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самовосприятии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 профессиональном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плане (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ощущение недостатка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чувства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профессионального мастерства).</a:t>
            </a:r>
          </a:p>
          <a:p>
            <a:endParaRPr lang="ru-RU" sz="2000" b="1" dirty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511" y="3531974"/>
            <a:ext cx="2888789" cy="360040"/>
          </a:xfrm>
          <a:prstGeom prst="round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E03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Физические  симптомы</a:t>
            </a:r>
            <a:endParaRPr lang="ru-RU" b="1" dirty="0">
              <a:solidFill>
                <a:srgbClr val="0E035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28184" y="3510393"/>
            <a:ext cx="2736304" cy="360040"/>
          </a:xfrm>
          <a:prstGeom prst="round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E03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Поведенческие</a:t>
            </a:r>
            <a:endParaRPr lang="ru-RU" b="1" dirty="0">
              <a:solidFill>
                <a:srgbClr val="0E035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03848" y="3531974"/>
            <a:ext cx="2736304" cy="360040"/>
          </a:xfrm>
          <a:prstGeom prst="round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E035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Эмоциональные</a:t>
            </a:r>
            <a:endParaRPr lang="ru-RU" b="1" dirty="0">
              <a:solidFill>
                <a:srgbClr val="0E035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236" y="4005064"/>
            <a:ext cx="28600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Резкое повышение утомляемости</a:t>
            </a:r>
          </a:p>
          <a:p>
            <a:r>
              <a:rPr lang="ru-RU" sz="16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Хроническая усталость</a:t>
            </a:r>
          </a:p>
          <a:p>
            <a:r>
              <a:rPr lang="ru-RU" sz="16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Головные боли</a:t>
            </a:r>
          </a:p>
          <a:p>
            <a:r>
              <a:rPr lang="ru-RU" sz="16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Восприимчивость к изменениям внешней среды</a:t>
            </a:r>
          </a:p>
          <a:p>
            <a:r>
              <a:rPr lang="ru-RU" sz="16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Ограничение </a:t>
            </a:r>
            <a:r>
              <a:rPr lang="ru-RU" sz="16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движений в шее, боли в спине</a:t>
            </a:r>
          </a:p>
          <a:p>
            <a:r>
              <a:rPr lang="ru-RU" sz="16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Бессонница</a:t>
            </a:r>
            <a:endParaRPr lang="ru-RU" sz="1600" b="1" dirty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4005064"/>
            <a:ext cx="27255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Пессимизм</a:t>
            </a:r>
          </a:p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цинизм</a:t>
            </a:r>
          </a:p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чёрствость</a:t>
            </a:r>
          </a:p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безразличие</a:t>
            </a:r>
          </a:p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агрессивность</a:t>
            </a:r>
          </a:p>
          <a:p>
            <a:r>
              <a:rPr lang="ru-RU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•раздражительность</a:t>
            </a:r>
            <a:endParaRPr lang="ru-RU" b="1" dirty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тревога, чувство вины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4005064"/>
            <a:ext cx="273630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елание </a:t>
            </a:r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отдохнуть</a:t>
            </a:r>
          </a:p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безразличие к еде</a:t>
            </a:r>
          </a:p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оправдание употребления табака,</a:t>
            </a:r>
          </a:p>
          <a:p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алкоголя, </a:t>
            </a:r>
            <a:r>
              <a:rPr lang="ru-RU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лекарств</a:t>
            </a:r>
          </a:p>
          <a:p>
            <a:endParaRPr lang="ru-RU" sz="1600" b="1" dirty="0">
              <a:solidFill>
                <a:srgbClr val="0E035D"/>
              </a:solidFill>
            </a:endParaRPr>
          </a:p>
          <a:p>
            <a:endParaRPr lang="ru-RU" sz="1600" b="1" dirty="0" smtClean="0">
              <a:solidFill>
                <a:srgbClr val="0E035D"/>
              </a:solidFill>
            </a:endParaRPr>
          </a:p>
          <a:p>
            <a:endParaRPr lang="ru-RU" sz="1600" b="1" dirty="0">
              <a:solidFill>
                <a:srgbClr val="0E03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9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92480" cy="144016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Рекомендации педагогам</a:t>
            </a:r>
            <a:br>
              <a:rPr lang="ru-RU" sz="36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для профилактики и устранения</a:t>
            </a:r>
            <a:br>
              <a:rPr lang="ru-RU" sz="36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40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"выгорания"</a:t>
            </a:r>
            <a:r>
              <a:rPr lang="ru-RU" sz="5400" dirty="0">
                <a:effectLst/>
              </a:rPr>
              <a:t/>
            </a:r>
            <a:br>
              <a:rPr lang="ru-RU" sz="5400" dirty="0">
                <a:effectLst/>
              </a:rPr>
            </a:b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44824"/>
            <a:ext cx="8892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E035D"/>
                </a:solidFill>
              </a:rPr>
              <a:t> стараться</a:t>
            </a:r>
            <a:r>
              <a:rPr lang="ru-RU" sz="2400" b="1" dirty="0">
                <a:solidFill>
                  <a:srgbClr val="0E035D"/>
                </a:solidFill>
              </a:rPr>
              <a:t> </a:t>
            </a:r>
            <a:r>
              <a:rPr lang="ru-RU" sz="2400" b="1" dirty="0" smtClean="0">
                <a:solidFill>
                  <a:srgbClr val="0E035D"/>
                </a:solidFill>
              </a:rPr>
              <a:t>рассчитывать и обдуманно</a:t>
            </a:r>
            <a:r>
              <a:rPr lang="ru-RU" sz="2400" b="1" dirty="0">
                <a:solidFill>
                  <a:srgbClr val="0E035D"/>
                </a:solidFill>
              </a:rPr>
              <a:t> </a:t>
            </a:r>
            <a:r>
              <a:rPr lang="ru-RU" sz="2400" b="1" dirty="0" smtClean="0">
                <a:solidFill>
                  <a:srgbClr val="0E035D"/>
                </a:solidFill>
              </a:rPr>
              <a:t>распределять свои нагрузки</a:t>
            </a:r>
            <a:r>
              <a:rPr lang="ru-RU" sz="2400" b="1" dirty="0">
                <a:solidFill>
                  <a:srgbClr val="0E035D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E035D"/>
                </a:solidFill>
              </a:rPr>
              <a:t> учиться переключаться с </a:t>
            </a:r>
            <a:r>
              <a:rPr lang="ru-RU" sz="2400" b="1" dirty="0">
                <a:solidFill>
                  <a:srgbClr val="0E035D"/>
                </a:solidFill>
              </a:rPr>
              <a:t>одного </a:t>
            </a:r>
            <a:r>
              <a:rPr lang="ru-RU" sz="2400" b="1" dirty="0" smtClean="0">
                <a:solidFill>
                  <a:srgbClr val="0E035D"/>
                </a:solidFill>
              </a:rPr>
              <a:t>вида деятельности </a:t>
            </a:r>
            <a:r>
              <a:rPr lang="ru-RU" sz="2400" b="1" dirty="0">
                <a:solidFill>
                  <a:srgbClr val="0E035D"/>
                </a:solidFill>
              </a:rPr>
              <a:t>на другой;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b="1" dirty="0">
                <a:solidFill>
                  <a:srgbClr val="0E035D"/>
                </a:solidFill>
              </a:rPr>
              <a:t>проще относиться </a:t>
            </a:r>
            <a:r>
              <a:rPr lang="ru-RU" sz="2400" b="1" dirty="0" smtClean="0">
                <a:solidFill>
                  <a:srgbClr val="0E035D"/>
                </a:solidFill>
              </a:rPr>
              <a:t>к конфликтам </a:t>
            </a:r>
            <a:r>
              <a:rPr lang="ru-RU" sz="2400" b="1" dirty="0">
                <a:solidFill>
                  <a:srgbClr val="0E035D"/>
                </a:solidFill>
              </a:rPr>
              <a:t>на </a:t>
            </a:r>
            <a:r>
              <a:rPr lang="ru-RU" sz="2400" b="1" dirty="0" smtClean="0">
                <a:solidFill>
                  <a:srgbClr val="0E035D"/>
                </a:solidFill>
              </a:rPr>
              <a:t>работе; </a:t>
            </a:r>
            <a:endParaRPr lang="ru-RU" sz="2400" b="1" dirty="0">
              <a:solidFill>
                <a:srgbClr val="0E035D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E035D"/>
                </a:solidFill>
              </a:rPr>
              <a:t>не </a:t>
            </a:r>
            <a:r>
              <a:rPr lang="ru-RU" sz="2400" b="1" dirty="0">
                <a:solidFill>
                  <a:srgbClr val="0E035D"/>
                </a:solidFill>
              </a:rPr>
              <a:t>пытаться </a:t>
            </a:r>
            <a:r>
              <a:rPr lang="ru-RU" sz="2400" b="1" dirty="0" smtClean="0">
                <a:solidFill>
                  <a:srgbClr val="0E035D"/>
                </a:solidFill>
              </a:rPr>
              <a:t>быть  лучшим </a:t>
            </a:r>
            <a:r>
              <a:rPr lang="ru-RU" sz="2400" b="1" dirty="0">
                <a:solidFill>
                  <a:srgbClr val="0E035D"/>
                </a:solidFill>
              </a:rPr>
              <a:t>всегда и </a:t>
            </a:r>
            <a:r>
              <a:rPr lang="ru-RU" sz="2400" b="1" dirty="0" smtClean="0">
                <a:solidFill>
                  <a:srgbClr val="0E035D"/>
                </a:solidFill>
              </a:rPr>
              <a:t>во всем</a:t>
            </a:r>
            <a:r>
              <a:rPr lang="ru-RU" sz="2400" b="1" dirty="0">
                <a:solidFill>
                  <a:srgbClr val="0E035D"/>
                </a:solidFill>
              </a:rPr>
              <a:t>.</a:t>
            </a:r>
          </a:p>
        </p:txBody>
      </p:sp>
      <p:pic>
        <p:nvPicPr>
          <p:cNvPr id="6146" name="Picture 2" descr="C:\Users\днс\Desktop\метод стелла\картинки презентация\Screenshot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31" y="4121333"/>
            <a:ext cx="2304258" cy="258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1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Выводы:</a:t>
            </a:r>
            <a:endParaRPr lang="ru-RU" sz="6600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84784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Коллеги заботьтесь </a:t>
            </a: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о своём психическом </a:t>
            </a: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здоровье.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400" b="1" i="1" dirty="0" smtClean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доводите уровень психических нагрузок </a:t>
            </a: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до критических </a:t>
            </a: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значений</a:t>
            </a: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400" b="1" i="1" dirty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Не залезайте в "долгосрочный кредит" </a:t>
            </a: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ваших внутренних </a:t>
            </a: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резервов </a:t>
            </a: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и возможностей.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400" b="1" i="1" dirty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Не забывайте о том, что не только </a:t>
            </a: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Ваши подопечные</a:t>
            </a: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, но и Вы сами в не меньшей </a:t>
            </a: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степени нуждаетесь </a:t>
            </a: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 помощи, заботе и внимании </a:t>
            </a: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по защите </a:t>
            </a: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и сбережению Вашего здоровья </a:t>
            </a:r>
            <a:r>
              <a:rPr lang="ru-RU" sz="2400" b="1" i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и психоэмоционального </a:t>
            </a:r>
            <a:r>
              <a:rPr lang="ru-RU" sz="2400" b="1" i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ресурса.</a:t>
            </a:r>
          </a:p>
        </p:txBody>
      </p:sp>
    </p:spTree>
    <p:extLst>
      <p:ext uri="{BB962C8B-B14F-4D97-AF65-F5344CB8AC3E}">
        <p14:creationId xmlns:p14="http://schemas.microsoft.com/office/powerpoint/2010/main" val="39998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type="title"/>
          </p:nvPr>
        </p:nvSpPr>
        <p:spPr>
          <a:xfrm>
            <a:off x="143508" y="188640"/>
            <a:ext cx="871296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6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СПАСИБО </a:t>
            </a:r>
            <a:br>
              <a:rPr lang="ru-RU" sz="6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</a:br>
            <a:r>
              <a:rPr lang="ru-RU" sz="6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ЗА ВНИМАНИЕ</a:t>
            </a:r>
            <a:endParaRPr lang="ru-RU" sz="6000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7171" name="Picture 3" descr="C:\Users\днс\Desktop\метод стелла\картинки презентация\i-99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20888"/>
            <a:ext cx="5256584" cy="423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6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НЕМНОГО  ИСТОРИИ</a:t>
            </a:r>
            <a:endParaRPr lang="ru-RU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484784"/>
            <a:ext cx="7848872" cy="518457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Термин «</a:t>
            </a:r>
            <a:r>
              <a:rPr lang="ru-RU" sz="3200" b="1" dirty="0" err="1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burnout</a:t>
            </a:r>
            <a:r>
              <a:rPr lang="ru-RU" sz="32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» - «выгорание»,</a:t>
            </a:r>
          </a:p>
          <a:p>
            <a:pPr marL="45720" indent="0">
              <a:buNone/>
            </a:pPr>
            <a:r>
              <a:rPr lang="ru-RU" sz="32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«сгорание» предложил </a:t>
            </a:r>
            <a:r>
              <a:rPr lang="ru-RU" sz="32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Герберт </a:t>
            </a:r>
            <a:r>
              <a:rPr lang="ru-RU" sz="3200" b="1" dirty="0" err="1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Фрейденбергер</a:t>
            </a:r>
            <a:r>
              <a:rPr lang="ru-RU" sz="32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(Н. </a:t>
            </a:r>
            <a:r>
              <a:rPr lang="ru-RU" sz="3200" b="1" dirty="0" err="1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Freudenberger</a:t>
            </a:r>
            <a:r>
              <a:rPr lang="ru-RU" sz="32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 1974 </a:t>
            </a:r>
            <a:r>
              <a:rPr lang="ru-RU" sz="32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году для </a:t>
            </a:r>
            <a:r>
              <a:rPr lang="ru-RU" sz="32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описания разочарования и крайней </a:t>
            </a:r>
            <a:r>
              <a:rPr lang="ru-RU" sz="32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усталости, наблюдаемых </a:t>
            </a:r>
            <a:r>
              <a:rPr lang="ru-RU" sz="32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у специалистов</a:t>
            </a:r>
            <a:r>
              <a:rPr lang="ru-RU" sz="32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, работающих в </a:t>
            </a:r>
            <a:r>
              <a:rPr lang="ru-RU" sz="32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системе профессий </a:t>
            </a:r>
            <a:r>
              <a:rPr lang="ru-RU" sz="32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«человек-человек».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16632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1981 г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Алан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Морроу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предложил яркий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эмоциональный образ, отражающий, по его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мнению, внутреннее состояние работника,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испытывающего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дистресс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профессионального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выгорания: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06" y="2363401"/>
            <a:ext cx="8492218" cy="2650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5157192"/>
            <a:ext cx="84922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Профессиональное выгорание возникает в результате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внутреннего накапливания отрицательных эмоций без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соответствующей «разрядки», или «освобождения» от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них.</a:t>
            </a:r>
          </a:p>
        </p:txBody>
      </p:sp>
    </p:spTree>
    <p:extLst>
      <p:ext uri="{BB962C8B-B14F-4D97-AF65-F5344CB8AC3E}">
        <p14:creationId xmlns:p14="http://schemas.microsoft.com/office/powerpoint/2010/main" val="327462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Бойко Виктор Васильевич </a:t>
            </a:r>
            <a:r>
              <a:rPr lang="ru-RU" sz="3600" b="1" dirty="0">
                <a:solidFill>
                  <a:srgbClr val="002060"/>
                </a:solidFill>
              </a:rPr>
              <a:t>под эмоциональным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</a:rPr>
              <a:t>выгоранием понимает "выработанный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</a:rPr>
              <a:t>личностью механизм психологической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</a:rPr>
              <a:t>защиты в форме полного или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</a:rPr>
              <a:t>частичного исключения эмоций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</a:rPr>
              <a:t>(понижения их энергетики) в ответ на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</a:rPr>
              <a:t>избранные психотравмирующие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</a:rPr>
              <a:t>воздействия".</a:t>
            </a:r>
          </a:p>
        </p:txBody>
      </p:sp>
      <p:pic>
        <p:nvPicPr>
          <p:cNvPr id="2050" name="Picture 2" descr="https://remarka24.ru/image/cache/data/product/nakleiki/smajly/sa02/grustnuj-smajl-cr-600x45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94" t="5202" r="16087" b="6802"/>
          <a:stretch/>
        </p:blipFill>
        <p:spPr bwMode="auto">
          <a:xfrm>
            <a:off x="6878473" y="4640238"/>
            <a:ext cx="2265528" cy="221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305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днс\Desktop\метод стелла\картинки презентация\5756d517dd1e91552b30656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73" y="857622"/>
            <a:ext cx="1575616" cy="154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016493" y="79064"/>
            <a:ext cx="5184576" cy="1549735"/>
          </a:xfrm>
          <a:prstGeom prst="round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  <a:tileRect/>
          </a:gradFill>
          <a:scene3d>
            <a:camera prst="orthographicFront"/>
            <a:lightRig rig="threePt" dir="t"/>
          </a:scene3d>
          <a:sp3d>
            <a:bevelT w="44450"/>
            <a:bevelB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Фазы и симптомы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стресса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В.В.Бойко</a:t>
            </a:r>
            <a:r>
              <a:rPr lang="ru-RU" sz="2000" dirty="0"/>
              <a:t>)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83968" y="1628799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696" y="2175102"/>
            <a:ext cx="5694866" cy="1037874"/>
          </a:xfrm>
          <a:prstGeom prst="round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Нервное (тревожное)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напряжение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283968" y="3239850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23477" y="3743906"/>
            <a:ext cx="5694866" cy="999147"/>
          </a:xfrm>
          <a:prstGeom prst="round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Резистенция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т.е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сопротивление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4323089" y="4776433"/>
            <a:ext cx="720080" cy="518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41930" y="5295331"/>
            <a:ext cx="5688632" cy="941981"/>
          </a:xfrm>
          <a:prstGeom prst="round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Истощение</a:t>
            </a:r>
          </a:p>
        </p:txBody>
      </p:sp>
    </p:spTree>
    <p:extLst>
      <p:ext uri="{BB962C8B-B14F-4D97-AF65-F5344CB8AC3E}">
        <p14:creationId xmlns:p14="http://schemas.microsoft.com/office/powerpoint/2010/main" val="40782123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296144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ФАЗЫ ЭМОЦИОНАЛЬНОГО ВЫГОРАНИЯ</a:t>
            </a:r>
            <a:endParaRPr lang="ru-RU" sz="4000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944" y="1124744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</a:t>
            </a:r>
          </a:p>
          <a:p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Фаза напряжения.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Нервное (тревожное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) напряжение служит</a:t>
            </a:r>
          </a:p>
          <a:p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предвестником и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"запускающим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 механизмом в формировании эмоционального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выгорания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 smtClean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•Фаза </a:t>
            </a:r>
            <a:r>
              <a:rPr lang="ru-RU" sz="2400" b="1" dirty="0" err="1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резистенции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(сопротивление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нарастающему</a:t>
            </a:r>
          </a:p>
          <a:p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стрессу). В этой фазе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человек  пытается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более или менее</a:t>
            </a:r>
          </a:p>
          <a:p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успешно оградить себя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от неприятных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впечатлений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 Фаза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истощения.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Фаза истощения сопровождается общим падением энергетического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тонуса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и ослаблением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нервной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системы, оскудением психических ресурсов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002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656184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ВНЕШНИЕ ФАКТОРЫ ПРОВОЦИРУЮЩИЕ ВЫГОРАНИЕ</a:t>
            </a:r>
            <a:endParaRPr lang="ru-RU" sz="4400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484784"/>
            <a:ext cx="9144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</a:t>
            </a:r>
          </a:p>
          <a:p>
            <a:pPr algn="just"/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специфика профессиональной педагогической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деятельности (необходимость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сопереживания, сочувствия,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нравственная ответственность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за жизнь и здоровье вверенных ему 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детей, стаж </a:t>
            </a:r>
            <a:r>
              <a:rPr lang="ru-RU" sz="24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sz="24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•</a:t>
            </a:r>
          </a:p>
          <a:p>
            <a:pPr algn="just"/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организационный фактор: перегруженность рабочей недели;</a:t>
            </a:r>
          </a:p>
          <a:p>
            <a:pPr algn="just"/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низкая оплата труда; напряженный характер работы;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служебные неприятности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; неудовлетворенность работой: отсутствие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четкой связи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между процессом обучения и получаемым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результатом, несоответствие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результатов затраченным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силам; демократические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преобразования в области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образования, приведшие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к изменению взаимоотношений между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субъектами учебно-воспитательного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процесса. Неблагополучная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атмосфера в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педагогическом коллективе: однополый состав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коллектива, наличие конфликтов, нервозная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обстановка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побуждают одних растрачивать эмоции, а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других искать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способы экономии своих психических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9524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  <a:cs typeface="Times New Roman" pitchFamily="18" charset="0"/>
              </a:rPr>
              <a:t>ВНУТРЕННИЕ ФАКТОРЫ</a:t>
            </a:r>
            <a:endParaRPr lang="ru-RU" sz="5400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944" y="1484784"/>
            <a:ext cx="879953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E035D"/>
                </a:solidFill>
              </a:rPr>
              <a:t>•</a:t>
            </a:r>
          </a:p>
          <a:p>
            <a:r>
              <a:rPr lang="ru-RU" sz="2000" b="1" dirty="0">
                <a:solidFill>
                  <a:srgbClr val="0E035D"/>
                </a:solidFill>
              </a:rPr>
              <a:t>коммуникативный фактор: отсутствие </a:t>
            </a:r>
            <a:r>
              <a:rPr lang="ru-RU" sz="2000" b="1" dirty="0" smtClean="0">
                <a:solidFill>
                  <a:srgbClr val="0E035D"/>
                </a:solidFill>
              </a:rPr>
              <a:t>навыков коммуникации </a:t>
            </a:r>
            <a:r>
              <a:rPr lang="ru-RU" sz="2000" b="1" dirty="0">
                <a:solidFill>
                  <a:srgbClr val="0E035D"/>
                </a:solidFill>
              </a:rPr>
              <a:t>и умения выходить из </a:t>
            </a:r>
            <a:r>
              <a:rPr lang="ru-RU" sz="2000" b="1" dirty="0" smtClean="0">
                <a:solidFill>
                  <a:srgbClr val="0E035D"/>
                </a:solidFill>
              </a:rPr>
              <a:t>трудных ситуаций </a:t>
            </a:r>
            <a:r>
              <a:rPr lang="ru-RU" sz="2000" b="1" dirty="0">
                <a:solidFill>
                  <a:srgbClr val="0E035D"/>
                </a:solidFill>
              </a:rPr>
              <a:t>общения с </a:t>
            </a:r>
            <a:r>
              <a:rPr lang="ru-RU" sz="2000" b="1" dirty="0" smtClean="0">
                <a:solidFill>
                  <a:srgbClr val="0E035D"/>
                </a:solidFill>
              </a:rPr>
              <a:t>детьми, родителями, администрацией</a:t>
            </a:r>
            <a:r>
              <a:rPr lang="ru-RU" sz="2000" b="1" dirty="0">
                <a:solidFill>
                  <a:srgbClr val="0E035D"/>
                </a:solidFill>
              </a:rPr>
              <a:t>; неумение </a:t>
            </a:r>
            <a:r>
              <a:rPr lang="ru-RU" sz="2000" b="1" dirty="0" smtClean="0">
                <a:solidFill>
                  <a:srgbClr val="0E035D"/>
                </a:solidFill>
              </a:rPr>
              <a:t>регулировать собственные </a:t>
            </a:r>
            <a:r>
              <a:rPr lang="ru-RU" sz="2000" b="1" dirty="0">
                <a:solidFill>
                  <a:srgbClr val="0E035D"/>
                </a:solidFill>
              </a:rPr>
              <a:t>эмоциональные ситуации</a:t>
            </a:r>
          </a:p>
          <a:p>
            <a:r>
              <a:rPr lang="ru-RU" sz="2000" b="1" dirty="0">
                <a:solidFill>
                  <a:srgbClr val="0E035D"/>
                </a:solidFill>
              </a:rPr>
              <a:t>•</a:t>
            </a:r>
          </a:p>
          <a:p>
            <a:r>
              <a:rPr lang="ru-RU" sz="2000" b="1" dirty="0">
                <a:solidFill>
                  <a:srgbClr val="0E035D"/>
                </a:solidFill>
              </a:rPr>
              <a:t>ролевой и личностный фактор (индивидуальный</a:t>
            </a:r>
            <a:r>
              <a:rPr lang="ru-RU" sz="2000" b="1" dirty="0" smtClean="0">
                <a:solidFill>
                  <a:srgbClr val="0E035D"/>
                </a:solidFill>
              </a:rPr>
              <a:t>): тяжелые </a:t>
            </a:r>
            <a:r>
              <a:rPr lang="ru-RU" sz="2000" b="1" dirty="0">
                <a:solidFill>
                  <a:srgbClr val="0E035D"/>
                </a:solidFill>
              </a:rPr>
              <a:t>заболевания близких, </a:t>
            </a:r>
            <a:r>
              <a:rPr lang="ru-RU" sz="2000" b="1" dirty="0" smtClean="0">
                <a:solidFill>
                  <a:srgbClr val="0E035D"/>
                </a:solidFill>
              </a:rPr>
              <a:t>материальные затруднения</a:t>
            </a:r>
            <a:r>
              <a:rPr lang="ru-RU" sz="2000" b="1" dirty="0">
                <a:solidFill>
                  <a:srgbClr val="0E035D"/>
                </a:solidFill>
              </a:rPr>
              <a:t>, личностная неустроенность, </a:t>
            </a:r>
            <a:r>
              <a:rPr lang="ru-RU" sz="2000" b="1" dirty="0" smtClean="0">
                <a:solidFill>
                  <a:srgbClr val="0E035D"/>
                </a:solidFill>
              </a:rPr>
              <a:t>плохие взаимоотношения </a:t>
            </a:r>
            <a:r>
              <a:rPr lang="ru-RU" sz="2000" b="1" dirty="0">
                <a:solidFill>
                  <a:srgbClr val="0E035D"/>
                </a:solidFill>
              </a:rPr>
              <a:t>между супругами, </a:t>
            </a:r>
            <a:r>
              <a:rPr lang="ru-RU" sz="2000" b="1" dirty="0" smtClean="0">
                <a:solidFill>
                  <a:srgbClr val="0E035D"/>
                </a:solidFill>
              </a:rPr>
              <a:t>отсутствие нормальных </a:t>
            </a:r>
            <a:r>
              <a:rPr lang="ru-RU" sz="2000" b="1" dirty="0">
                <a:solidFill>
                  <a:srgbClr val="0E035D"/>
                </a:solidFill>
              </a:rPr>
              <a:t>жилищных условий, недостаток</a:t>
            </a:r>
          </a:p>
          <a:p>
            <a:r>
              <a:rPr lang="ru-RU" sz="2000" b="1" dirty="0">
                <a:solidFill>
                  <a:srgbClr val="0E035D"/>
                </a:solidFill>
              </a:rPr>
              <a:t>внимания, уделяемого </a:t>
            </a:r>
            <a:r>
              <a:rPr lang="ru-RU" sz="2000" b="1" dirty="0" smtClean="0">
                <a:solidFill>
                  <a:srgbClr val="0E035D"/>
                </a:solidFill>
              </a:rPr>
              <a:t>домочадцами. Неудовлетворенность </a:t>
            </a:r>
            <a:r>
              <a:rPr lang="ru-RU" sz="2000" b="1" dirty="0">
                <a:solidFill>
                  <a:srgbClr val="0E035D"/>
                </a:solidFill>
              </a:rPr>
              <a:t>своей самореализацией </a:t>
            </a:r>
            <a:r>
              <a:rPr lang="ru-RU" sz="2000" b="1" dirty="0" smtClean="0">
                <a:solidFill>
                  <a:srgbClr val="0E035D"/>
                </a:solidFill>
              </a:rPr>
              <a:t>в различных </a:t>
            </a:r>
            <a:r>
              <a:rPr lang="ru-RU" sz="2000" b="1" dirty="0">
                <a:solidFill>
                  <a:srgbClr val="0E035D"/>
                </a:solidFill>
              </a:rPr>
              <a:t>жизненных и профессиональных</a:t>
            </a:r>
          </a:p>
          <a:p>
            <a:r>
              <a:rPr lang="ru-RU" sz="2000" b="1" dirty="0">
                <a:solidFill>
                  <a:srgbClr val="0E035D"/>
                </a:solidFill>
              </a:rPr>
              <a:t>ситуациях.</a:t>
            </a:r>
          </a:p>
        </p:txBody>
      </p:sp>
    </p:spTree>
    <p:extLst>
      <p:ext uri="{BB962C8B-B14F-4D97-AF65-F5344CB8AC3E}">
        <p14:creationId xmlns:p14="http://schemas.microsoft.com/office/powerpoint/2010/main" val="99023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7040" y="0"/>
            <a:ext cx="936104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ТИПЫ ЛИЧНОСТИ КОТОРЫМ УГРОЖАЕТ  СЭВ</a:t>
            </a:r>
            <a:endParaRPr lang="ru-RU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697" y="1484784"/>
            <a:ext cx="885698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«Педантичный", характеризующийся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добросовестностью, возведенной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err="1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абсолют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,  чрезмерной,  болезненной аккуратностью,  стремлением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любом деле добиться образцового порядка (даже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 ущерб себе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2000" b="1" dirty="0" smtClean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«Демонстративный", стремящийся первенствовать во всем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, всегда быть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на виду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. Этому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типу свойственна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высокая степень истощаемости при выполнении даже незаметной</a:t>
            </a:r>
            <a:endParaRPr lang="ru-RU" sz="2000" b="1" dirty="0">
              <a:solidFill>
                <a:srgbClr val="0E035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рутинной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</a:p>
          <a:p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«Эмотивный", состоящий из впечатлительных и чувствительных людей. Их отзывчивость, склонность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воспринимать чужую боль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собственную граничит 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 патологией, </a:t>
            </a:r>
            <a:r>
              <a:rPr lang="ru-RU" sz="2000" b="1" dirty="0" smtClean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с саморазрушением</a:t>
            </a:r>
            <a:r>
              <a:rPr lang="ru-RU" sz="2000" b="1" dirty="0">
                <a:solidFill>
                  <a:srgbClr val="0E035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днс\Desktop\метод стелла\картинки презентация\e05b842221815783f5bac979cb2511fb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5" y="5257472"/>
            <a:ext cx="2600095" cy="1571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днс\Desktop\метод стелла\картинки презентация\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033" y="5221650"/>
            <a:ext cx="2808312" cy="157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днс\Desktop\метод стелла\картинки презентация\Screenshot_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678" y="5195942"/>
            <a:ext cx="2679228" cy="160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24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705</TotalTime>
  <Words>684</Words>
  <Application>Microsoft Office PowerPoint</Application>
  <PresentationFormat>Экран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СИНДРОМ ЭМОЦИОНАЛЬНОГО ВЫГОРАНИЯ ПЕДАГОГОВ  Педагог –психолог: Егоян  Стелла Вартазаровна</vt:lpstr>
      <vt:lpstr>НЕМНОГО  ИСТОРИИ</vt:lpstr>
      <vt:lpstr>Презентация PowerPoint</vt:lpstr>
      <vt:lpstr>Презентация PowerPoint</vt:lpstr>
      <vt:lpstr>Презентация PowerPoint</vt:lpstr>
      <vt:lpstr>ФАЗЫ ЭМОЦИОНАЛЬНОГО ВЫГОРАНИЯ</vt:lpstr>
      <vt:lpstr>ВНЕШНИЕ ФАКТОРЫ ПРОВОЦИРУЮЩИЕ ВЫГОРАНИЕ</vt:lpstr>
      <vt:lpstr>ВНУТРЕННИЕ ФАКТОРЫ</vt:lpstr>
      <vt:lpstr>ТИПЫ ЛИЧНОСТИ КОТОРЫМ УГРОЖАЕТ  СЭВ</vt:lpstr>
      <vt:lpstr>СЭВ  ИМЕЕТ СЛЕДУЮЩИЕ ПРОЯВЛЕНИЯ</vt:lpstr>
      <vt:lpstr>Рекомендации педагогам для профилактики и устранения "выгорания" </vt:lpstr>
      <vt:lpstr>Выводы:</vt:lpstr>
      <vt:lpstr>СПАСИБО 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днс</dc:creator>
  <cp:lastModifiedBy>Пользователь Windows</cp:lastModifiedBy>
  <cp:revision>27</cp:revision>
  <dcterms:created xsi:type="dcterms:W3CDTF">2018-02-27T03:47:50Z</dcterms:created>
  <dcterms:modified xsi:type="dcterms:W3CDTF">2018-03-14T03:00:40Z</dcterms:modified>
</cp:coreProperties>
</file>