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62" r:id="rId2"/>
    <p:sldId id="276" r:id="rId3"/>
    <p:sldId id="264" r:id="rId4"/>
    <p:sldId id="279" r:id="rId5"/>
    <p:sldId id="277" r:id="rId6"/>
    <p:sldId id="278" r:id="rId7"/>
    <p:sldId id="281" r:id="rId8"/>
    <p:sldId id="291" r:id="rId9"/>
    <p:sldId id="295" r:id="rId10"/>
    <p:sldId id="296" r:id="rId11"/>
    <p:sldId id="290" r:id="rId12"/>
    <p:sldId id="283" r:id="rId13"/>
    <p:sldId id="284" r:id="rId14"/>
    <p:sldId id="285" r:id="rId15"/>
    <p:sldId id="286" r:id="rId16"/>
    <p:sldId id="298" r:id="rId17"/>
    <p:sldId id="287" r:id="rId18"/>
    <p:sldId id="288" r:id="rId19"/>
    <p:sldId id="299" r:id="rId20"/>
    <p:sldId id="300" r:id="rId21"/>
    <p:sldId id="302" r:id="rId22"/>
    <p:sldId id="282" r:id="rId23"/>
    <p:sldId id="301" r:id="rId24"/>
    <p:sldId id="26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F1F2A-DE79-4A3C-A33C-0B0C77FA3EF3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AC02E-D956-4088-AB6A-D07EA14878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48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9F16-3D16-433E-9235-218D0CE3D39B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AE92-A64B-44C7-87B8-2A1725239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4DDB-ACF8-4788-8225-73BAA803F178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D189-706C-4CB4-A500-3E7C7DF42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829E-2EEB-4613-857B-A3D6A95B96CE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9B12-360C-4BE7-A2C9-7E4BF49B9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3B8-634E-48B3-830B-143B8C31DAFB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0FEA-3B7D-400C-AC1B-C5E2E5B86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E4F4-BF03-49EB-B6BA-97EA7FFC4014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D1F4-A1D9-4A90-8ABC-4C7019A5E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F4AC-048F-431C-BEB0-72A8E0A84BA5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8940-113E-484E-B39A-3600F3E80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B495-CAA0-46EB-8E4E-410E57014ECE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DB0E-7AE3-4EAC-8E2C-84EEAA936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D17A-31DD-45B5-82CF-B1402412184A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1889-0546-4E1C-840E-F159869AD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69F7-12F8-4E1D-AD61-5855ECEF0383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A12-4AB9-416F-9294-5244AD8A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DAC7-3F2B-4789-949A-2BFCABDA87E0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273D-0F36-4B69-B7E8-C5E39FC95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B976-BBC7-45B7-9B83-E4D739E5C21D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8DC1-C666-48C7-98B9-94DE4BB7C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A95C43-738B-4371-A3B1-45468F06B6F8}" type="datetimeFigureOut">
              <a:rPr lang="ru-RU"/>
              <a:pPr>
                <a:defRPr/>
              </a:pPr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BFA2C-8700-43B3-989C-F551B96C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089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Подготовка педагогов к публичным выступлениям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или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6000" i="1" dirty="0" smtClean="0">
                <a:solidFill>
                  <a:srgbClr val="002060"/>
                </a:solidFill>
                <a:latin typeface="Monotype Corsiva" pitchFamily="66" charset="0"/>
              </a:rPr>
              <a:t>Путь к лучшей версии себя</a:t>
            </a:r>
            <a:endParaRPr lang="ru-RU" sz="6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271" name="Picture 7" descr="ÐÐ°ÑÑÐ¸Ð½ÐºÐ¸ Ð¿Ð¾ Ð·Ð°Ð¿ÑÐ¾ÑÑ Ð¿ÑÐ±Ð»Ð¸ÑÐ½Ð¾Ðµ Ð²ÑÑÑÑÐ¿Ð»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8428117" cy="3341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Протокол выработки приятной привычки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6" y="1340766"/>
          <a:ext cx="8640955" cy="5276666"/>
        </p:xfrm>
        <a:graphic>
          <a:graphicData uri="http://schemas.openxmlformats.org/drawingml/2006/table">
            <a:tbl>
              <a:tblPr/>
              <a:tblGrid>
                <a:gridCol w="1212814"/>
                <a:gridCol w="609346"/>
                <a:gridCol w="227168"/>
                <a:gridCol w="227168"/>
                <a:gridCol w="227704"/>
                <a:gridCol w="227168"/>
                <a:gridCol w="227168"/>
                <a:gridCol w="227168"/>
                <a:gridCol w="227704"/>
                <a:gridCol w="377901"/>
                <a:gridCol w="303604"/>
                <a:gridCol w="227704"/>
                <a:gridCol w="227168"/>
                <a:gridCol w="227168"/>
                <a:gridCol w="227168"/>
                <a:gridCol w="227704"/>
                <a:gridCol w="227168"/>
                <a:gridCol w="227168"/>
                <a:gridCol w="227168"/>
                <a:gridCol w="227704"/>
                <a:gridCol w="227168"/>
                <a:gridCol w="227168"/>
                <a:gridCol w="227168"/>
                <a:gridCol w="227704"/>
                <a:gridCol w="227168"/>
                <a:gridCol w="227168"/>
                <a:gridCol w="227168"/>
                <a:gridCol w="454872"/>
                <a:gridCol w="454338"/>
              </a:tblGrid>
              <a:tr h="63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Приятная привычка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Время 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min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max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дата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бонус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бонус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итог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бонус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пн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вт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ср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чт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сб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вс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пн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чт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сб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вс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пн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вт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ср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чт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пт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сб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вс</a:t>
                      </a:r>
                      <a:endParaRPr lang="ru-RU" sz="9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Пробуждение - улыбка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Аффирмация, медитация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Исцеляющий стакан воды утром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SPA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-процедуры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Преображеннная Я - спорт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Питание полезное 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Развитие/обучение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Благодарность</a:t>
                      </a:r>
                      <a:endParaRPr lang="ru-RU" sz="12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Добряшка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Monotype Corsiva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latin typeface="Monotype Corsiva"/>
                        <a:ea typeface="Calibri"/>
                        <a:cs typeface="Times New Roman"/>
                      </a:endParaRPr>
                    </a:p>
                  </a:txBody>
                  <a:tcPr marL="54986" marR="5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91680"/>
          </a:xfrm>
        </p:spPr>
        <p:txBody>
          <a:bodyPr>
            <a:normAutofit fontScale="90000"/>
          </a:bodyPr>
          <a:lstStyle/>
          <a:p>
            <a:r>
              <a:rPr lang="ru-RU" sz="5300" i="1" dirty="0" smtClean="0">
                <a:solidFill>
                  <a:schemeClr val="tx1"/>
                </a:solidFill>
                <a:latin typeface="+mn-lt"/>
              </a:rPr>
              <a:t>Поднимаем самооценку!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</a:rPr>
              <a:t>«ПОЧЕМУ Я МОЛОДЕЦ?»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193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Напишите или нарисуйте символами как минимум 10 конкретных Ваших дел и достижений. </a:t>
            </a:r>
          </a:p>
        </p:txBody>
      </p:sp>
      <p:pic>
        <p:nvPicPr>
          <p:cNvPr id="57346" name="Picture 2" descr="ÐÐ°ÑÑÐ¸Ð½ÐºÐ¸ Ð¿Ð¾ Ð·Ð°Ð¿ÑÐ¾ÑÑ Ð¼Ð¾Ð»Ð¾Ð´ÐµÑ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698776" cy="369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«Каркас», или «скелет», будущего публичного выступления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3981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определить, кому (целевая аудитория) и для чего нужно слушать выступление, что полезного или интересного они узнают для себя;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выделить главную идею выступления;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выделить подзаголовки, разделить выступление на несколько составных частей, каждая из которых будет отражать главную идею;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определить ключевые слова, которые вы повторите несколько раз — это необходимо для того, чтобы присутствующие лучше запомнили, о чем им рассказывали;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048077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найти яркие примеры из жизни, истории, литературы; подготовить необходимые схемы, иллюстрации, графики;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определить момент в ходе выступления, когда вы обратитесь к аудитории с каким-то вопросом, просьбой что-то назвать, пересчитать — это поможет присутствующим сконцентрировать свое внимание на обсуждении темы и значительно повысит эффективность восприятия материала;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написать полный текст, особое внимание уделить его началу и окончанию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Помнить про </a:t>
            </a:r>
            <a:r>
              <a:rPr lang="ru-RU" b="1" u="sng" dirty="0" smtClean="0">
                <a:solidFill>
                  <a:schemeClr val="bg1"/>
                </a:solidFill>
              </a:rPr>
              <a:t>способы работы при вопросах из аудитории</a:t>
            </a:r>
            <a:r>
              <a:rPr lang="ru-RU" b="1" dirty="0" smtClean="0">
                <a:solidFill>
                  <a:schemeClr val="bg1"/>
                </a:solidFill>
              </a:rPr>
              <a:t>: ссылка на авторитеты, перефразирование, принятие замечания, сравнение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60121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Упражнение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«Что вижу, о том и пою»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964488" cy="424787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Цель:</a:t>
            </a:r>
            <a:r>
              <a:rPr lang="ru-RU" dirty="0" smtClean="0">
                <a:solidFill>
                  <a:schemeClr val="bg1"/>
                </a:solidFill>
              </a:rPr>
              <a:t> развить легкость и ассоциативность в речи.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Инструкция.</a:t>
            </a:r>
            <a:r>
              <a:rPr lang="ru-RU" dirty="0" smtClean="0">
                <a:solidFill>
                  <a:schemeClr val="bg1"/>
                </a:solidFill>
              </a:rPr>
              <a:t> Упражнение проводится в парах. </a:t>
            </a:r>
            <a:r>
              <a:rPr lang="ru-RU" b="1" dirty="0" smtClean="0">
                <a:solidFill>
                  <a:schemeClr val="bg1"/>
                </a:solidFill>
              </a:rPr>
              <a:t>Один из участников показывает на любой предмет, который находится в поле его зрения. Задача второго — не менее 5 мин рассказывать об этом предмете: история, функции, причины появления на свет, значение для сохранения мира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		Вопросы для обсуждения: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Хватило ли вам времени или его было слишком много?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</a:rPr>
              <a:t>Сразу ли у вас находились слова, чтобы говорить об указанном предмете?</a:t>
            </a:r>
          </a:p>
          <a:p>
            <a:endParaRPr lang="ru-RU" dirty="0"/>
          </a:p>
        </p:txBody>
      </p:sp>
      <p:pic>
        <p:nvPicPr>
          <p:cNvPr id="51202" name="Picture 2" descr="ÐÐ°ÑÑÐ¸Ð½ÐºÐ¸ Ð¿Ð¾ Ð·Ð°Ð¿ÑÐ¾ÑÑ ÑÑÐ¾ Ð²Ð¸Ð¶Ñ ÑÐ¾  Ð¿Ð¾Ñ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8853" cy="215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Невербальная часть публичного выступления - 60% информации!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29600" cy="395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77744" cy="3888432"/>
          </a:xfrm>
          <a:prstGeom prst="rect">
            <a:avLst/>
          </a:prstGeom>
          <a:noFill/>
        </p:spPr>
      </p:pic>
      <p:pic>
        <p:nvPicPr>
          <p:cNvPr id="665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895724"/>
            <a:ext cx="5715000" cy="2962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0546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Аспекты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тона голоса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2500" y="1600200"/>
            <a:ext cx="5194300" cy="4708525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Тоном ВОЛШЕБНИКА через сердце ведем в будущее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Тоном ДРУГА на равных, спокойный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Тоном ВОИНА направляет на действия. Четко, конкретно, понятно (Д/</a:t>
            </a:r>
            <a:r>
              <a:rPr lang="ru-RU" b="1" dirty="0" err="1" smtClean="0">
                <a:solidFill>
                  <a:srgbClr val="002060"/>
                </a:solidFill>
              </a:rPr>
              <a:t>з</a:t>
            </a:r>
            <a:r>
              <a:rPr lang="ru-RU" b="1" dirty="0" smtClean="0">
                <a:solidFill>
                  <a:srgbClr val="002060"/>
                </a:solidFill>
              </a:rPr>
              <a:t>, конкретные рекомендации)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Тоном МУДРЕЦА благодарят за результат.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Картинки по запросу клипарт волшеб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478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Картинки по запросу клипарт во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2996952"/>
            <a:ext cx="259238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 descr="Картинки по запросу клипарт дру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2" descr="Картинки по запросу клипарт мудрец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4432300"/>
            <a:ext cx="18684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365104"/>
            <a:ext cx="235374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Процесс выступления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32799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Улыбайтесь. Создайте </a:t>
            </a:r>
            <a:r>
              <a:rPr lang="ru-RU" b="1" dirty="0" err="1" smtClean="0">
                <a:solidFill>
                  <a:schemeClr val="bg1"/>
                </a:solidFill>
              </a:rPr>
              <a:t>эмпатию</a:t>
            </a:r>
            <a:r>
              <a:rPr lang="ru-RU" b="1" dirty="0" smtClean="0">
                <a:solidFill>
                  <a:schemeClr val="bg1"/>
                </a:solidFill>
              </a:rPr>
              <a:t>, ситуацию взаимного доверия и приятия. </a:t>
            </a:r>
            <a:r>
              <a:rPr lang="ru-RU" b="1" i="1" dirty="0" smtClean="0">
                <a:solidFill>
                  <a:schemeClr val="bg1"/>
                </a:solidFill>
              </a:rPr>
              <a:t>Отдавайте знания!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Поза должна быть дружественной и открытой.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Приветствие (чуть лести)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Говорим не медленно, но и не слишком быстро -  120 слов в минуту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Введение 10-20%: </a:t>
            </a:r>
            <a:r>
              <a:rPr lang="ru-RU" dirty="0" smtClean="0">
                <a:solidFill>
                  <a:schemeClr val="bg1"/>
                </a:solidFill>
              </a:rPr>
              <a:t>основные проблемы, актуальность, разработанность темы, выдвигаются основные тезисы и определяются взгляды рассказчика;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Основная часть 60-65% :</a:t>
            </a:r>
            <a:r>
              <a:rPr lang="ru-RU" dirty="0" smtClean="0">
                <a:solidFill>
                  <a:schemeClr val="bg1"/>
                </a:solidFill>
              </a:rPr>
              <a:t>обоснование основного тезиса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b="1" dirty="0" smtClean="0">
                <a:solidFill>
                  <a:schemeClr val="bg1"/>
                </a:solidFill>
              </a:rPr>
              <a:t>Заключение</a:t>
            </a:r>
            <a:r>
              <a:rPr lang="ru-RU" dirty="0" smtClean="0">
                <a:solidFill>
                  <a:schemeClr val="bg1"/>
                </a:solidFill>
              </a:rPr>
              <a:t> составляет  </a:t>
            </a:r>
            <a:r>
              <a:rPr lang="ru-RU" b="1" dirty="0" smtClean="0">
                <a:solidFill>
                  <a:schemeClr val="bg1"/>
                </a:solidFill>
              </a:rPr>
              <a:t>20-30% </a:t>
            </a:r>
            <a:r>
              <a:rPr lang="ru-RU" dirty="0" smtClean="0">
                <a:solidFill>
                  <a:schemeClr val="bg1"/>
                </a:solidFill>
              </a:rPr>
              <a:t>времени: итоги.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Кто управляет вашим временем?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Куда уходит мое время?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423192"/>
            <a:ext cx="9144000" cy="542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«Дар убеждения»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4639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bg1"/>
                </a:solidFill>
              </a:rPr>
              <a:t>Инструкция.</a:t>
            </a:r>
            <a:r>
              <a:rPr lang="ru-RU" dirty="0" smtClean="0">
                <a:solidFill>
                  <a:schemeClr val="bg1"/>
                </a:solidFill>
              </a:rPr>
              <a:t> Ведущий вызывает двух участников. Каждому из них дает конверт. В одном из конвертов лежит листок бумаги. Группа не должна знать, кому именно он достался. Задача каждого из двоих участников — убедить «публику», что листок бумаги у него. Задача «публики» — определить, кто говорит правду. Если группа ошиблась — ведущий придумывает «наказание», например попрыгать на протяжении одной минуты. 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Что заставило вас поверить в ложь?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Были ли участники убедительны?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Ð¿ÑÐ±Ð»Ð¸ÑÐ½Ð¾Ðµ Ð²ÑÑÑÑÐ¿Ð»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04635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5616624" cy="47085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Какие дела «съедают» мое время?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Что я чувствую, когда приходится их выполнять? Злюсь? Отключаюсь? Действую на автопилоте?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Они отнимают мое время, а я все равно их делаю? Какую выгоду я получаю от этих дел?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Какие неудовлетворенные потребности удовлетворяю? </a:t>
            </a:r>
          </a:p>
        </p:txBody>
      </p:sp>
      <p:pic>
        <p:nvPicPr>
          <p:cNvPr id="69634" name="Picture 2" descr="ÐÐ°ÑÑÐ¸Ð½ÐºÐ¸ Ð¿Ð¾ Ð·Ð°Ð¿ÑÐ¾ÑÑ ÐºÑÐ´Ð° ÑÑÐ¾Ð´Ð¸Ñ Ð²ÑÐµÐ¼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6761" y="692696"/>
            <a:ext cx="318723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Каким другим способом я могу удовлетворить эти потребности? 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496944" cy="491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</a:rPr>
              <a:t>Правила публичного выступления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1) Всегда улыбайтесь.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2) Входя в аудиторию, поприветствуйте слушателей.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3) Будьте уверены в себе. Люди всегда отдают предпочтение сильным духом и уверенным в себе людям. 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4) Взгляд должен быть направлен на слушателей.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5) Начинайте свое выступление только после того, как в аудитории наступит полная тишина.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6) Выступление следует начать с краткого приветствия.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7) Избегайте монотонности в изложении.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8) Избегайте употребления новых, заимствованных слов и специальных терминов.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9) Следите за реакцией аудитории: если ваши слова, фразы понравились ей — сделайте на них акцент. 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10) Не обращайте внимания на провокации.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11) По окончании выступления предложите задать вопросы.</a:t>
            </a:r>
          </a:p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12) В конце выступления поблагодарите аудиторию за 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002060"/>
                </a:solidFill>
                <a:latin typeface="Monotype Corsiva" pitchFamily="66" charset="0"/>
              </a:rPr>
              <a:t>Сенсорная гимнастика</a:t>
            </a:r>
            <a:endParaRPr lang="ru-RU" sz="60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807929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7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89640" cy="11967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Почему я не хочу выступать публично? Откуда сопротивление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232546"/>
          </a:xfrm>
        </p:spPr>
        <p:txBody>
          <a:bodyPr/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Во-первых, это наследие предков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Воспитание. 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Неправильное направление действия страха</a:t>
            </a:r>
          </a:p>
          <a:p>
            <a:r>
              <a:rPr lang="ru-RU" sz="2600" b="1" dirty="0" smtClean="0">
                <a:solidFill>
                  <a:schemeClr val="bg1"/>
                </a:solidFill>
              </a:rPr>
              <a:t>Некомпетентность выступающего</a:t>
            </a:r>
          </a:p>
          <a:p>
            <a:r>
              <a:rPr lang="ru-RU" sz="2600" b="1" dirty="0" err="1" smtClean="0">
                <a:solidFill>
                  <a:schemeClr val="bg1"/>
                </a:solidFill>
              </a:rPr>
              <a:t>Агарофобия</a:t>
            </a:r>
            <a:endParaRPr lang="ru-RU" sz="26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5" descr="ÐÐ°ÑÑÐ¸Ð½ÐºÐ¸ Ð¿Ð¾ Ð·Ð°Ð¿ÑÐ¾ÑÑ Ð¿ÑÐ±Ð»Ð¸ÑÐ½Ð¾Ðµ Ð²ÑÑÑÑÐ¿Ð»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552728" cy="3203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Проявления страха публичных выступлений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183981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напряжение грудной клетки - спазм ее - затрудняется доступ кислорода к легким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сжатие горловых связок - пересыхание гортани - зажим голоса - слова застревают в горле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из-за недостатка кислорода в крови весь организм начинает хуже работать, в частности головной мозг, т.е. вы просто перестаете нормально соображать и </a:t>
            </a:r>
            <a:r>
              <a:rPr lang="ru-RU" b="1" dirty="0" err="1" smtClean="0">
                <a:solidFill>
                  <a:schemeClr val="bg1"/>
                </a:solidFill>
              </a:rPr>
              <a:t>зацикливаетесь</a:t>
            </a:r>
            <a:r>
              <a:rPr lang="ru-RU" b="1" dirty="0" smtClean="0">
                <a:solidFill>
                  <a:schemeClr val="bg1"/>
                </a:solidFill>
              </a:rPr>
              <a:t> на своих ощущениях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ÐÐ°ÑÑÐ¸Ð½ÐºÐ¸ Ð¿Ð¾ Ð·Ð°Ð¿ÑÐ¾ÑÑ ÑÑÑÐ°Ñ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833021"/>
            <a:ext cx="2889920" cy="202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476672"/>
            <a:ext cx="66247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побороть страх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492896"/>
            <a:ext cx="424847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Физический уровень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492896"/>
            <a:ext cx="432048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Психологический уровень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860032" y="1340768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83768" y="1340768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0" name="Picture 4" descr="ÐÐ°ÑÑÐ¸Ð½ÐºÐ¸ Ð¿Ð¾ Ð·Ð°Ð¿ÑÐ¾ÑÑ Ð¿ÑÐ±Ð»Ð¸ÑÐ½Ð¾Ðµ Ð²ÑÑÑÑÐ¿Ð»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4017586" cy="2259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Физический уровень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799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Легкие физические упражнения : присесть 5 раз, подняться по лестнице, походите на пятках, эспандер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Напряжение и расслабление мышц: «Лимон» «Гора с плеч»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Квадратное дыхание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Движение челюсти туда -сюда раз 20-30 до зевка, погримасничать, массаж скул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Растирание ладоней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Полежать если есть возможность, сменить позу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Выпить воды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940152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Психологический уровень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11197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Знание материала!!!!!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Присвоение пространства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«Свои люди» в зале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Признание права на ошибку (</a:t>
            </a:r>
            <a:r>
              <a:rPr lang="ru-RU" dirty="0" smtClean="0">
                <a:solidFill>
                  <a:schemeClr val="bg1"/>
                </a:solidFill>
              </a:rPr>
              <a:t>5 -10 % аудитории всё равно останется недовольной, это вполне нормально)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Визуализация успеха (японские самураи)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Улыбка!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Проговаривание, напевание успешной </a:t>
            </a:r>
            <a:r>
              <a:rPr lang="ru-RU" b="1" dirty="0" err="1" smtClean="0">
                <a:solidFill>
                  <a:schemeClr val="bg1"/>
                </a:solidFill>
              </a:rPr>
              <a:t>аффирмации</a:t>
            </a:r>
            <a:r>
              <a:rPr lang="ru-RU" b="1" dirty="0" smtClean="0">
                <a:solidFill>
                  <a:schemeClr val="bg1"/>
                </a:solidFill>
              </a:rPr>
              <a:t> (волшебная фраза «Какая удача!» )</a:t>
            </a:r>
          </a:p>
        </p:txBody>
      </p:sp>
      <p:pic>
        <p:nvPicPr>
          <p:cNvPr id="47106" name="Picture 2" descr="ÐÐ°ÑÑÐ¸Ð½ÐºÐ¸ Ð¿Ð¾ Ð·Ð°Ð¿ÑÐ¾ÑÑ Ð¿ÑÐ±Ð»Ð¸ÑÐ½Ð¾Ðµ Ð²ÑÑÑÑÐ¿Ð»ÐµÐ½Ð¸Ð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808312" cy="2802696"/>
          </a:xfrm>
          <a:prstGeom prst="rect">
            <a:avLst/>
          </a:prstGeom>
          <a:noFill/>
        </p:spPr>
      </p:pic>
      <p:pic>
        <p:nvPicPr>
          <p:cNvPr id="5" name="Picture 2" descr="ÐÐ°ÑÑÐ¸Ð½ÐºÐ¸ Ð¿Ð¾ Ð·Ð°Ð¿ÑÐ¾ÑÑ ÑÐ°Ð¼ÑÑÐ°Ð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3645024"/>
            <a:ext cx="1115616" cy="1673424"/>
          </a:xfrm>
          <a:prstGeom prst="rect">
            <a:avLst/>
          </a:prstGeom>
          <a:noFill/>
        </p:spPr>
      </p:pic>
      <p:pic>
        <p:nvPicPr>
          <p:cNvPr id="47108" name="Picture 4" descr="ÐÐ°ÑÑÐ¸Ð½ÐºÐ¸ Ð¿Ð¾ Ð·Ð°Ð¿ÑÐ¾ÑÑ ÐºÐ°ÐºÐ°Ñ ÑÐ´Ð°ÑÐ°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136230"/>
            <a:ext cx="989856" cy="721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«О, дорогой друг, ты еще не знаешь, как может быть!»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ÐÐ°ÑÑÐ¸Ð½ÐºÐ¸ Ð¿Ð¾ Ð·Ð°Ð¿ÑÐ¾ÑÑ ÑÐ°Ð¹ Ð¸ Ð°Ð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480720" cy="4851284"/>
          </a:xfrm>
          <a:prstGeom prst="rect">
            <a:avLst/>
          </a:prstGeom>
          <a:noFill/>
        </p:spPr>
      </p:pic>
      <p:pic>
        <p:nvPicPr>
          <p:cNvPr id="60420" name="Picture 4" descr="ÐÐ°ÑÑÐ¸Ð½ÐºÐ¸ Ð¿Ð¾ Ð·Ð°Ð¿ÑÐ¾ÑÑ ÐºÐ°ÐºÐ°Ñ ÑÐ´Ð°ÑÐ°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674440" cy="1220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Разверните ситуации, начиная с фразы «Какая удача…»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Отправляют на занудное совещание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Начальник нагрузил «не моей» работой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Заставляют срочно «родить» проект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успеваю подготовить отчет!!!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Маленькая зарплата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Муж ночевать не пришел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Ребенок «2» принес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Заболела…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20C8F7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869</TotalTime>
  <Words>576</Words>
  <Application>Microsoft Office PowerPoint</Application>
  <PresentationFormat>Экран (4:3)</PresentationFormat>
  <Paragraphs>135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Подготовка педагогов к публичным выступлениям  или Путь к лучшей версии себя</vt:lpstr>
      <vt:lpstr>«Дар убеждения» </vt:lpstr>
      <vt:lpstr>Почему я не хочу выступать публично? Откуда сопротивление</vt:lpstr>
      <vt:lpstr>Проявления страха публичных выступлений</vt:lpstr>
      <vt:lpstr>Как побороть страх</vt:lpstr>
      <vt:lpstr>Физический уровень</vt:lpstr>
      <vt:lpstr>Психологический уровень</vt:lpstr>
      <vt:lpstr>«О, дорогой друг, ты еще не знаешь, как может быть!»</vt:lpstr>
      <vt:lpstr>Разверните ситуации, начиная с фразы «Какая удача…»</vt:lpstr>
      <vt:lpstr>Протокол выработки приятной привычки</vt:lpstr>
      <vt:lpstr>Поднимаем самооценку! «ПОЧЕМУ Я МОЛОДЕЦ?» </vt:lpstr>
      <vt:lpstr>«Каркас», или «скелет», будущего публичного выступления</vt:lpstr>
      <vt:lpstr>Презентация PowerPoint</vt:lpstr>
      <vt:lpstr>Упражнение  «Что вижу, о том и пою» </vt:lpstr>
      <vt:lpstr>Невербальная часть публичного выступления - 60% информации!</vt:lpstr>
      <vt:lpstr>Презентация PowerPoint</vt:lpstr>
      <vt:lpstr>Аспекты  тона голоса</vt:lpstr>
      <vt:lpstr>Процесс выступления</vt:lpstr>
      <vt:lpstr>Кто управляет вашим временем?  Куда уходит мое время?</vt:lpstr>
      <vt:lpstr>Презентация PowerPoint</vt:lpstr>
      <vt:lpstr>Каким другим способом я могу удовлетворить эти потребности? </vt:lpstr>
      <vt:lpstr>Презентация PowerPoint</vt:lpstr>
      <vt:lpstr>Сенсорная гимнастика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САД-28</dc:creator>
  <cp:lastModifiedBy>GordeevAV</cp:lastModifiedBy>
  <cp:revision>16</cp:revision>
  <dcterms:created xsi:type="dcterms:W3CDTF">2017-09-26T00:54:33Z</dcterms:created>
  <dcterms:modified xsi:type="dcterms:W3CDTF">2019-02-04T07:45:05Z</dcterms:modified>
</cp:coreProperties>
</file>