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44" r:id="rId2"/>
    <p:sldMasterId id="2147483857" r:id="rId3"/>
  </p:sldMasterIdLst>
  <p:sldIdLst>
    <p:sldId id="256" r:id="rId4"/>
    <p:sldId id="285" r:id="rId5"/>
    <p:sldId id="260" r:id="rId6"/>
    <p:sldId id="330" r:id="rId7"/>
    <p:sldId id="331" r:id="rId8"/>
    <p:sldId id="258" r:id="rId9"/>
    <p:sldId id="265" r:id="rId10"/>
    <p:sldId id="320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266" r:id="rId20"/>
    <p:sldId id="316" r:id="rId21"/>
    <p:sldId id="267" r:id="rId22"/>
    <p:sldId id="268" r:id="rId23"/>
    <p:sldId id="312" r:id="rId24"/>
    <p:sldId id="288" r:id="rId25"/>
    <p:sldId id="313" r:id="rId26"/>
    <p:sldId id="314" r:id="rId27"/>
    <p:sldId id="279" r:id="rId28"/>
    <p:sldId id="289" r:id="rId29"/>
    <p:sldId id="31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4653" autoAdjust="0"/>
  </p:normalViewPr>
  <p:slideViewPr>
    <p:cSldViewPr>
      <p:cViewPr>
        <p:scale>
          <a:sx n="60" d="100"/>
          <a:sy n="60" d="100"/>
        </p:scale>
        <p:origin x="-1954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42C065-E762-44B3-9C12-B8CDB266931F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05D16F-DF91-4908-B74A-07DBD7E5B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CFA5-EDA1-48C4-8E21-DC3B395513CC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9A6E-6478-4599-9144-A03DF2795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8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750B-D395-4A1A-BF89-1C8B16996047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3D1B-103B-41F0-8FA2-58002D762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4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CFC8-9298-4EF8-846D-3F94F2496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586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A014-F59E-407D-8D97-0ACB64B53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475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A8DF-ADAD-49E7-8512-522C8B7EB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491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8700-7074-4BFD-9BC2-A7477E26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427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051C-B35D-45F3-B890-DFB2E273E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975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2442-340B-41B9-8A39-0F6584F66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840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A70E-72C4-43F6-AE3D-0703E46A4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89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9CCD-D0D6-435F-BECB-ECE6DC4B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908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7E9F-210F-4155-A689-FCB644687950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1AC4-389D-4894-846C-D2A8D527B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2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7EA1-501A-434F-9B70-711937BB3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685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8112-1064-421A-BA18-998249025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316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0D06-882C-4B38-B149-54814FAB2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973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fld id="{EB735A27-4F8C-4664-92B6-A8B05290AAD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7369-B6EB-429A-9DEC-5172DAB88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228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A2BD-CC4B-4D2B-967F-C3ABEBF2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30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27F0-10D6-417D-A168-41D066184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095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B951-5AE0-49E6-86F4-EBD5ECEF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01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0EB2-7B8E-4B8D-B7A5-6E262DAE7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702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5B3D-63BD-4CCB-B9D4-CABA4C949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999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1609-25AE-4347-9581-2589E0AF9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668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F9F79E-E644-4B3B-82CE-73A35AF03A89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78C9F2-3671-459A-ACBE-6ECEB1CA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7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A101-7C60-4D91-AEC2-03052772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914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59E3-F07D-4721-81CB-D97E25C96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038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1A7F-B33B-4415-81FD-B1300ECC6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75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8D83-4015-4BE0-BD8F-FC9107398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6249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9E10-4889-46B9-8A25-E3E1A313A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725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fld id="{EB735A27-4F8C-4664-92B6-A8B05290AAD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8D63-1C0C-4C36-8E92-D761A9232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610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1803B-3240-482D-BBC6-55A592A7805B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50019A-B1A7-419F-8EB3-5EF187C69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94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6D70B9-0432-4533-9A3E-7619317122A3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7706AF-777B-4D96-90B0-5B0EB4324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8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4B2208-D5FD-450A-BAFF-7383707369BA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D46A6C-D699-4D48-8E83-664C808AF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8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67E4-D2F6-46BB-9ACB-6089A10718F6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6401-54D9-4D15-B8F1-C278099B9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9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391EB-B9E1-45AA-8C81-C6B8DA4EC015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624BA4-CF82-46E9-8C35-44565E0F0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6E32E0A-323F-4608-B82F-6E5791E1AAB4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3FF686-0040-461E-8233-50BB2B66B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7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F806A1-DD96-454C-BA7D-B1E90B9FE372}" type="datetimeFigureOut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B161D4-712D-4D24-A79B-5266969C7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67" r:id="rId2"/>
    <p:sldLayoutId id="2147483994" r:id="rId3"/>
    <p:sldLayoutId id="2147483995" r:id="rId4"/>
    <p:sldLayoutId id="2147483996" r:id="rId5"/>
    <p:sldLayoutId id="2147483997" r:id="rId6"/>
    <p:sldLayoutId id="2147483968" r:id="rId7"/>
    <p:sldLayoutId id="2147483998" r:id="rId8"/>
    <p:sldLayoutId id="2147483999" r:id="rId9"/>
    <p:sldLayoutId id="2147483969" r:id="rId10"/>
    <p:sldLayoutId id="21474839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D24F0-6D87-4FF0-A872-C16238E4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2" descr="D:\ПРОСВЕЩЕНИЕ\Картинки в пособиях\Логотипы_для_презентаций\Лого_Просвещение\Логтип из-ва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6200775"/>
            <a:ext cx="14954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400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3B0A2-C43F-4749-8FAF-03658BA79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2" descr="D:\ПРОСВЕЩЕНИЕ\Картинки в пособиях\Логотипы_для_презентаций\Лого_Просвещение\Логтип из-ва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6200775"/>
            <a:ext cx="14954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4001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848600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КОНСТРУИРОВАНИЕ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ДЕТСКОМ САДУ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400425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800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  LEGO - конструирования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312150" cy="5761037"/>
          </a:xfrm>
        </p:spPr>
        <p:txBody>
          <a:bodyPr/>
          <a:lstStyle/>
          <a:p>
            <a:pPr marL="457200" marR="0" indent="-457200" algn="l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</a:p>
          <a:p>
            <a:pPr marL="457200" marR="0" indent="-457200" algn="l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 возрастных особенностей детей; 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индивидуальных возможностей детей в освоении коммуникативных и конструктивных навыков;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 и созидательности </a:t>
            </a:r>
          </a:p>
          <a:p>
            <a:pPr marL="457200" marR="0" indent="-457200" algn="just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эффективных методов и целенаправленной деятельности, направленных на развитие творческих способностей детей;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 - решение конструктивных задач в разных видах деятельности: игровой, познавательной, речевой;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87424"/>
            <a:ext cx="8391876" cy="121444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981075"/>
            <a:ext cx="8143875" cy="5376863"/>
          </a:xfrm>
        </p:spPr>
        <p:txBody>
          <a:bodyPr/>
          <a:lstStyle/>
          <a:p>
            <a:pPr marR="0" algn="just"/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marR="0" algn="just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Лего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marR="0" algn="just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Лего-элементы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</a:p>
          <a:p>
            <a:pPr marR="0" algn="just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несформированностью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alt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/>
            <a:endParaRPr lang="ru-RU" altLang="ru-RU" sz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/>
            <a:endParaRPr lang="ru-RU" altLang="ru-RU" sz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/>
            <a:endParaRPr lang="ru-RU" altLang="ru-RU" sz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668" y="-243408"/>
            <a:ext cx="8062664" cy="14401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детьми 3-4 лет используются LEGO - наборы, преимущественно крупного размера, имеющие несложные соединения деталей.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altLang="ru-RU" smtClean="0"/>
          </a:p>
        </p:txBody>
      </p:sp>
      <p:pic>
        <p:nvPicPr>
          <p:cNvPr id="2458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31900"/>
            <a:ext cx="7459663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4526"/>
            <a:ext cx="8712968" cy="335758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 детьми 4-5 лет  в процессе продуктивной (конструктивной) деятельности работа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конструктором усложняется. Используются конструкторы среднего размера, с усложняющимися соединениями деталей. В этом возрасте детям уже  можно предложить карточки с цветным изображением будущей постройки, по которым они должны ее выполнить, что способствует развитию мышления у детей.  Также дети могут конструировать по теме, по образцу, по замыслу, по простейшим условиям. Актуальными будут игры: “Найди такой же”, “Угадай на ощупь”, “Строим башню”, “Разные дорожки”, “Забор” и т.д.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6550"/>
            <a:ext cx="26511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47988"/>
            <a:ext cx="5753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243402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используются самые разнообразные виды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лего-конструкторов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(от крупных с несложным соединением деталей до более мелких с усложненной степенью соединения деталей). В силу возрастных особенностей детей этого возраста можно использовать  графические задания, усложненные схемы и модели будущих построек, конструирование по условиям, по замыслу, по теме.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8" y="5572125"/>
            <a:ext cx="1357312" cy="357188"/>
          </a:xfrm>
        </p:spPr>
        <p:txBody>
          <a:bodyPr/>
          <a:lstStyle/>
          <a:p>
            <a:pPr marR="0" algn="just">
              <a:lnSpc>
                <a:spcPct val="90000"/>
              </a:lnSpc>
            </a:pPr>
            <a:endParaRPr lang="ru-RU" altLang="ru-RU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99306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054" y="1206235"/>
            <a:ext cx="8121745" cy="1571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Формами подведения итогов реализации дополнительной образовательной программы и контроля деятельности являются участие детей в проектной деятельности и в выставках творческих работ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5214938"/>
            <a:ext cx="357188" cy="71437"/>
          </a:xfrm>
        </p:spPr>
        <p:txBody>
          <a:bodyPr/>
          <a:lstStyle/>
          <a:p>
            <a:pPr marR="0">
              <a:lnSpc>
                <a:spcPct val="80000"/>
              </a:lnSpc>
            </a:pPr>
            <a:endParaRPr lang="ru-RU" altLang="ru-RU" sz="700" smtClean="0"/>
          </a:p>
        </p:txBody>
      </p:sp>
      <p:pic>
        <p:nvPicPr>
          <p:cNvPr id="27652" name="Picture 2" descr="http://im2-tub-ru.yandex.net/i?id=cac8f53413f29713e02d417852c57f97-7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51075"/>
            <a:ext cx="25320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://im1-tub-ru.yandex.net/i?id=caf88fdefe01434e143e6f9d789f4483-2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203450"/>
            <a:ext cx="272256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5 полезных советов, как обустроить детскую комнату - Кро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992313"/>
            <a:ext cx="27844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49725"/>
            <a:ext cx="90360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929313" y="4714875"/>
            <a:ext cx="428625" cy="142875"/>
          </a:xfrm>
        </p:spPr>
        <p:txBody>
          <a:bodyPr/>
          <a:lstStyle/>
          <a:p>
            <a:pPr marR="0">
              <a:lnSpc>
                <a:spcPct val="80000"/>
              </a:lnSpc>
            </a:pPr>
            <a:endParaRPr lang="ru-RU" altLang="ru-RU" sz="700" smtClean="0"/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395288" y="3644900"/>
            <a:ext cx="8208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Литература: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1.	Лего-конструирование в детском саду, Фешина Е.В., М.: ТЦ Сфера, 2012. — 144с. 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2.	Лего Книга. М.: Эксмо, 2013. — 202 с.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3.	Лусс Т.В. (авт.-сост). Формирование навыков конструктивно-игровой деятельности у детей с помощью ЛЕГО </a:t>
            </a:r>
          </a:p>
        </p:txBody>
      </p:sp>
      <p:pic>
        <p:nvPicPr>
          <p:cNvPr id="2867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0"/>
            <a:ext cx="2381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53988"/>
            <a:ext cx="22860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63538"/>
            <a:ext cx="24542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301038" cy="4659312"/>
          </a:xfrm>
        </p:spPr>
        <p:txBody>
          <a:bodyPr/>
          <a:lstStyle/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Конструирование из бумаги и картона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Впервые дети знакомятся с ним в средней группе.</a:t>
            </a:r>
          </a:p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Бумага, картон даются в форме квадратов, прямоугольников, кругов и т. д. Прежде чем сделать игрушку, нужно заготовить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выкройку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разложить и наклеить на ней детали, украшения, сделать нужные надрезы и только затем сложить и склеить игрушку. Весь этот процесс требует умения измерять, пользоваться ножницами.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285750" y="785813"/>
            <a:ext cx="8301038" cy="3857625"/>
          </a:xfrm>
        </p:spPr>
        <p:txBody>
          <a:bodyPr/>
          <a:lstStyle/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Конструирование из коробок, катушек, проволоки, крышек, флаконов и других БРОСОВЫХ материалов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Коробки из-под духов, пудры, спичек, кусочки проволоки в цветной обмотке, пенопласта, поролона, пробки и т. д. фактически представляют собой полуфабрикат для детского конструирования.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642938" y="620713"/>
            <a:ext cx="7943850" cy="6094412"/>
          </a:xfrm>
        </p:spPr>
        <p:txBody>
          <a:bodyPr/>
          <a:lstStyle/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Конструирование из природного материала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(песок, снег, лед, семена, плоды) используется со второй младшей группы. Из сырого песка дети строят дорогу, домик, садик, горку, мосты, с помощью форм (песочниц) - пирожки и др. В более старшем возрасте дети замораживают подкрашенную воду, приготавливая цветные льдинки, которыми украшают участок. Из снега делают горку, домик, снеговика, фигурки зверей.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79388" y="0"/>
            <a:ext cx="8785225" cy="2924175"/>
          </a:xfrm>
        </p:spPr>
        <p:txBody>
          <a:bodyPr/>
          <a:lstStyle/>
          <a:p>
            <a:pPr indent="4572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(от лат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  <a:t>constructio 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построение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построение, приведение в определенное взаимоположение различных предметов, частей, элементов.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203575"/>
            <a:ext cx="44275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50825" y="1989138"/>
            <a:ext cx="44656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/>
              <a:t>Детское конструирование -</a:t>
            </a:r>
            <a:r>
              <a:rPr lang="ru-RU" altLang="ru-RU" sz="2400" b="1" i="1"/>
              <a:t> </a:t>
            </a:r>
            <a:r>
              <a:rPr lang="ru-RU" altLang="ru-RU" sz="2400" i="1"/>
              <a:t>процесс </a:t>
            </a:r>
          </a:p>
          <a:p>
            <a:pPr algn="ctr" eaLnBrk="1" hangingPunct="1"/>
            <a:r>
              <a:rPr lang="ru-RU" altLang="ru-RU" sz="2400" i="1"/>
              <a:t>сооружения построек, конструкций,</a:t>
            </a:r>
          </a:p>
          <a:p>
            <a:pPr algn="ctr" eaLnBrk="1" hangingPunct="1"/>
            <a:r>
              <a:rPr lang="ru-RU" altLang="ru-RU" sz="2400" i="1"/>
              <a:t> в которых предусматривается   взаимное </a:t>
            </a:r>
          </a:p>
          <a:p>
            <a:pPr algn="ctr" eaLnBrk="1" hangingPunct="1"/>
            <a:r>
              <a:rPr lang="ru-RU" altLang="ru-RU" sz="2400" i="1"/>
              <a:t>расположение  частей и элементов, способы их соединения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515350" cy="1206500"/>
          </a:xfrm>
        </p:spPr>
        <p:txBody>
          <a:bodyPr>
            <a:normAutofit lnSpcReduction="10000"/>
          </a:bodyPr>
          <a:lstStyle/>
          <a:p>
            <a:pPr marL="0" indent="342900" algn="just" eaLnBrk="1" hangingPunct="1">
              <a:lnSpc>
                <a:spcPct val="19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Достаточное количество строительного материала (чтобы одновременно могли заниматься все дети или хотя бы половина группы)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250825" y="260350"/>
            <a:ext cx="87137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Arial" charset="0"/>
              <a:buNone/>
            </a:pPr>
            <a:r>
              <a:rPr lang="ru-RU" altLang="ru-RU" sz="3200" b="1" i="1"/>
              <a:t>4. Условия для конструирования в ДОУ.</a:t>
            </a: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16213"/>
            <a:ext cx="55086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713788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81050" indent="-781050" algn="ctr">
              <a:buFontTx/>
              <a:buAutoNum type="arabicPeriod" startAt="2"/>
              <a:defRPr/>
            </a:pP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Наличие настольного набора для конструирования  на каждого ребенка (для обучения конструированию на занятиях).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4194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7380287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589963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81050" indent="-781050" algn="ctr">
              <a:buFontTx/>
              <a:buAutoNum type="arabicPeriod" startAt="3"/>
              <a:defRPr/>
            </a:pP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Наличие крупного строительного материала – 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этот материал объединяет  детей. 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body" idx="1"/>
          </p:nvPr>
        </p:nvSpPr>
        <p:spPr>
          <a:xfrm>
            <a:off x="0" y="4292600"/>
            <a:ext cx="8229600" cy="2232025"/>
          </a:xfrm>
        </p:spPr>
        <p:txBody>
          <a:bodyPr/>
          <a:lstStyle/>
          <a:p>
            <a:pPr marL="623888" indent="-51435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 startAt="4"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623888" indent="-514350" algn="just" eaLnBrk="1" hangingPunct="1">
              <a:lnSpc>
                <a:spcPct val="190000"/>
              </a:lnSpc>
              <a:spcBef>
                <a:spcPct val="0"/>
              </a:spcBef>
              <a:buFont typeface="Arial" charset="0"/>
              <a:buAutoNum type="arabicPeriod" startAt="4"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623888" indent="-514350"/>
            <a:endParaRPr lang="ru-RU" altLang="ru-RU" sz="2000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57425"/>
            <a:ext cx="5868987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261938">
              <a:defRPr/>
            </a:pP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4. Продумать хранение строительного материала, чтобы им всегда было удобно пользоваться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5. Материал  должен быть уложен по формам так, чтобы дети знали, где какая форма лежит, имели общее представление о количестве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8362950" cy="1641475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6. Должны иметься детали для окончательной отделки сооружений, для украшения их.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7. В специальных ящиках (корзинах, коробках) необходимо иметь игрушки для обыгрывания поделок.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916113"/>
            <a:ext cx="6300787" cy="4719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4986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781050" indent="-781050" algn="ctr">
              <a:defRPr/>
            </a:pP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8. Наличие деталей разных размеров (пластины длинные и пластины короткие и т. д.).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Детали должны быть правильной формы, неточности затрудняют создание прочных  сооружений.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687513"/>
            <a:ext cx="6408737" cy="477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/>
          </p:cNvSpPr>
          <p:nvPr>
            <p:ph type="title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81050" indent="-781050" algn="ctr">
              <a:defRPr/>
            </a:pPr>
            <a: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  <a:t>9. Нежелательно создавать пестрый по окраске строительный материал даже для детей младших групп</a:t>
            </a:r>
            <a:b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8" r="59419"/>
          <a:stretch>
            <a:fillRect/>
          </a:stretch>
        </p:blipFill>
        <p:spPr>
          <a:xfrm>
            <a:off x="3059113" y="1052513"/>
            <a:ext cx="4108450" cy="558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-514350" algn="just" eaLnBrk="1" hangingPunct="1">
              <a:lnSpc>
                <a:spcPct val="200000"/>
              </a:lnSpc>
              <a:spcBef>
                <a:spcPct val="0"/>
              </a:spcBef>
              <a:buFont typeface="Arial" charset="0"/>
              <a:buAutoNum type="arabicPeriod" startAt="6"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623888" indent="-514350"/>
            <a:endParaRPr lang="ru-RU" altLang="ru-RU" smtClean="0"/>
          </a:p>
        </p:txBody>
      </p:sp>
      <p:sp>
        <p:nvSpPr>
          <p:cNvPr id="77827" name="Rectangle 3"/>
          <p:cNvSpPr>
            <a:spLocks noGrp="1"/>
          </p:cNvSpPr>
          <p:nvPr>
            <p:ph type="title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81050" indent="-781050" algn="ctr">
              <a:defRPr/>
            </a:pPr>
            <a: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  <a:t>10. Обеспечить детей разнообразным иллюстративным материалом</a:t>
            </a:r>
            <a:b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  <a:t> (фото, схемы, чертежи и т.п.)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781208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50825" y="620713"/>
            <a:ext cx="5184775" cy="6237287"/>
          </a:xfrm>
        </p:spPr>
        <p:txBody>
          <a:bodyPr/>
          <a:lstStyle/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Развитие сенсорных способностей.</a:t>
            </a:r>
          </a:p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Развитие умственных способностей.</a:t>
            </a:r>
          </a:p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Развитие пространственного воображения.</a:t>
            </a:r>
          </a:p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Развитие речи.</a:t>
            </a:r>
          </a:p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Развитие трудовой деятельности.</a:t>
            </a:r>
          </a:p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Формирование детского коллектива.</a:t>
            </a:r>
          </a:p>
          <a:p>
            <a:pPr marL="0" indent="3429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Развитие учебной деятельности</a:t>
            </a:r>
            <a:endParaRPr lang="ru-RU" altLang="ru-RU" sz="240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708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50825" y="0"/>
            <a:ext cx="8893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Arial" charset="0"/>
              <a:buNone/>
            </a:pPr>
            <a:r>
              <a:rPr lang="ru-RU" altLang="ru-RU" sz="2000" b="1" i="1"/>
              <a:t>2. Значение конструирования в развитии личности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конструирование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692275" y="1341438"/>
            <a:ext cx="5761038" cy="1943100"/>
            <a:chOff x="2180" y="2421"/>
            <a:chExt cx="7759" cy="2126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2180" y="2421"/>
              <a:ext cx="7759" cy="2126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16401" name="Group 4"/>
            <p:cNvGrpSpPr>
              <a:grpSpLocks/>
            </p:cNvGrpSpPr>
            <p:nvPr/>
          </p:nvGrpSpPr>
          <p:grpSpPr bwMode="auto">
            <a:xfrm>
              <a:off x="2956" y="2579"/>
              <a:ext cx="6207" cy="1789"/>
              <a:chOff x="2716" y="5099"/>
              <a:chExt cx="6207" cy="1789"/>
            </a:xfrm>
          </p:grpSpPr>
          <p:sp>
            <p:nvSpPr>
              <p:cNvPr id="16404" name="Text Box 5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2879" y="5099"/>
                <a:ext cx="2280" cy="72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ru-RU" altLang="ru-RU" sz="20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Творческое</a:t>
                </a:r>
                <a:endParaRPr lang="ru-RU" altLang="ru-RU" sz="20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405" name="Text Box 6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6359" y="5099"/>
                <a:ext cx="2400" cy="72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ru-RU" altLang="ru-RU" sz="20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Техническое</a:t>
                </a:r>
                <a:endParaRPr lang="ru-RU" altLang="ru-RU" sz="20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grpSp>
            <p:nvGrpSpPr>
              <p:cNvPr id="16406" name="Group 7"/>
              <p:cNvGrpSpPr>
                <a:grpSpLocks/>
              </p:cNvGrpSpPr>
              <p:nvPr/>
            </p:nvGrpSpPr>
            <p:grpSpPr bwMode="auto">
              <a:xfrm>
                <a:off x="2716" y="5965"/>
                <a:ext cx="6207" cy="923"/>
                <a:chOff x="2716" y="2005"/>
                <a:chExt cx="6207" cy="923"/>
              </a:xfrm>
            </p:grpSpPr>
            <p:sp>
              <p:nvSpPr>
                <p:cNvPr id="16407" name="Text Box 8" descr="Упаковочная бумага"/>
                <p:cNvSpPr txBox="1">
                  <a:spLocks noChangeArrowheads="1"/>
                </p:cNvSpPr>
                <p:nvPr/>
              </p:nvSpPr>
              <p:spPr bwMode="auto">
                <a:xfrm>
                  <a:off x="2716" y="2005"/>
                  <a:ext cx="6207" cy="923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408" name="Text Box 9" descr="Пергамент"/>
                <p:cNvSpPr txBox="1">
                  <a:spLocks noChangeArrowheads="1"/>
                </p:cNvSpPr>
                <p:nvPr/>
              </p:nvSpPr>
              <p:spPr bwMode="auto">
                <a:xfrm>
                  <a:off x="3200" y="2162"/>
                  <a:ext cx="2328" cy="630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Создание замысла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409" name="Text Box 10" descr="Пергамент"/>
                <p:cNvSpPr txBox="1">
                  <a:spLocks noChangeArrowheads="1"/>
                </p:cNvSpPr>
                <p:nvPr/>
              </p:nvSpPr>
              <p:spPr bwMode="auto">
                <a:xfrm>
                  <a:off x="6110" y="2162"/>
                  <a:ext cx="2328" cy="630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Воплощение замысла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16402" name="AutoShape 11"/>
            <p:cNvSpPr>
              <a:spLocks noChangeArrowheads="1"/>
            </p:cNvSpPr>
            <p:nvPr/>
          </p:nvSpPr>
          <p:spPr bwMode="auto">
            <a:xfrm>
              <a:off x="2374" y="2736"/>
              <a:ext cx="720" cy="1339"/>
            </a:xfrm>
            <a:prstGeom prst="curvedRightArrow">
              <a:avLst>
                <a:gd name="adj1" fmla="val 27896"/>
                <a:gd name="adj2" fmla="val 78745"/>
                <a:gd name="adj3" fmla="val 33333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03" name="AutoShape 12"/>
            <p:cNvSpPr>
              <a:spLocks noChangeArrowheads="1"/>
            </p:cNvSpPr>
            <p:nvPr/>
          </p:nvSpPr>
          <p:spPr bwMode="auto">
            <a:xfrm flipH="1">
              <a:off x="9065" y="2815"/>
              <a:ext cx="679" cy="1350"/>
            </a:xfrm>
            <a:prstGeom prst="curvedRightArrow">
              <a:avLst>
                <a:gd name="adj1" fmla="val 27899"/>
                <a:gd name="adj2" fmla="val 78746"/>
                <a:gd name="adj3" fmla="val 33333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1409700" y="3573463"/>
            <a:ext cx="6324600" cy="2663825"/>
            <a:chOff x="1275" y="5121"/>
            <a:chExt cx="9960" cy="4197"/>
          </a:xfrm>
        </p:grpSpPr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275" y="5121"/>
              <a:ext cx="9960" cy="41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Виды детского конструирования</a:t>
              </a:r>
              <a:endParaRPr lang="ru-RU" sz="2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16391" name="Group 15"/>
            <p:cNvGrpSpPr>
              <a:grpSpLocks/>
            </p:cNvGrpSpPr>
            <p:nvPr/>
          </p:nvGrpSpPr>
          <p:grpSpPr bwMode="auto">
            <a:xfrm>
              <a:off x="1441" y="5915"/>
              <a:ext cx="9697" cy="3062"/>
              <a:chOff x="1441" y="5915"/>
              <a:chExt cx="9697" cy="3062"/>
            </a:xfrm>
          </p:grpSpPr>
          <p:grpSp>
            <p:nvGrpSpPr>
              <p:cNvPr id="16392" name="Group 16"/>
              <p:cNvGrpSpPr>
                <a:grpSpLocks/>
              </p:cNvGrpSpPr>
              <p:nvPr/>
            </p:nvGrpSpPr>
            <p:grpSpPr bwMode="auto">
              <a:xfrm>
                <a:off x="1441" y="5915"/>
                <a:ext cx="9639" cy="1361"/>
                <a:chOff x="1441" y="5915"/>
                <a:chExt cx="9639" cy="1361"/>
              </a:xfrm>
            </p:grpSpPr>
            <p:sp>
              <p:nvSpPr>
                <p:cNvPr id="163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41" y="5915"/>
                  <a:ext cx="311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Из строительного</a:t>
                  </a:r>
                </a:p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 материала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3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92" y="5915"/>
                  <a:ext cx="2886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Практическое  и компьютерное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3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962" y="5915"/>
                  <a:ext cx="311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Из деталей </a:t>
                  </a:r>
                </a:p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конструкторов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6393" name="Group 20"/>
              <p:cNvGrpSpPr>
                <a:grpSpLocks/>
              </p:cNvGrpSpPr>
              <p:nvPr/>
            </p:nvGrpSpPr>
            <p:grpSpPr bwMode="auto">
              <a:xfrm>
                <a:off x="1441" y="7616"/>
                <a:ext cx="9697" cy="1361"/>
                <a:chOff x="1441" y="7796"/>
                <a:chExt cx="9697" cy="1361"/>
              </a:xfrm>
            </p:grpSpPr>
            <p:sp>
              <p:nvSpPr>
                <p:cNvPr id="1639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41" y="7796"/>
                  <a:ext cx="311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Из бумаги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39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43" y="7796"/>
                  <a:ext cx="294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Из природного материала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39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18" y="7796"/>
                  <a:ext cx="3120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Из  крупно-габаритных модулей</a:t>
                  </a:r>
                  <a:endParaRPr lang="ru-RU" altLang="ru-RU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CD99B-4B30-42A3-BB7D-4812787706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конструирование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458788" y="1117600"/>
            <a:ext cx="8208962" cy="1943100"/>
            <a:chOff x="-509" y="10439"/>
            <a:chExt cx="12927" cy="3060"/>
          </a:xfrm>
        </p:grpSpPr>
        <p:sp>
          <p:nvSpPr>
            <p:cNvPr id="17418" name="Text Box 3"/>
            <p:cNvSpPr txBox="1">
              <a:spLocks noChangeArrowheads="1"/>
            </p:cNvSpPr>
            <p:nvPr/>
          </p:nvSpPr>
          <p:spPr bwMode="auto">
            <a:xfrm>
              <a:off x="-509" y="10439"/>
              <a:ext cx="12927" cy="3060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Формы организации обучения конструированию</a:t>
              </a:r>
              <a:endParaRPr lang="ru-RU" altLang="ru-RU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19" name="Text Box 4"/>
            <p:cNvSpPr txBox="1">
              <a:spLocks noChangeArrowheads="1"/>
            </p:cNvSpPr>
            <p:nvPr/>
          </p:nvSpPr>
          <p:spPr bwMode="auto">
            <a:xfrm>
              <a:off x="-282" y="11006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по модели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0" name="Text Box 5"/>
            <p:cNvSpPr txBox="1">
              <a:spLocks noChangeArrowheads="1"/>
            </p:cNvSpPr>
            <p:nvPr/>
          </p:nvSpPr>
          <p:spPr bwMode="auto">
            <a:xfrm>
              <a:off x="4141" y="11006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по условиям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2893" y="12819"/>
              <a:ext cx="6010" cy="567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по чертежам и схемам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-282" y="12026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по замыслу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3" name="Text Box 8"/>
            <p:cNvSpPr txBox="1">
              <a:spLocks noChangeArrowheads="1"/>
            </p:cNvSpPr>
            <p:nvPr/>
          </p:nvSpPr>
          <p:spPr bwMode="auto">
            <a:xfrm>
              <a:off x="4141" y="11912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по теме 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4" name="Text Box 9"/>
            <p:cNvSpPr txBox="1">
              <a:spLocks noChangeArrowheads="1"/>
            </p:cNvSpPr>
            <p:nvPr/>
          </p:nvSpPr>
          <p:spPr bwMode="auto">
            <a:xfrm>
              <a:off x="9017" y="11912"/>
              <a:ext cx="3120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Каркасное конструирование</a:t>
              </a: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auto">
            <a:xfrm>
              <a:off x="8961" y="11005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по образцу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466725" y="3141663"/>
            <a:ext cx="8208963" cy="2951162"/>
            <a:chOff x="-509" y="10901"/>
            <a:chExt cx="12927" cy="4649"/>
          </a:xfrm>
        </p:grpSpPr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-509" y="10901"/>
              <a:ext cx="12927" cy="4649"/>
            </a:xfrm>
            <a:prstGeom prst="rect">
              <a:avLst/>
            </a:prstGeom>
            <a:gradFill rotWithShape="1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Взаимосвязь конструирования и игры</a:t>
              </a:r>
              <a:endParaRPr lang="ru-RU" altLang="ru-RU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15" name="Text Box 13"/>
            <p:cNvSpPr txBox="1">
              <a:spLocks noChangeArrowheads="1"/>
            </p:cNvSpPr>
            <p:nvPr/>
          </p:nvSpPr>
          <p:spPr bwMode="auto">
            <a:xfrm>
              <a:off x="3359" y="11507"/>
              <a:ext cx="5280" cy="868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Ранний возраст: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конструирование слито с игрой</a:t>
              </a: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16" name="Text Box 14"/>
            <p:cNvSpPr txBox="1">
              <a:spLocks noChangeArrowheads="1"/>
            </p:cNvSpPr>
            <p:nvPr/>
          </p:nvSpPr>
          <p:spPr bwMode="auto">
            <a:xfrm>
              <a:off x="1533" y="12488"/>
              <a:ext cx="9173" cy="1247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Младший дошкольный возраст: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игра становится побудителем к конструированию, которое начинает приобретать для детей самостоятельное значение</a:t>
              </a: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17" name="Text Box 15"/>
            <p:cNvSpPr txBox="1">
              <a:spLocks noChangeArrowheads="1"/>
            </p:cNvSpPr>
            <p:nvPr/>
          </p:nvSpPr>
          <p:spPr bwMode="auto">
            <a:xfrm>
              <a:off x="-55" y="13849"/>
              <a:ext cx="12186" cy="1588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Старший дошкольный возраст: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Сформированная способность к полноценному конструированию стимулирует развитие сюжетной линии игры и само, порой, приобретает сюжетный характер, когда создается несколько конструкций, объединенных общим сюжетом</a:t>
              </a:r>
              <a:endParaRPr lang="ru-RU" altLang="ru-RU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7BFF7-71DA-48CA-A908-26BFE75A8C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детского конструирования</a:t>
            </a:r>
          </a:p>
        </p:txBody>
      </p:sp>
      <p:pic>
        <p:nvPicPr>
          <p:cNvPr id="18435" name="Рисунок 7" descr="Классификация детского конструирован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42486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50825" y="0"/>
            <a:ext cx="8478838" cy="6524625"/>
          </a:xfrm>
        </p:spPr>
        <p:txBody>
          <a:bodyPr/>
          <a:lstStyle/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Конструирование из игровых строительных материалов</a:t>
            </a:r>
          </a:p>
          <a:p>
            <a:pPr marL="0" indent="34290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Детали строительных наборов это правильные геометрические тела (кубы, цилиндры, бруски и т. д.) с математически точными размерами всех их параметров. Существуют наборы для всех возрастных групп детского сада: настольных, для игр на полу, во дворе. </a:t>
            </a:r>
          </a:p>
          <a:p>
            <a:pPr marL="0" indent="34290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Кроме строительных наборов, рекомендуются «Конструкторы», имеющие более прочные способы соединения. Чаще всего  используются деревянные с наиболее простыми способами крепления. Применяются и металлические конструкторы, у которых крепления более сложные - с помощью винтов, гаек, шипов и т. д.</a:t>
            </a:r>
          </a:p>
          <a:p>
            <a:pPr marL="0" indent="342900" algn="just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028700"/>
            <a:ext cx="3933825" cy="2747963"/>
          </a:xfrm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412875"/>
            <a:ext cx="475297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0350"/>
            <a:ext cx="76152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5195888" y="3935413"/>
            <a:ext cx="3948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Конструктор «Лего» появился в 50-х годах прошлого века, он произвел революцию и положил начало бурному развитию конструкторов. Тогда </a:t>
            </a:r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Оле Кирк Кристиансен </a:t>
            </a:r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в своей мастерской, названной Lego (на датском языке </a:t>
            </a:r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leg godt – «играй хорошо»)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8640"/>
            <a:ext cx="7986714" cy="166872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060575"/>
            <a:ext cx="8497887" cy="2928938"/>
          </a:xfrm>
        </p:spPr>
        <p:txBody>
          <a:bodyPr/>
          <a:lstStyle/>
          <a:p>
            <a:pPr marR="0" algn="just"/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LEGO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Лего. Она объединяет в себе элементы игры и экспериментирования. Её  можно использовать в работе с детьми от 3 до 7 лет. </a:t>
            </a:r>
          </a:p>
          <a:p>
            <a:pPr marR="0"/>
            <a:endParaRPr lang="ru-RU" alt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/>
            <a:endParaRPr lang="ru-RU" altLang="ru-RU" sz="1600" smtClean="0"/>
          </a:p>
          <a:p>
            <a:pPr marR="0" algn="just"/>
            <a:endParaRPr lang="ru-RU" alt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/>
            <a:endParaRPr lang="ru-RU" alt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12" descr="http://im3-tub-ru.yandex.net/i?id=9ba40e4b419fb03fb625f819c0c72603-13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721100"/>
            <a:ext cx="43767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21100"/>
            <a:ext cx="3741737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1593</TotalTime>
  <Words>712</Words>
  <Application>Microsoft Office PowerPoint</Application>
  <PresentationFormat>Экран (4:3)</PresentationFormat>
  <Paragraphs>99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Детское конструирование</vt:lpstr>
      <vt:lpstr>Детское конструирование</vt:lpstr>
      <vt:lpstr>Классификация детского конструирования</vt:lpstr>
      <vt:lpstr>Презентация PowerPoint</vt:lpstr>
      <vt:lpstr>Презентация PowerPoint</vt:lpstr>
      <vt:lpstr> 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vt:lpstr>
      <vt:lpstr>Принципы   LEGO - конструирования  </vt:lpstr>
      <vt:lpstr>Использование LEGO в образовательном процессе</vt:lpstr>
      <vt:lpstr>С детьми 3-4 лет используются LEGO - наборы, преимущественно крупного размера, имеющие несложные соединения деталей. </vt:lpstr>
      <vt:lpstr> С детьми 4-5 лет  в процессе продуктивной (конструктивной) деятельности работа с лего - конструктором усложняется. Используются конструкторы среднего размера, с усложняющимися соединениями деталей. В этом возрасте детям уже  можно предложить карточки с цветным изображением будущей постройки, по которым они должны ее выполнить, что способствует развитию мышления у детей.  Также дети могут конструировать по теме, по образцу, по замыслу, по простейшим условиям. Актуальными будут игры: “Найди такой же”, “Угадай на ощупь”, “Строим башню”, “Разные дорожки”, “Забор” и т.д.   </vt:lpstr>
      <vt:lpstr> В старшем дошкольном возрасте используются самые разнообразные виды лего-конструкторов (от крупных с несложным соединением деталей до более мелких с усложненной степенью соединения деталей). В силу возрастных особенностей детей этого возраста можно использовать  графические задания, усложненные схемы и модели будущих построек, конструирование по условиям, по замыслу, по теме.   </vt:lpstr>
      <vt:lpstr>Формами подведения итогов реализации дополнительной образовательной программы и контроля деятельности являются участие детей в проектной деятельности и в выставках творческих работ детей.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настольного набора для конструирования  на каждого ребенка (для обучения конструированию на занятиях). </vt:lpstr>
      <vt:lpstr>Наличие крупного строительного материала –  этот материал объединяет  детей.  </vt:lpstr>
      <vt:lpstr>4. Продумать хранение строительного материала, чтобы им всегда было удобно пользоваться  5. Материал  должен быть уложен по формам так, чтобы дети знали, где какая форма лежит, имели общее представление о количестве</vt:lpstr>
      <vt:lpstr>6. Должны иметься детали для окончательной отделки сооружений, для украшения их.  7. В специальных ящиках (корзинах, коробках) необходимо иметь игрушки для обыгрывания поделок. </vt:lpstr>
      <vt:lpstr>8. Наличие деталей разных размеров (пластины длинные и пластины короткие и т. д.). Детали должны быть правильной формы, неточности затрудняют создание прочных  сооружений. </vt:lpstr>
      <vt:lpstr>9. Нежелательно создавать пестрый по окраске строительный материал даже для детей младших групп </vt:lpstr>
      <vt:lpstr>10. Обеспечить детей разнообразным иллюстративным материалом  (фото, схемы, чертежи и т.п.)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как вид детской деятельности.</dc:title>
  <dc:creator>igor</dc:creator>
  <cp:lastModifiedBy>GordeevAV</cp:lastModifiedBy>
  <cp:revision>143</cp:revision>
  <dcterms:created xsi:type="dcterms:W3CDTF">2011-03-20T18:31:23Z</dcterms:created>
  <dcterms:modified xsi:type="dcterms:W3CDTF">2018-09-24T08:19:42Z</dcterms:modified>
</cp:coreProperties>
</file>