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77" r:id="rId2"/>
    <p:sldId id="279" r:id="rId3"/>
    <p:sldId id="257" r:id="rId4"/>
    <p:sldId id="258" r:id="rId5"/>
    <p:sldId id="259" r:id="rId6"/>
    <p:sldId id="280" r:id="rId7"/>
    <p:sldId id="278" r:id="rId8"/>
    <p:sldId id="281" r:id="rId9"/>
    <p:sldId id="282" r:id="rId10"/>
    <p:sldId id="273" r:id="rId11"/>
    <p:sldId id="261" r:id="rId12"/>
    <p:sldId id="287" r:id="rId13"/>
    <p:sldId id="286" r:id="rId14"/>
    <p:sldId id="285" r:id="rId15"/>
    <p:sldId id="313" r:id="rId16"/>
    <p:sldId id="284" r:id="rId17"/>
    <p:sldId id="303" r:id="rId18"/>
    <p:sldId id="262" r:id="rId19"/>
    <p:sldId id="274" r:id="rId20"/>
    <p:sldId id="264" r:id="rId21"/>
    <p:sldId id="270" r:id="rId22"/>
    <p:sldId id="288" r:id="rId23"/>
    <p:sldId id="289" r:id="rId24"/>
    <p:sldId id="290" r:id="rId25"/>
    <p:sldId id="308" r:id="rId26"/>
    <p:sldId id="311" r:id="rId27"/>
    <p:sldId id="312" r:id="rId28"/>
    <p:sldId id="291" r:id="rId29"/>
    <p:sldId id="292" r:id="rId30"/>
    <p:sldId id="304" r:id="rId31"/>
    <p:sldId id="314" r:id="rId32"/>
    <p:sldId id="316" r:id="rId33"/>
    <p:sldId id="317" r:id="rId34"/>
    <p:sldId id="318" r:id="rId35"/>
    <p:sldId id="306" r:id="rId36"/>
  </p:sldIdLst>
  <p:sldSz cx="12192000" cy="6858000"/>
  <p:notesSz cx="6858000" cy="9144000"/>
  <p:embeddedFontLst>
    <p:embeddedFont>
      <p:font typeface="Museo Sans Cyrl 700" panose="02000000000000000000" charset="-52"/>
      <p:bold r:id="rId39"/>
      <p:boldItalic r:id="rId40"/>
    </p:embeddedFont>
    <p:embeddedFont>
      <p:font typeface="Museo Sans Cyrl 300" panose="02000000000000000000" charset="-52"/>
      <p:regular r:id="rId41"/>
      <p:italic r:id="rId42"/>
    </p:embeddedFont>
    <p:embeddedFont>
      <p:font typeface="Calibri" panose="020F0502020204030204" pitchFamily="34" charset="0"/>
      <p:regular r:id="rId43"/>
      <p:bold r:id="rId44"/>
      <p:italic r:id="rId45"/>
      <p:boldItalic r:id="rId4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0" autoAdjust="0"/>
    <p:restoredTop sz="90247" autoAdjust="0"/>
  </p:normalViewPr>
  <p:slideViewPr>
    <p:cSldViewPr snapToGrid="0">
      <p:cViewPr varScale="1">
        <p:scale>
          <a:sx n="67" d="100"/>
          <a:sy n="67" d="100"/>
        </p:scale>
        <p:origin x="996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46E-3"/>
          <c:y val="1.2433055667677908E-2"/>
          <c:w val="0.97927890558242559"/>
          <c:h val="0.9875669443323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43E-2"/>
                  <c:y val="1.170472262148331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8398-49CD-AF93-609C76A4033F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</c:v>
                </c:pt>
                <c:pt idx="4">
                  <c:v>0.69</c:v>
                </c:pt>
                <c:pt idx="5">
                  <c:v>0.19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27824"/>
        <c:axId val="106729784"/>
      </c:barChart>
      <c:catAx>
        <c:axId val="106727824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29784"/>
        <c:crosses val="autoZero"/>
        <c:auto val="0"/>
        <c:lblAlgn val="ctr"/>
        <c:lblOffset val="100"/>
        <c:tickMarkSkip val="1"/>
        <c:noMultiLvlLbl val="0"/>
      </c:catAx>
      <c:valAx>
        <c:axId val="1067297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6727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43E-2"/>
                  <c:y val="1.1704722621483316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56-41E9-8E3F-35D5FEBD40F8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0.16</c:v>
                </c:pt>
                <c:pt idx="3">
                  <c:v>0.01</c:v>
                </c:pt>
                <c:pt idx="4">
                  <c:v>0.71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726648"/>
        <c:axId val="106729000"/>
      </c:barChart>
      <c:catAx>
        <c:axId val="106726648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729000"/>
        <c:crosses val="autoZero"/>
        <c:auto val="0"/>
        <c:lblAlgn val="ctr"/>
        <c:lblOffset val="100"/>
        <c:tickMarkSkip val="1"/>
        <c:noMultiLvlLbl val="0"/>
      </c:catAx>
      <c:valAx>
        <c:axId val="1067290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106726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26.10.2018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105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932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А опасаются родители того, чего боялись наши мамы и папы, кода интернет входил в нашу жизнь и поскольку большинство из нас выросло нормальными людьми, то кажется что и страхи эти </a:t>
            </a:r>
            <a:r>
              <a:rPr lang="ru-RU" dirty="0" err="1"/>
              <a:t>необоснованы</a:t>
            </a:r>
            <a:r>
              <a:rPr lang="ru-RU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0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7892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165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67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>
              <a:lnSpc>
                <a:spcPct val="100000"/>
              </a:lnSpc>
            </a:pPr>
            <a:r>
              <a:rPr lang="ru-RU" sz="1200" b="1" spc="-200" dirty="0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ль</a:t>
            </a:r>
            <a:r>
              <a:rPr lang="ru-RU" sz="1200" b="1" spc="-50" dirty="0">
                <a:solidFill>
                  <a:srgbClr val="006E56"/>
                </a:solidFill>
                <a:latin typeface="Museo Sans Cyrl 700"/>
                <a:cs typeface="Museo Sans Cyrl 700"/>
              </a:rPr>
              <a:t>к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безопасные сайты и прил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ож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ения: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В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ы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избавить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 неп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дя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щ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их 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зрасту 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он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ен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выбрав,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ории сай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ений им м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жно ви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ть, а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акие нельзя.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455295" indent="0" algn="l" defTabSz="914400" rtl="0" eaLnBrk="1" fontAlgn="auto" latinLnBrk="0" hangingPunct="1">
              <a:lnSpc>
                <a:spcPct val="115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endParaRPr lang="ru-RU" sz="1200" b="1" spc="-25" dirty="0">
              <a:solidFill>
                <a:srgbClr val="006E56"/>
              </a:solidFill>
              <a:latin typeface="Museo Sans Cyrl 700"/>
              <a:cs typeface="Museo Sans Cyrl 700"/>
            </a:endParaRPr>
          </a:p>
          <a:p>
            <a:pPr marL="12700" marR="45529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граничение времени, пров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о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димо</a:t>
            </a:r>
            <a:r>
              <a:rPr lang="ru-RU" sz="1200" b="1" spc="-40" dirty="0">
                <a:solidFill>
                  <a:srgbClr val="006E56"/>
                </a:solidFill>
                <a:latin typeface="Museo Sans Cyrl 700"/>
                <a:cs typeface="Museo Sans Cyrl 700"/>
              </a:rPr>
              <a:t>г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 в 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ин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ерн</a:t>
            </a:r>
            <a:r>
              <a:rPr lang="ru-RU" sz="1200" b="1" spc="-20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3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т</a:t>
            </a:r>
            <a:r>
              <a:rPr lang="ru-RU" sz="1200" b="1" spc="-5" dirty="0" err="1">
                <a:solidFill>
                  <a:srgbClr val="006E56"/>
                </a:solidFill>
                <a:latin typeface="Museo Sans Cyrl 700"/>
                <a:cs typeface="Museo Sans Cyrl 700"/>
              </a:rPr>
              <a:t>е:</a:t>
            </a:r>
            <a:r>
              <a:rPr lang="ru-RU" sz="1200" b="0" spc="-2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Н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учи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ей правильно распре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елять свое время.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ели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е, с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ча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в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ень 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дить на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омпь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ют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ер, мобильное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стройство,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9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игры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разные прил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ож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ения.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b="1" spc="-30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r>
              <a:rPr lang="ru-RU" sz="1200" b="1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Безопасное</a:t>
            </a:r>
            <a:r>
              <a:rPr lang="ru-RU" sz="1200" b="1" spc="-30" baseline="0" dirty="0">
                <a:solidFill>
                  <a:srgbClr val="006E56"/>
                </a:solidFill>
                <a:latin typeface="Museo Sans Cyrl 300"/>
                <a:cs typeface="Museo Sans Cyrl 300"/>
              </a:rPr>
              <a:t> общение: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с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тистику звон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ов и SMS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на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стройстве</a:t>
            </a:r>
            <a:r>
              <a:rPr lang="ru-RU" sz="1200" b="0" spc="-70" dirty="0">
                <a:solidFill>
                  <a:srgbClr val="006E56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And</a:t>
            </a:r>
            <a:r>
              <a:rPr lang="ru-RU" sz="1200" b="0" spc="-5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r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oid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,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обы быть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ем он обща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ся, и пре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твр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тить опасные связи</a:t>
            </a:r>
            <a:r>
              <a:rPr lang="ru-RU" sz="1200" b="0" spc="-5" dirty="0">
                <a:solidFill>
                  <a:srgbClr val="006E56"/>
                </a:solidFill>
                <a:latin typeface="Museo Sans Rounded 300"/>
                <a:cs typeface="Museo Sans Rounded 300"/>
              </a:rPr>
              <a:t>.</a:t>
            </a:r>
            <a:r>
              <a:rPr lang="ru-RU" sz="1200" b="0" spc="0" baseline="0" dirty="0">
                <a:solidFill>
                  <a:schemeClr val="tx1"/>
                </a:solidFill>
                <a:latin typeface="Museo Sans Rounded 300"/>
                <a:cs typeface="Museo Sans Rounded 300"/>
              </a:rPr>
              <a:t> 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120" dirty="0">
                <a:solidFill>
                  <a:srgbClr val="006E56"/>
                </a:solidFill>
                <a:latin typeface="Museo Sans Cyrl 300"/>
                <a:cs typeface="Museo Sans Cyrl 300"/>
              </a:rPr>
              <a:t>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в кур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с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изменения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личества д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р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узей ваше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ребен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 на </a:t>
            </a:r>
            <a:r>
              <a:rPr lang="ru-RU" sz="1200" b="0" spc="-9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F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a</a:t>
            </a:r>
            <a:r>
              <a:rPr lang="ru-RU" sz="1200" b="0" spc="-30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c</a:t>
            </a:r>
            <a:r>
              <a:rPr lang="ru-RU" sz="1200" b="0" spc="-5" dirty="0" err="1">
                <a:solidFill>
                  <a:srgbClr val="006E56"/>
                </a:solidFill>
                <a:latin typeface="Museo Sans Cyrl 300"/>
                <a:cs typeface="Museo Sans Cyrl 300"/>
              </a:rPr>
              <a:t>ebook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и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от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сл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живай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е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г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п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б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ли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ации чер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з </a:t>
            </a:r>
            <a:r>
              <a:rPr lang="ru-RU" sz="1200" b="0" spc="-85" dirty="0">
                <a:solidFill>
                  <a:srgbClr val="006E56"/>
                </a:solidFill>
                <a:latin typeface="Museo Sans Cyrl 300"/>
                <a:cs typeface="Museo Sans Cyrl 300"/>
              </a:rPr>
              <a:t>у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обный ин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ерфейс.</a:t>
            </a:r>
          </a:p>
          <a:p>
            <a:pPr marL="12700" marR="5080">
              <a:lnSpc>
                <a:spcPct val="115100"/>
              </a:lnSpc>
            </a:pPr>
            <a:endParaRPr lang="ru-RU" sz="1200" b="0" spc="-5" dirty="0">
              <a:solidFill>
                <a:srgbClr val="006E56"/>
              </a:solidFill>
              <a:latin typeface="Museo Sans Cyrl 300"/>
              <a:cs typeface="Museo Sans Cyrl 300"/>
            </a:endParaRPr>
          </a:p>
          <a:p>
            <a:pPr marL="12700" marR="161925">
              <a:lnSpc>
                <a:spcPct val="115100"/>
              </a:lnSpc>
            </a:pPr>
            <a:r>
              <a:rPr lang="ru-RU" sz="1200" b="1" spc="-25" dirty="0">
                <a:solidFill>
                  <a:srgbClr val="006E56"/>
                </a:solidFill>
                <a:latin typeface="Museo Sans Cyrl 700"/>
                <a:cs typeface="Museo Sans Cyrl 700"/>
              </a:rPr>
              <a:t>М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гновенные ув</a:t>
            </a:r>
            <a:r>
              <a:rPr lang="ru-RU" sz="1200" b="1" spc="-15" dirty="0">
                <a:solidFill>
                  <a:srgbClr val="006E56"/>
                </a:solidFill>
                <a:latin typeface="Museo Sans Cyrl 700"/>
                <a:cs typeface="Museo Sans Cyrl 700"/>
              </a:rPr>
              <a:t>е</a:t>
            </a:r>
            <a:r>
              <a:rPr lang="ru-RU" sz="1200" b="1" spc="-20" dirty="0">
                <a:solidFill>
                  <a:srgbClr val="006E56"/>
                </a:solidFill>
                <a:latin typeface="Museo Sans Cyrl 700"/>
                <a:cs typeface="Museo Sans Cyrl 700"/>
              </a:rPr>
              <a:t>д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омления о на</a:t>
            </a:r>
            <a:r>
              <a:rPr lang="ru-RU" sz="1200" b="1" spc="-35" dirty="0">
                <a:solidFill>
                  <a:srgbClr val="006E56"/>
                </a:solidFill>
                <a:latin typeface="Museo Sans Cyrl 700"/>
                <a:cs typeface="Museo Sans Cyrl 700"/>
              </a:rPr>
              <a:t>р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ушении правил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700"/>
                <a:cs typeface="Museo Sans Cyrl 700"/>
              </a:rPr>
              <a:t> 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и опасных </a:t>
            </a:r>
            <a:r>
              <a:rPr lang="ru-RU" sz="1200" b="1" spc="-30" dirty="0">
                <a:solidFill>
                  <a:srgbClr val="006E56"/>
                </a:solidFill>
                <a:latin typeface="Museo Sans Cyrl 700"/>
                <a:cs typeface="Museo Sans Cyrl 700"/>
              </a:rPr>
              <a:t>с</a:t>
            </a:r>
            <a:r>
              <a:rPr lang="ru-RU" sz="1200" b="1" spc="-5" dirty="0">
                <a:solidFill>
                  <a:srgbClr val="006E56"/>
                </a:solidFill>
                <a:latin typeface="Museo Sans Cyrl 700"/>
                <a:cs typeface="Museo Sans Cyrl 700"/>
              </a:rPr>
              <a:t>обытиях: </a:t>
            </a:r>
            <a:r>
              <a:rPr lang="ru-RU" sz="1200" b="0" spc="-30" dirty="0">
                <a:solidFill>
                  <a:srgbClr val="006E56"/>
                </a:solidFill>
                <a:latin typeface="Museo Sans Cyrl 300"/>
                <a:cs typeface="Museo Sans Cyrl 300"/>
              </a:rPr>
              <a:t>П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лучай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мгновенные уве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д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омления по 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э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лектронной поч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 или на мобильный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елефон, </a:t>
            </a:r>
            <a:r>
              <a:rPr lang="ru-RU" sz="1200" b="0" spc="-2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ак 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3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ль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0" baseline="0" dirty="0">
                <a:solidFill>
                  <a:schemeClr val="tx1"/>
                </a:solidFill>
                <a:latin typeface="Museo Sans Cyrl 300"/>
                <a:cs typeface="Museo Sans Cyrl 300"/>
              </a:rPr>
              <a:t> 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с вашим ребен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к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ом проис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х</a:t>
            </a:r>
            <a:r>
              <a:rPr lang="ru-RU" sz="1200" b="0" spc="-40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дит ч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</a:t>
            </a:r>
            <a:r>
              <a:rPr lang="ru-RU" sz="1200" b="0" spc="-90" dirty="0">
                <a:solidFill>
                  <a:srgbClr val="006E56"/>
                </a:solidFill>
                <a:latin typeface="Museo Sans Cyrl 300"/>
                <a:cs typeface="Museo Sans Cyrl 300"/>
              </a:rPr>
              <a:t>-</a:t>
            </a:r>
            <a:r>
              <a:rPr lang="ru-RU" sz="1200" b="0" spc="-50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о н</a:t>
            </a:r>
            <a:r>
              <a:rPr lang="ru-RU" sz="1200" b="0" spc="-15" dirty="0">
                <a:solidFill>
                  <a:srgbClr val="006E56"/>
                </a:solidFill>
                <a:latin typeface="Museo Sans Cyrl 300"/>
                <a:cs typeface="Museo Sans Cyrl 300"/>
              </a:rPr>
              <a:t>е</a:t>
            </a:r>
            <a:r>
              <a:rPr lang="ru-RU" sz="1200" b="0" spc="-45" dirty="0">
                <a:solidFill>
                  <a:srgbClr val="006E56"/>
                </a:solidFill>
                <a:latin typeface="Museo Sans Cyrl 300"/>
                <a:cs typeface="Museo Sans Cyrl 300"/>
              </a:rPr>
              <a:t>ж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</a:t>
            </a:r>
            <a:r>
              <a:rPr lang="ru-RU" sz="1200" b="0" spc="-25" dirty="0">
                <a:solidFill>
                  <a:srgbClr val="006E56"/>
                </a:solidFill>
                <a:latin typeface="Museo Sans Cyrl 300"/>
                <a:cs typeface="Museo Sans Cyrl 300"/>
              </a:rPr>
              <a:t>а</a:t>
            </a:r>
            <a:r>
              <a:rPr lang="ru-RU" sz="1200" b="0" spc="-55" dirty="0">
                <a:solidFill>
                  <a:srgbClr val="006E56"/>
                </a:solidFill>
                <a:latin typeface="Museo Sans Cyrl 300"/>
                <a:cs typeface="Museo Sans Cyrl 300"/>
              </a:rPr>
              <a:t>т</a:t>
            </a:r>
            <a:r>
              <a:rPr lang="ru-RU" sz="1200" b="0" spc="-5" dirty="0">
                <a:solidFill>
                  <a:srgbClr val="006E56"/>
                </a:solidFill>
                <a:latin typeface="Museo Sans Cyrl 300"/>
                <a:cs typeface="Museo Sans Cyrl 300"/>
              </a:rPr>
              <a:t>ельное.</a:t>
            </a:r>
            <a:endParaRPr lang="ru-RU" sz="1200" dirty="0">
              <a:latin typeface="Museo Sans Cyrl 300"/>
              <a:cs typeface="Museo Sans Cyrl 3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700"/>
              <a:cs typeface="Museo Sans Cyrl 700"/>
            </a:endParaRPr>
          </a:p>
          <a:p>
            <a:pPr marL="12700" marR="5080">
              <a:lnSpc>
                <a:spcPct val="115100"/>
              </a:lnSpc>
            </a:pPr>
            <a:endParaRPr lang="ru-RU" sz="1200" dirty="0">
              <a:latin typeface="Museo Sans Cyrl 300"/>
              <a:cs typeface="Museo Sans Cyrl 30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842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xmlns="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xmlns="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xmlns="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lum bright="10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26.10.2018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30.png"/><Relationship Id="rId7" Type="http://schemas.openxmlformats.org/officeDocument/2006/relationships/image" Target="../media/image33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11.svg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chart" Target="../charts/chart1.xm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emf"/><Relationship Id="rId5" Type="http://schemas.openxmlformats.org/officeDocument/2006/relationships/image" Target="../media/image53.emf"/><Relationship Id="rId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7" Type="http://schemas.openxmlformats.org/officeDocument/2006/relationships/image" Target="../media/image58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5" Type="http://schemas.openxmlformats.org/officeDocument/2006/relationships/image" Target="../media/image56.emf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hyperlink" Target="https://support.google.com/youtube/answer/174084?co=GENIE.Platform%3DDesktop&amp;hl=ru" TargetMode="External"/><Relationship Id="rId7" Type="http://schemas.openxmlformats.org/officeDocument/2006/relationships/image" Target="../media/image63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hyperlink" Target="https://support.google.com/websearch/answer/510?co=GENIE.Platform%3DDesktop&amp;hl=ru" TargetMode="External"/><Relationship Id="rId10" Type="http://schemas.openxmlformats.org/officeDocument/2006/relationships/image" Target="../media/image66.png"/><Relationship Id="rId4" Type="http://schemas.openxmlformats.org/officeDocument/2006/relationships/hyperlink" Target="https://yandex.ru/support/search/additional-features/adult-filter.html" TargetMode="External"/><Relationship Id="rId9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kids.kaspersky.ru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963BF593-62EB-4512-B430-AC4878531B5F}"/>
              </a:ext>
            </a:extLst>
          </p:cNvPr>
          <p:cNvGrpSpPr/>
          <p:nvPr/>
        </p:nvGrpSpPr>
        <p:grpSpPr>
          <a:xfrm>
            <a:off x="423219" y="1778212"/>
            <a:ext cx="11345563" cy="4387025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xmlns="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14501" y="6216886"/>
            <a:ext cx="10405259" cy="66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88978">
              <a:spcBef>
                <a:spcPct val="0"/>
              </a:spcBef>
            </a:pPr>
            <a:r>
              <a:rPr lang="ru-RU" sz="1867" dirty="0">
                <a:solidFill>
                  <a:srgbClr val="1C1C1C">
                    <a:lumMod val="75000"/>
                    <a:lumOff val="25000"/>
                  </a:srgbClr>
                </a:solidFill>
              </a:rPr>
              <a:t>Константин Игнатьев, Руководитель отдела контентного анализа Лаборатории Касперского</a:t>
            </a:r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xmlns="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инвайты от 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сети, угрозы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219" y="1060403"/>
            <a:ext cx="2540131" cy="25401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55071" y="1548774"/>
            <a:ext cx="4385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err="1"/>
              <a:t>Секстинг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err="1"/>
              <a:t>Овершеринг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err="1"/>
              <a:t>Кибербуллинг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Секты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Наркотики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Вписки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Педофилы, ищущие встречи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 в поисках контента</a:t>
            </a:r>
          </a:p>
          <a:p>
            <a:pPr fontAlgn="ctr"/>
            <a:endParaRPr lang="ru-RU" b="1" dirty="0"/>
          </a:p>
          <a:p>
            <a:pPr fontAlgn="ctr"/>
            <a:r>
              <a:rPr lang="ru-RU" dirty="0"/>
              <a:t>…</a:t>
            </a:r>
          </a:p>
          <a:p>
            <a:pPr font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xmlns="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175741" y="556195"/>
            <a:ext cx="3804224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xmlns="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175741" y="2610604"/>
            <a:ext cx="3308688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</p:spTree>
    <p:extLst>
      <p:ext uri="{BB962C8B-B14F-4D97-AF65-F5344CB8AC3E}">
        <p14:creationId xmlns:p14="http://schemas.microsoft.com/office/powerpoint/2010/main" val="107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3CF10F6-B23F-4CD5-BB98-48ACB0D976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529" y="694465"/>
            <a:ext cx="7649642" cy="616353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12AB4B2-0506-425B-B2D4-F19C327828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529" y="694465"/>
            <a:ext cx="7649642" cy="423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/>
              <a:t>овершеринг</a:t>
            </a:r>
            <a:r>
              <a:rPr lang="ru-RU" dirty="0"/>
              <a:t>.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105" y="1172750"/>
            <a:ext cx="3103197" cy="5402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1172750"/>
            <a:ext cx="2957539" cy="4192967"/>
          </a:xfrm>
          <a:prstGeom prst="rect">
            <a:avLst/>
          </a:prstGeom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49177" y="1172750"/>
            <a:ext cx="3195107" cy="5631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46" y="871483"/>
            <a:ext cx="6820772" cy="536529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892" y="505779"/>
            <a:ext cx="6677791" cy="609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kern="0" spc="-3" dirty="0"/>
              <a:t>Педофилы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400800" y="883576"/>
            <a:ext cx="3048000" cy="537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0606" y="826426"/>
            <a:ext cx="3365843" cy="542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890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747" y="103691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Наркотики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47" y="752632"/>
            <a:ext cx="3369608" cy="60062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08" y="752221"/>
            <a:ext cx="7497221" cy="40391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9208" y="752221"/>
            <a:ext cx="7478169" cy="38676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79208" y="3798847"/>
            <a:ext cx="7981868" cy="26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7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57EC9E24-EF2A-43EE-9AF1-84DABCAC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xmlns="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xmlns="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xmlns="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xmlns="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xmlns="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xmlns="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xmlns="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xmlns="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xmlns="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xmlns="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xmlns="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289584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xmlns="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xmlns="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5152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кибербуллингом, 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xmlns="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3880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31743" y="1298713"/>
            <a:ext cx="105045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Выходите с ребенком на связь. Друзья, семейные группы.</a:t>
            </a:r>
          </a:p>
          <a:p>
            <a:pPr marL="342900" indent="-342900">
              <a:buAutoNum type="arabicPeriod"/>
            </a:pPr>
            <a:r>
              <a:rPr lang="ru-RU" sz="2400" dirty="0"/>
              <a:t>«Быть в теме» - пользуйтесь соц. сетями, мессенджерами и всем тем чем пользуются дети</a:t>
            </a:r>
          </a:p>
          <a:p>
            <a:pPr marL="342900" indent="-342900">
              <a:buAutoNum type="arabicPeriod"/>
            </a:pPr>
            <a:r>
              <a:rPr lang="ru-RU" sz="2400" dirty="0"/>
              <a:t>Используйте решения для детской онлайн безопасности для построения отношений.</a:t>
            </a:r>
          </a:p>
        </p:txBody>
      </p:sp>
      <p:sp>
        <p:nvSpPr>
          <p:cNvPr id="18" name="Скругленный прямоугольник 16"/>
          <p:cNvSpPr/>
          <p:nvPr/>
        </p:nvSpPr>
        <p:spPr>
          <a:xfrm>
            <a:off x="423219" y="3793908"/>
            <a:ext cx="3723860" cy="21265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lIns="54000" tIns="54000" rIns="54000" bIns="54000">
            <a:noAutofit/>
          </a:bodyPr>
          <a:lstStyle/>
          <a:p>
            <a:pPr marL="4332">
              <a:spcAft>
                <a:spcPts val="450"/>
              </a:spcAft>
            </a:pPr>
            <a:r>
              <a:rPr lang="ru-RU" sz="210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85</a:t>
            </a:r>
            <a:r>
              <a:rPr lang="en-US" sz="210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% </a:t>
            </a:r>
            <a:r>
              <a:rPr lang="ru-RU" sz="210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ДЕТЕЙ*</a:t>
            </a:r>
            <a:r>
              <a:rPr lang="ru-RU" sz="1350" spc="-2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,</a:t>
            </a:r>
            <a:endParaRPr lang="en-US" sz="1350" spc="-2" dirty="0">
              <a:solidFill>
                <a:srgbClr val="FF0000"/>
              </a:solidFill>
              <a:latin typeface="Museo Sans Cyrl 900" pitchFamily="50" charset="-52"/>
              <a:cs typeface="Museo Sans Cyrl 300"/>
            </a:endParaRPr>
          </a:p>
          <a:p>
            <a:r>
              <a:rPr lang="ru-RU" sz="1600" dirty="0"/>
              <a:t>на чьих устройствах установлены программы родительского контроля, никогда не совершали попыток обхода этого программного обеспечения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6169" y="3380277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5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>
                <a:hlinkClick r:id="rId2"/>
              </a:rPr>
              <a:t>вконтакте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Настроить безопасные режимы в </a:t>
            </a:r>
            <a:r>
              <a:rPr lang="en-US" dirty="0" err="1">
                <a:hlinkClick r:id="rId3"/>
              </a:rPr>
              <a:t>youtube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Настроить безопасный поиск в поисковых машинах, например </a:t>
            </a:r>
            <a:r>
              <a:rPr lang="ru-RU" dirty="0" err="1">
                <a:hlinkClick r:id="rId4"/>
              </a:rPr>
              <a:t>яндекс</a:t>
            </a:r>
            <a:r>
              <a:rPr lang="ru-RU" dirty="0"/>
              <a:t> и </a:t>
            </a:r>
            <a:r>
              <a:rPr lang="ru-RU" dirty="0" err="1">
                <a:hlinkClick r:id="rId5"/>
              </a:rPr>
              <a:t>гугл</a:t>
            </a:r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Установить ПО для детской онлайн безопасности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17172" y="1666404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8489" y="2222500"/>
            <a:ext cx="6793118" cy="373731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49219" y="265923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Бесплатная версия обладает широким функционалом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graphicFrame>
        <p:nvGraphicFramePr>
          <p:cNvPr id="13" name="Содержимое 3"/>
          <p:cNvGraphicFramePr>
            <a:graphicFrameLocks/>
          </p:cNvGraphicFramePr>
          <p:nvPr/>
        </p:nvGraphicFramePr>
        <p:xfrm>
          <a:off x="609600" y="1399117"/>
          <a:ext cx="10972800" cy="4633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9530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2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431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172627">
                <a:tc>
                  <a:txBody>
                    <a:bodyPr/>
                    <a:lstStyle/>
                    <a:p>
                      <a:endParaRPr lang="ru-RU" sz="19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900" dirty="0">
                        <a:latin typeface="Museo Sans Cyrl 3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ПК,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en-US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Mac,</a:t>
                      </a:r>
                      <a:r>
                        <a:rPr lang="en-US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мобильные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устройства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сайты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и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приложения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Лимит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времени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Удобные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настройки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Поиск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ребенка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Мгновенные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уведомления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Безопасное</a:t>
                      </a:r>
                      <a:r>
                        <a:rPr lang="ru-RU" sz="1900" b="0" spc="2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 </a:t>
                      </a:r>
                      <a:r>
                        <a:rPr lang="ru-RU" sz="1900" b="0" spc="5" dirty="0">
                          <a:solidFill>
                            <a:srgbClr val="00735F"/>
                          </a:solidFill>
                          <a:latin typeface="Museo Sans Cyrl 500" pitchFamily="50" charset="-52"/>
                          <a:cs typeface="Museo Sans Cyrl 500"/>
                        </a:rPr>
                        <a:t>общение</a:t>
                      </a:r>
                      <a:endParaRPr lang="ru-RU" sz="1900" b="0" dirty="0">
                        <a:latin typeface="Museo Sans Cyrl 500" pitchFamily="50" charset="-52"/>
                        <a:cs typeface="Museo Sans Cyrl 50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1900" b="0" dirty="0">
                        <a:latin typeface="Museo Sans Cyrl 500" pitchFamily="50" charset="-52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103" y="2666995"/>
            <a:ext cx="389364" cy="34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3184969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4645845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3671928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359" y="4158887"/>
            <a:ext cx="308852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1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62" y="5619765"/>
            <a:ext cx="368247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662" y="5132804"/>
            <a:ext cx="368247" cy="31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2533645"/>
            <a:ext cx="565175" cy="565175"/>
          </a:xfrm>
          <a:prstGeom prst="rect">
            <a:avLst/>
          </a:prstGeom>
          <a:noFill/>
        </p:spPr>
      </p:pic>
      <p:pic>
        <p:nvPicPr>
          <p:cNvPr id="22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3039507"/>
            <a:ext cx="565175" cy="565175"/>
          </a:xfrm>
          <a:prstGeom prst="rect">
            <a:avLst/>
          </a:prstGeom>
          <a:noFill/>
        </p:spPr>
      </p:pic>
      <p:pic>
        <p:nvPicPr>
          <p:cNvPr id="23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3532711"/>
            <a:ext cx="565175" cy="565175"/>
          </a:xfrm>
          <a:prstGeom prst="rect">
            <a:avLst/>
          </a:prstGeom>
          <a:noFill/>
        </p:spPr>
      </p:pic>
      <p:pic>
        <p:nvPicPr>
          <p:cNvPr id="24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24761" y="4032245"/>
            <a:ext cx="565175" cy="565175"/>
          </a:xfrm>
          <a:prstGeom prst="rect">
            <a:avLst/>
          </a:prstGeom>
          <a:noFill/>
        </p:spPr>
      </p:pic>
      <p:pic>
        <p:nvPicPr>
          <p:cNvPr id="25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2533645"/>
            <a:ext cx="565175" cy="565175"/>
          </a:xfrm>
          <a:prstGeom prst="rect">
            <a:avLst/>
          </a:prstGeom>
          <a:noFill/>
        </p:spPr>
      </p:pic>
      <p:pic>
        <p:nvPicPr>
          <p:cNvPr id="26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3033178"/>
            <a:ext cx="565175" cy="565175"/>
          </a:xfrm>
          <a:prstGeom prst="rect">
            <a:avLst/>
          </a:prstGeom>
          <a:noFill/>
        </p:spPr>
      </p:pic>
      <p:pic>
        <p:nvPicPr>
          <p:cNvPr id="27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3532711"/>
            <a:ext cx="565175" cy="565175"/>
          </a:xfrm>
          <a:prstGeom prst="rect">
            <a:avLst/>
          </a:prstGeom>
          <a:noFill/>
        </p:spPr>
      </p:pic>
      <p:pic>
        <p:nvPicPr>
          <p:cNvPr id="28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4032245"/>
            <a:ext cx="565175" cy="565175"/>
          </a:xfrm>
          <a:prstGeom prst="rect">
            <a:avLst/>
          </a:prstGeom>
          <a:noFill/>
        </p:spPr>
      </p:pic>
      <p:pic>
        <p:nvPicPr>
          <p:cNvPr id="29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4531778"/>
            <a:ext cx="565175" cy="565175"/>
          </a:xfrm>
          <a:prstGeom prst="rect">
            <a:avLst/>
          </a:prstGeom>
          <a:noFill/>
        </p:spPr>
      </p:pic>
      <p:pic>
        <p:nvPicPr>
          <p:cNvPr id="30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5031311"/>
            <a:ext cx="565175" cy="565175"/>
          </a:xfrm>
          <a:prstGeom prst="rect">
            <a:avLst/>
          </a:prstGeom>
          <a:noFill/>
        </p:spPr>
      </p:pic>
      <p:pic>
        <p:nvPicPr>
          <p:cNvPr id="31" name="Picture 2" descr="D:\WORK_new\Kasperskiy\Safe_kids_presentation\Pics\check.pn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1779" y="5530845"/>
            <a:ext cx="565175" cy="565175"/>
          </a:xfrm>
          <a:prstGeom prst="rect">
            <a:avLst/>
          </a:prstGeom>
          <a:noFill/>
        </p:spPr>
      </p:pic>
      <p:pic>
        <p:nvPicPr>
          <p:cNvPr id="32" name="Picture 3" descr="D:\WORK_new\Kasperskiy\Safe_kids_presentation\Pics\logo_safe_free.pn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8590" y="1326981"/>
            <a:ext cx="2470181" cy="959012"/>
          </a:xfrm>
          <a:prstGeom prst="rect">
            <a:avLst/>
          </a:prstGeom>
          <a:noFill/>
        </p:spPr>
      </p:pic>
      <p:pic>
        <p:nvPicPr>
          <p:cNvPr id="33" name="Picture 4" descr="D:\WORK_new\Kasperskiy\Safe_kids_presentation\Pics\logo_safe_Prem.pn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34523" y="1326981"/>
            <a:ext cx="2183723" cy="959011"/>
          </a:xfrm>
          <a:prstGeom prst="rect">
            <a:avLst/>
          </a:prstGeom>
          <a:noFill/>
        </p:spPr>
      </p:pic>
      <p:sp>
        <p:nvSpPr>
          <p:cNvPr id="34" name="Прямоугольник 27"/>
          <p:cNvSpPr/>
          <p:nvPr/>
        </p:nvSpPr>
        <p:spPr>
          <a:xfrm>
            <a:off x="8007212" y="3031809"/>
            <a:ext cx="31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/>
            <a:r>
              <a:rPr lang="ru-RU" sz="2400" spc="9" dirty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24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  <p:sp>
        <p:nvSpPr>
          <p:cNvPr id="35" name="Прямоугольник 29"/>
          <p:cNvSpPr/>
          <p:nvPr/>
        </p:nvSpPr>
        <p:spPr>
          <a:xfrm>
            <a:off x="8007212" y="3524252"/>
            <a:ext cx="313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701"/>
            <a:r>
              <a:rPr lang="ru-RU" sz="2400" spc="9" dirty="0">
                <a:solidFill>
                  <a:srgbClr val="00735F"/>
                </a:solidFill>
                <a:latin typeface="Museo Sans 500"/>
                <a:cs typeface="Museo Sans 500"/>
              </a:rPr>
              <a:t>*</a:t>
            </a:r>
            <a:endParaRPr lang="ru-RU" sz="2400" dirty="0">
              <a:solidFill>
                <a:srgbClr val="00735F"/>
              </a:solidFill>
              <a:latin typeface="Museo Sans 500"/>
              <a:cs typeface="Museo Sans 500"/>
            </a:endParaRPr>
          </a:p>
        </p:txBody>
      </p:sp>
    </p:spTree>
    <p:extLst>
      <p:ext uri="{BB962C8B-B14F-4D97-AF65-F5344CB8AC3E}">
        <p14:creationId xmlns:p14="http://schemas.microsoft.com/office/powerpoint/2010/main" val="4090870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Неподходящие игры и фильмы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pic>
        <p:nvPicPr>
          <p:cNvPr id="36" name="Picture 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63800" y="1117600"/>
            <a:ext cx="7264400" cy="4622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07909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Неподходящие Сайты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pic>
        <p:nvPicPr>
          <p:cNvPr id="36" name="Picture 3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2682" y="826790"/>
            <a:ext cx="7126635" cy="5666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621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Геолокация</a:t>
            </a:r>
            <a:r>
              <a:rPr lang="ru-RU" dirty="0"/>
              <a:t> в </a:t>
            </a:r>
            <a:r>
              <a:rPr lang="en-US" dirty="0"/>
              <a:t>Safekids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8" name="Рисунок 8" descr="Как определить местоположения ребенка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2218" y="1010754"/>
            <a:ext cx="6409382" cy="47677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1855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Определение опасных групп в </a:t>
            </a:r>
            <a:r>
              <a:rPr lang="en-US" dirty="0"/>
              <a:t>Safekids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6" name="Рисунок 3" descr="\\avp.ru\global\PR\PR_EEMEA\PR_PROJECTS\Синий_кит\Вписки\vpiski2.jpg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43100" y="1067618"/>
            <a:ext cx="7962900" cy="432988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837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увеличивается, 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xmlns="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xmlns="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xmlns="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393479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8229" y="0"/>
            <a:ext cx="10143772" cy="5705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1248820"/>
          </a:xfrm>
        </p:spPr>
        <p:txBody>
          <a:bodyPr/>
          <a:lstStyle/>
          <a:p>
            <a:r>
              <a:rPr lang="en-US" dirty="0"/>
              <a:t>Kids.Kaspersky.ru </a:t>
            </a:r>
            <a:br>
              <a:rPr lang="en-US" dirty="0"/>
            </a:br>
            <a:r>
              <a:rPr lang="en-US" dirty="0"/>
              <a:t>+</a:t>
            </a:r>
            <a:br>
              <a:rPr lang="en-US" dirty="0"/>
            </a:br>
            <a:r>
              <a:rPr lang="en-US" dirty="0"/>
              <a:t>KASPERSKY SAFE KIDS</a:t>
            </a:r>
          </a:p>
        </p:txBody>
      </p:sp>
      <p:graphicFrame>
        <p:nvGraphicFramePr>
          <p:cNvPr id="26" name="Содержимое 25"/>
          <p:cNvGraphicFramePr>
            <a:graphicFrameLocks noGrp="1"/>
          </p:cNvGraphicFramePr>
          <p:nvPr>
            <p:ph idx="1"/>
            <p:extLst/>
          </p:nvPr>
        </p:nvGraphicFramePr>
        <p:xfrm>
          <a:off x="1251788" y="2735207"/>
          <a:ext cx="9710870" cy="388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771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417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592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592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4179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242771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916425">
                <a:tc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dirty="0">
                        <a:latin typeface="Museo Sans Cyrl 300" pitchFamily="50" charset="-52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9481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7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Компьютеры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Windows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Mac,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смартфоны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планшеты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Android,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 err="1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iPhone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5" dirty="0" err="1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iPad</a:t>
                      </a:r>
                      <a:endParaRPr lang="en-US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Только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безопасные сайты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приложения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Возможность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быть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5487" marR="2310"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курсе,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где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находится ваш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ребенок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Ограничение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времени, проводимого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14196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60459">
                <a:tc gridSpan="2">
                  <a:txBody>
                    <a:bodyPr/>
                    <a:lstStyle/>
                    <a:p>
                      <a:pPr marL="5776" marR="2310" algn="ctr">
                        <a:lnSpc>
                          <a:spcPct val="110000"/>
                        </a:lnSpc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Мгновенные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уведомления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нарушении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правил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  <a:p>
                      <a:pPr marL="35519" algn="ctr">
                        <a:lnSpc>
                          <a:spcPct val="110000"/>
                        </a:lnSpc>
                        <a:spcBef>
                          <a:spcPts val="161"/>
                        </a:spcBef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опасных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событиях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12700" cmpd="sng">
                      <a:noFill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Безопасное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общение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интернете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5487" marR="2310" algn="ctr">
                        <a:lnSpc>
                          <a:spcPct val="110000"/>
                        </a:lnSpc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5487" marR="2310" indent="0" algn="ctr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Простые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настройки </a:t>
                      </a:r>
                      <a: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/>
                      </a:r>
                      <a:br>
                        <a:rPr lang="en-US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</a:b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для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вашего</a:t>
                      </a:r>
                      <a:r>
                        <a:rPr lang="ru-RU" sz="1600" b="0" spc="2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 </a:t>
                      </a:r>
                      <a:r>
                        <a:rPr lang="ru-RU" sz="1600" b="0" spc="5" dirty="0">
                          <a:solidFill>
                            <a:schemeClr val="tx1"/>
                          </a:solidFill>
                          <a:latin typeface="Museo Sans Cyrl 300" pitchFamily="50" charset="-52"/>
                          <a:cs typeface="Museo Sans Cyrl 700"/>
                        </a:rPr>
                        <a:t>удобства</a:t>
                      </a:r>
                      <a:endParaRPr lang="ru-RU" sz="16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 marL="121920" marR="121920" marT="60960" marB="60960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>
                        <a:solidFill>
                          <a:schemeClr val="tx1"/>
                        </a:solidFill>
                        <a:latin typeface="Museo Sans Cyrl 300" pitchFamily="50" charset="-52"/>
                        <a:cs typeface="Museo Sans Cyrl 700"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863" y="3031838"/>
            <a:ext cx="730740" cy="6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51" y="3045274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9586" y="2973138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3720" y="3045274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13902" y="4982297"/>
            <a:ext cx="57963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6699" y="4973689"/>
            <a:ext cx="69110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3281" y="5024099"/>
            <a:ext cx="691107" cy="59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609601" y="2138141"/>
            <a:ext cx="109590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0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spc="-3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ОСВЕДОМЛЕННОСТЬ И ЕДИНЫЙ ПОМОЩНИК ДЛЯ ВСЕХ</a:t>
            </a:r>
            <a:r>
              <a:rPr lang="en-US" sz="2400" spc="-3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 </a:t>
            </a:r>
            <a:r>
              <a:rPr lang="ru-RU" sz="2400" spc="-3" dirty="0">
                <a:solidFill>
                  <a:srgbClr val="FF0000"/>
                </a:solidFill>
                <a:latin typeface="Museo Sans Cyrl 900" pitchFamily="50" charset="-52"/>
                <a:cs typeface="Museo Sans Cyrl 300"/>
              </a:rPr>
              <a:t>УСТРОЙСТВ</a:t>
            </a:r>
          </a:p>
        </p:txBody>
      </p:sp>
    </p:spTree>
    <p:extLst>
      <p:ext uri="{BB962C8B-B14F-4D97-AF65-F5344CB8AC3E}">
        <p14:creationId xmlns:p14="http://schemas.microsoft.com/office/powerpoint/2010/main" val="38317901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 - </a:t>
            </a:r>
            <a:r>
              <a:rPr lang="ru-RU" dirty="0"/>
              <a:t>Родителям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2709" y="903967"/>
            <a:ext cx="7839650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31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 </a:t>
            </a:r>
            <a:r>
              <a:rPr lang="ru-RU" dirty="0"/>
              <a:t>- родителям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5831" y="1089025"/>
            <a:ext cx="8149864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</a:t>
            </a:r>
            <a:r>
              <a:rPr lang="ru-RU" dirty="0"/>
              <a:t> - детям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359" y="958396"/>
            <a:ext cx="10424808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17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/>
              <a:t>Kids.Kaspersky.ru</a:t>
            </a:r>
            <a:r>
              <a:rPr lang="ru-RU" dirty="0"/>
              <a:t> - детям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542" y="791164"/>
            <a:ext cx="8115156" cy="5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53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1114" y="4362451"/>
            <a:ext cx="11072985" cy="1749231"/>
          </a:xfrm>
        </p:spPr>
        <p:txBody>
          <a:bodyPr/>
          <a:lstStyle/>
          <a:p>
            <a:r>
              <a:rPr lang="ru-RU" dirty="0"/>
              <a:t>Всем спасибо!</a:t>
            </a:r>
          </a:p>
          <a:p>
            <a:r>
              <a:rPr lang="ru-RU" dirty="0"/>
              <a:t>Читайте о </a:t>
            </a:r>
            <a:r>
              <a:rPr lang="ru-RU"/>
              <a:t>детской онлайн </a:t>
            </a:r>
            <a:r>
              <a:rPr lang="ru-RU" dirty="0"/>
              <a:t>безопасности</a:t>
            </a:r>
            <a:r>
              <a:rPr lang="en-US" dirty="0"/>
              <a:t>:</a:t>
            </a:r>
          </a:p>
          <a:p>
            <a:r>
              <a:rPr lang="en-US" dirty="0">
                <a:solidFill>
                  <a:srgbClr val="FF0000"/>
                </a:solidFill>
                <a:hlinkClick r:id="rId2"/>
              </a:rPr>
              <a:t>https://kids.kaspersky.ru/</a:t>
            </a:r>
            <a:r>
              <a:rPr lang="en-US" dirty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1602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591CE3-87C0-4B22-9A09-B0EB7243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xmlns="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xmlns="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xmlns="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xmlns="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xmlns="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xmlns="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xmlns="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xmlns="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xmlns="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xmlns="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xmlns="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xmlns="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xmlns="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xmlns="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xmlns="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xmlns="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xmlns="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xmlns="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xmlns="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xmlns="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xmlns="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xmlns="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xmlns="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xmlns="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xmlns="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xmlns="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xmlns="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xmlns="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xmlns="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xmlns="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xmlns="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xmlns="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</p:spTree>
    <p:extLst>
      <p:ext uri="{BB962C8B-B14F-4D97-AF65-F5344CB8AC3E}">
        <p14:creationId xmlns:p14="http://schemas.microsoft.com/office/powerpoint/2010/main" val="1854844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детей, 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xmlns="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4129647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413115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xmlns="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xmlns="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654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pic>
        <p:nvPicPr>
          <p:cNvPr id="21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18" y="1065195"/>
            <a:ext cx="6728695" cy="420007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219" y="1043180"/>
            <a:ext cx="6801799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95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6631433"/>
              </p:ext>
            </p:extLst>
          </p:nvPr>
        </p:nvGraphicFramePr>
        <p:xfrm>
          <a:off x="629264" y="912529"/>
          <a:ext cx="2383964" cy="41281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42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496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770446"/>
              </p:ext>
            </p:extLst>
          </p:nvPr>
        </p:nvGraphicFramePr>
        <p:xfrm>
          <a:off x="3505574" y="912529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9669" y="826790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8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2110</Words>
  <Application>Microsoft Office PowerPoint</Application>
  <PresentationFormat>Широкоэкранный</PresentationFormat>
  <Paragraphs>297</Paragraphs>
  <Slides>35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4" baseType="lpstr">
      <vt:lpstr>Museo Sans Cyrl 700</vt:lpstr>
      <vt:lpstr>Museo Sans Cyrl 500</vt:lpstr>
      <vt:lpstr>Arial</vt:lpstr>
      <vt:lpstr>Museo Sans Cyrl 300</vt:lpstr>
      <vt:lpstr>Calibri</vt:lpstr>
      <vt:lpstr>Museo Sans 500</vt:lpstr>
      <vt:lpstr>Museo Sans Cyrl 900</vt:lpstr>
      <vt:lpstr>Museo Sans Rounded 300</vt:lpstr>
      <vt:lpstr>Office Theme</vt:lpstr>
      <vt:lpstr>Взрослые и дети в цифровом мире</vt:lpstr>
      <vt:lpstr>Презентация PowerPoint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Презентация PowerPoint</vt:lpstr>
      <vt:lpstr>Где гуляют дети в интернете?</vt:lpstr>
      <vt:lpstr>Где гуляют дети в интернете?</vt:lpstr>
      <vt:lpstr>И что они ищут?</vt:lpstr>
      <vt:lpstr>Презентация PowerPoint</vt:lpstr>
      <vt:lpstr>Социальные сети</vt:lpstr>
      <vt:lpstr>Социальные сети, угрозы</vt:lpstr>
      <vt:lpstr>Наивность детей и овершеринг</vt:lpstr>
      <vt:lpstr>Безопасное общение в сети, овершеринг.</vt:lpstr>
      <vt:lpstr>Вписки</vt:lpstr>
      <vt:lpstr>Педофилы</vt:lpstr>
      <vt:lpstr>Наркотики</vt:lpstr>
      <vt:lpstr>Социальные сети: реакция родителей</vt:lpstr>
      <vt:lpstr>Презентация PowerPoint</vt:lpstr>
      <vt:lpstr>Кибербуллинг</vt:lpstr>
      <vt:lpstr>Кибербуллинг</vt:lpstr>
      <vt:lpstr>Презентация PowerPoint</vt:lpstr>
      <vt:lpstr>Что можно сделать</vt:lpstr>
      <vt:lpstr>Что можно сделать технически?</vt:lpstr>
      <vt:lpstr>Бесплатная версия обладает широким функционалом</vt:lpstr>
      <vt:lpstr>Неподходящие игры и фильмы</vt:lpstr>
      <vt:lpstr>Неподходящие Сайты</vt:lpstr>
      <vt:lpstr>Геолокация в Safekids</vt:lpstr>
      <vt:lpstr>Определение опасных групп в Safekids</vt:lpstr>
      <vt:lpstr>Kids.Kaspersky.ru  + KASPERSKY SAFE KIDS</vt:lpstr>
      <vt:lpstr>Kids.Kaspersky.ru - Родителям  </vt:lpstr>
      <vt:lpstr>Kids.Kaspersky.ru - родителям </vt:lpstr>
      <vt:lpstr>Kids.Kaspersky.ru - детям  </vt:lpstr>
      <vt:lpstr>Kids.Kaspersky.ru - детям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Мы</cp:lastModifiedBy>
  <cp:revision>166</cp:revision>
  <dcterms:created xsi:type="dcterms:W3CDTF">2018-03-29T14:00:16Z</dcterms:created>
  <dcterms:modified xsi:type="dcterms:W3CDTF">2018-10-26T03:45:00Z</dcterms:modified>
</cp:coreProperties>
</file>