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2" r:id="rId2"/>
    <p:sldId id="256" r:id="rId3"/>
    <p:sldId id="257" r:id="rId4"/>
    <p:sldId id="258" r:id="rId5"/>
    <p:sldId id="259" r:id="rId6"/>
    <p:sldId id="260" r:id="rId7"/>
    <p:sldId id="261" r:id="rId8"/>
    <p:sldId id="275" r:id="rId9"/>
    <p:sldId id="262" r:id="rId10"/>
    <p:sldId id="273" r:id="rId11"/>
    <p:sldId id="274" r:id="rId12"/>
    <p:sldId id="263" r:id="rId13"/>
    <p:sldId id="264" r:id="rId14"/>
    <p:sldId id="265" r:id="rId15"/>
    <p:sldId id="266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F1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4660"/>
  </p:normalViewPr>
  <p:slideViewPr>
    <p:cSldViewPr>
      <p:cViewPr varScale="1">
        <p:scale>
          <a:sx n="70" d="100"/>
          <a:sy n="70" d="100"/>
        </p:scale>
        <p:origin x="13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1BAB9-A994-4732-B809-F19A86A80BA4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E2C0E2-F381-43D4-BABB-7672CDC309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541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2C0E2-F381-43D4-BABB-7672CDC3091A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067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2C0E2-F381-43D4-BABB-7672CDC3091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611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2C0E2-F381-43D4-BABB-7672CDC3091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405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2C0E2-F381-43D4-BABB-7672CDC3091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173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2C0E2-F381-43D4-BABB-7672CDC3091A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191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2C0E2-F381-43D4-BABB-7672CDC3091A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1419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2C0E2-F381-43D4-BABB-7672CDC3091A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454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2C0E2-F381-43D4-BABB-7672CDC3091A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912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  <a:alpha val="38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858180" cy="592935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000" b="1" dirty="0" smtClean="0"/>
              <a:t>КОМИТЕТ ОБРАЗОВАНИЯ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АДМИНИСТРАЦИИ ГОРОДСКОГО ОКРУГА «ГОРОД ЧИТА»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Общегородское родительское собрание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«Ваш ребёнок идёт в 1-й класс»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21.01.2016 г.</a:t>
            </a:r>
            <a:endParaRPr lang="ru-RU" sz="1200" dirty="0"/>
          </a:p>
        </p:txBody>
      </p:sp>
      <p:pic>
        <p:nvPicPr>
          <p:cNvPr id="4" name="Рисунок 3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71934" y="1714488"/>
            <a:ext cx="135732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57166"/>
            <a:ext cx="8072494" cy="6143668"/>
          </a:xfrm>
        </p:spPr>
        <p:txBody>
          <a:bodyPr>
            <a:normAutofit fontScale="92500" lnSpcReduction="20000"/>
          </a:bodyPr>
          <a:lstStyle/>
          <a:p>
            <a:r>
              <a:rPr lang="ru-RU" sz="3300" b="1" u="sng" dirty="0" smtClean="0"/>
              <a:t>Требования к организации медицинского обслуживания обучающихся</a:t>
            </a:r>
          </a:p>
          <a:p>
            <a:endParaRPr lang="ru-RU" sz="2800" b="1" dirty="0" smtClean="0"/>
          </a:p>
          <a:p>
            <a:pPr algn="just"/>
            <a:r>
              <a:rPr lang="ru-RU" sz="2800" dirty="0" smtClean="0"/>
              <a:t>  При обнаружении инфекционных заболеваний </a:t>
            </a:r>
            <a:r>
              <a:rPr lang="ru-RU" sz="2800" b="1" u="sng" dirty="0" smtClean="0"/>
              <a:t>обучающиеся на время проведения лечения отстраняются от посещения учреждения</a:t>
            </a:r>
            <a:r>
              <a:rPr lang="ru-RU" sz="2800" dirty="0" smtClean="0"/>
              <a:t>. Они могут быть допущены в общеобразовательное учреждение только после завершения всего комплекса лечебно-профилактических мероприятий, подтвержденных справкой от врача.</a:t>
            </a:r>
          </a:p>
          <a:p>
            <a:pPr algn="just"/>
            <a:r>
              <a:rPr lang="ru-RU" sz="2800" dirty="0" smtClean="0"/>
              <a:t> В классном журнале рекомендуется оформлять лист здоровья, в который для каждого обучающегося вносят сведения об антропометрических данных, группе здоровья, группе занятий физической культурой, состоянии здоровья, рекомендуемом размере учебной мебели, а также медицинские рекомендации.</a:t>
            </a:r>
            <a:endParaRPr lang="ru-RU" sz="7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u="sng" dirty="0" smtClean="0"/>
              <a:t>Организация медицинского обслуживания в образовательных учреждениях города Читы</a:t>
            </a:r>
            <a:endParaRPr lang="ru-RU" sz="2000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115328" cy="5286412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/>
              <a:t>В целях улучшения качества медицинского обслуживания детей и подростков, обеспечения санитарно-эпидемиологической безопасности в образовательных учреждениях издаются нормативно-правовые акты муниципального уровня.</a:t>
            </a:r>
          </a:p>
          <a:p>
            <a:pPr algn="just"/>
            <a:r>
              <a:rPr lang="ru-RU" sz="1800" dirty="0" smtClean="0"/>
              <a:t>2 раза в год проводится мониторинг обеспеченности оборудованием медицинских кабинетов.</a:t>
            </a:r>
          </a:p>
          <a:p>
            <a:pPr algn="just"/>
            <a:r>
              <a:rPr lang="ru-RU" sz="1800" dirty="0" smtClean="0"/>
              <a:t>Ежегодно в июне-августе проводится приёмка образовательных учреждений (медицинских кабинетов) специалистами </a:t>
            </a:r>
            <a:r>
              <a:rPr lang="ru-RU" sz="1800" dirty="0" err="1" smtClean="0"/>
              <a:t>Роспотребнадзора</a:t>
            </a:r>
            <a:r>
              <a:rPr lang="ru-RU" sz="1800" dirty="0" smtClean="0"/>
              <a:t>. </a:t>
            </a:r>
          </a:p>
          <a:p>
            <a:pPr algn="just"/>
            <a:r>
              <a:rPr lang="ru-RU" sz="1800" dirty="0" smtClean="0"/>
              <a:t>В 6 школах работают стоматологические кабинеты (МБОУ СОШ №№ 2, 9, 12, 22, 27, 30).</a:t>
            </a:r>
          </a:p>
          <a:p>
            <a:pPr algn="just"/>
            <a:r>
              <a:rPr lang="ru-RU" sz="1800" dirty="0" smtClean="0"/>
              <a:t> Во всех медицинских кабинетах имеются раковины с подводкой воды, проведена установка водонагревателей. Мебелью и оборудованием кабинеты оснащены на 100 %. Имеются холодильник, весы, ростомер, бактерицидные лампы, дезинфицирующие средства. К началу нового учебного года в медицинских кабинетах проводят косметический или капитальный ремонт. </a:t>
            </a:r>
          </a:p>
          <a:p>
            <a:pPr algn="just"/>
            <a:r>
              <a:rPr lang="ru-RU" sz="1800" dirty="0" smtClean="0"/>
              <a:t>За последние годы улучшается материально-техническое оснащение медицинских кабинетов. </a:t>
            </a:r>
          </a:p>
          <a:p>
            <a:pPr algn="just"/>
            <a:endParaRPr lang="ru-RU"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57166"/>
            <a:ext cx="8072494" cy="6143668"/>
          </a:xfrm>
        </p:spPr>
        <p:txBody>
          <a:bodyPr>
            <a:normAutofit/>
          </a:bodyPr>
          <a:lstStyle/>
          <a:p>
            <a:endParaRPr lang="ru-RU" sz="1800" b="1" u="sng" dirty="0" smtClean="0"/>
          </a:p>
          <a:p>
            <a:r>
              <a:rPr lang="ru-RU" sz="2800" b="1" u="sng" dirty="0" smtClean="0"/>
              <a:t>Обеспечение обучающихся учебной литературой</a:t>
            </a:r>
          </a:p>
          <a:p>
            <a:pPr algn="just"/>
            <a:r>
              <a:rPr lang="ru-RU" sz="1800" b="1" u="sng" dirty="0" smtClean="0"/>
              <a:t>Согласно Федеральному перечню учебников, утвержденному приказом Министерства образования и науки Российской Федерации №253 от 31 марта 2014г. рекомендованы к использованию учебники, вошедшие в состав учебно-методических комплектов и положительно зарекомендовавшие себя на территории Забайкальского края в части показателей результативности обучения на ступени  начального общего образования:</a:t>
            </a:r>
          </a:p>
          <a:p>
            <a:pPr marL="457200" indent="-457200" algn="just">
              <a:buAutoNum type="arabicPeriod"/>
            </a:pPr>
            <a:r>
              <a:rPr lang="ru-RU" sz="2200" b="1" dirty="0" smtClean="0"/>
              <a:t>УМК «Гармония»</a:t>
            </a:r>
            <a:r>
              <a:rPr lang="ru-RU" sz="2200" dirty="0" smtClean="0"/>
              <a:t>, направлен на формирование способов умственной деятельности. Отличительной чертой комплекта является – целенаправленная работа по формированию орфографической зоркости. Этот комплект используется в  образовательных учреждениях Забайкальского края   с 2001 года и нашел широкое применение (25% учащихся). По результатам регионального мониторинга качества НОО выпускники начальной школы показывают хорошие результаты освоения программного материала (67%).</a:t>
            </a:r>
          </a:p>
          <a:p>
            <a:pPr algn="just"/>
            <a:r>
              <a:rPr lang="ru-RU" sz="2200" i="1" u="sng" dirty="0" smtClean="0"/>
              <a:t>(СОШ №52,44,47,40,38,36,45,26,13,8,5,1,12)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57166"/>
            <a:ext cx="8072494" cy="6143668"/>
          </a:xfrm>
        </p:spPr>
        <p:txBody>
          <a:bodyPr>
            <a:normAutofit fontScale="70000" lnSpcReduction="20000"/>
          </a:bodyPr>
          <a:lstStyle/>
          <a:p>
            <a:r>
              <a:rPr lang="ru-RU" sz="4000" b="1" u="sng" dirty="0" smtClean="0"/>
              <a:t>Обеспечение обучающихся учебной литературой</a:t>
            </a:r>
          </a:p>
          <a:p>
            <a:endParaRPr lang="ru-RU" sz="2800" dirty="0" smtClean="0"/>
          </a:p>
          <a:p>
            <a:pPr algn="just"/>
            <a:r>
              <a:rPr lang="ru-RU" sz="2800" dirty="0" smtClean="0"/>
              <a:t> 2. УМК </a:t>
            </a:r>
            <a:r>
              <a:rPr lang="ru-RU" sz="2800" b="1" dirty="0" smtClean="0"/>
              <a:t>«Начальная школа ХХ1 века»,</a:t>
            </a:r>
            <a:r>
              <a:rPr lang="ru-RU" sz="2800" dirty="0" smtClean="0"/>
              <a:t> ставит перед собой цель   - целенаправленное развитие личности школьника; формирование общих способностей и эрудиции  в соответствии с индивидуальными возможностями и особенностями ребенка. Отличительная черта комплекта – ориентация содержания на возрастные психологические особенности детей младшего школьного возраста.  8,4% учащихся учатся по данному УМК в Забайкальском крае. Выпускники начальной школы демонстрируют достаточный уровень освоения программного материала по данному комплекту (65%). </a:t>
            </a:r>
            <a:r>
              <a:rPr lang="ru-RU" sz="2800" i="1" u="sng" dirty="0" smtClean="0"/>
              <a:t>( СОШ №45,24,16,12)</a:t>
            </a:r>
          </a:p>
          <a:p>
            <a:pPr algn="just"/>
            <a:r>
              <a:rPr lang="ru-RU" sz="2800" dirty="0" smtClean="0"/>
              <a:t>  3. УМК </a:t>
            </a:r>
            <a:r>
              <a:rPr lang="ru-RU" sz="2800" b="1" dirty="0" smtClean="0"/>
              <a:t>«Перспективная начальная школа».</a:t>
            </a:r>
            <a:r>
              <a:rPr lang="ru-RU" sz="2800" dirty="0" smtClean="0"/>
              <a:t> Идея комплекта -</a:t>
            </a:r>
            <a:r>
              <a:rPr lang="ru-RU" sz="2800" i="1" dirty="0" smtClean="0"/>
              <a:t> </a:t>
            </a:r>
            <a:r>
              <a:rPr lang="ru-RU" sz="2800" dirty="0" smtClean="0"/>
              <a:t>оптимальное развитие каждого ребенка на основе педагогической поддержки его индивидуальности (возраста, способностей,  интересов, склонностей, развития)  в условиях специально организованной учебной деятельности, где ученик выступает то в роли обучаемого, то в роли обучающего, то в роли организатора  учебной ситуации. Среди учительства Забайкалья комплект зарекомендовал себя как один наиболее полно реализующих требование ФГОС НОО. В крае по нему занимаются  10,8% учащихся, которые демонстрируют достаточный уровень освоения программного материала (68%)</a:t>
            </a:r>
            <a:r>
              <a:rPr lang="ru-RU" sz="2800" i="1" u="sng" dirty="0" smtClean="0"/>
              <a:t>.</a:t>
            </a:r>
          </a:p>
          <a:p>
            <a:pPr algn="just"/>
            <a:r>
              <a:rPr lang="ru-RU" sz="2800" i="1" u="sng" dirty="0" smtClean="0"/>
              <a:t>(СОШ №52,29,23,17,15,6,3)</a:t>
            </a:r>
          </a:p>
          <a:p>
            <a:pPr algn="just"/>
            <a:endParaRPr lang="ru-RU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57166"/>
            <a:ext cx="8072494" cy="6143668"/>
          </a:xfrm>
        </p:spPr>
        <p:txBody>
          <a:bodyPr>
            <a:normAutofit fontScale="92500" lnSpcReduction="10000"/>
          </a:bodyPr>
          <a:lstStyle/>
          <a:p>
            <a:r>
              <a:rPr lang="ru-RU" sz="2800" b="1" u="sng" dirty="0" smtClean="0"/>
              <a:t>Обеспечение обучающихся учебной литературой</a:t>
            </a:r>
          </a:p>
          <a:p>
            <a:pPr algn="just"/>
            <a:r>
              <a:rPr lang="ru-RU" sz="2400" dirty="0" smtClean="0"/>
              <a:t>4. УМК «</a:t>
            </a:r>
            <a:r>
              <a:rPr lang="ru-RU" sz="2400" b="1" dirty="0" smtClean="0"/>
              <a:t>Перспектива</a:t>
            </a:r>
            <a:r>
              <a:rPr lang="ru-RU" sz="2400" dirty="0" smtClean="0"/>
              <a:t>», который недавно стал работать на территории края (в основном в г.Чита). Представляет целостную информационно-образовательную среду для начальной школы, сконструированную на основе единых идеологических, дидактических и методических принципов, адекватных требованиям   ФГОС НОО.  2,5% учащихся обучаются по комплекту. Результаты еще не продемонстрированы выпускниками т.к. первые учащиеся в 2015-2016  </a:t>
            </a:r>
            <a:r>
              <a:rPr lang="ru-RU" sz="2400" dirty="0" err="1" smtClean="0"/>
              <a:t>уч.г</a:t>
            </a:r>
            <a:r>
              <a:rPr lang="ru-RU" sz="2400" dirty="0" smtClean="0"/>
              <a:t>. заканчивают начальную школу. (</a:t>
            </a:r>
            <a:r>
              <a:rPr lang="ru-RU" sz="2400" i="1" u="sng" dirty="0" smtClean="0"/>
              <a:t>СОШ№48,44,43,34,30,14,8,31,21</a:t>
            </a:r>
            <a:r>
              <a:rPr lang="ru-RU" sz="2400" dirty="0" smtClean="0"/>
              <a:t>)</a:t>
            </a:r>
          </a:p>
          <a:p>
            <a:pPr algn="just"/>
            <a:r>
              <a:rPr lang="ru-RU" sz="2400" dirty="0" smtClean="0"/>
              <a:t>5. Система развивающего обучения </a:t>
            </a:r>
            <a:r>
              <a:rPr lang="ru-RU" sz="2400" b="1" dirty="0" err="1" smtClean="0"/>
              <a:t>Д.Б.Эльконина</a:t>
            </a:r>
            <a:r>
              <a:rPr lang="ru-RU" sz="2400" b="1" dirty="0" smtClean="0"/>
              <a:t> - В.В.Давыдова</a:t>
            </a:r>
            <a:r>
              <a:rPr lang="ru-RU" sz="2400" dirty="0" smtClean="0"/>
              <a:t> направлена на формирование у детей основ теоретического мышления в процессе обучения (теоретическое мышление – это способность человека понимать суть явлений по их внешней форме и действовать в соответствии с этой сутью).  В Забайкальском крае 3,4 % учащихся достигают планируемые результаты по данным учебникам и демонстрируют высокий уровень освоения программного материала (более 85%).</a:t>
            </a:r>
          </a:p>
          <a:p>
            <a:pPr algn="just"/>
            <a:r>
              <a:rPr lang="ru-RU" sz="2400" i="1" u="sng" dirty="0" smtClean="0"/>
              <a:t>(НОШ №37)</a:t>
            </a:r>
          </a:p>
          <a:p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501122" cy="6072230"/>
          </a:xfrm>
        </p:spPr>
        <p:txBody>
          <a:bodyPr>
            <a:normAutofit lnSpcReduction="10000"/>
          </a:bodyPr>
          <a:lstStyle/>
          <a:p>
            <a:r>
              <a:rPr lang="ru-RU" sz="2800" b="1" u="sng" dirty="0" smtClean="0"/>
              <a:t>Обеспечение обучающихся учебной литературой</a:t>
            </a:r>
          </a:p>
          <a:p>
            <a:pPr algn="just"/>
            <a:endParaRPr lang="ru-RU" sz="1400" dirty="0" smtClean="0"/>
          </a:p>
          <a:p>
            <a:pPr algn="just"/>
            <a:r>
              <a:rPr lang="ru-RU" sz="1900" dirty="0" smtClean="0"/>
              <a:t>6. УМК </a:t>
            </a:r>
            <a:r>
              <a:rPr lang="ru-RU" sz="1900" b="1" dirty="0" smtClean="0"/>
              <a:t>«Школа России»,</a:t>
            </a:r>
            <a:r>
              <a:rPr lang="ru-RU" sz="1900" dirty="0" smtClean="0"/>
              <a:t> переработанный комплект ориентирован не только на усвоение обучающимися определенной суммы знаний, но и на развитие его личности, познавательных и созидательных способностей, реализацию </a:t>
            </a:r>
            <a:r>
              <a:rPr lang="ru-RU" sz="1900" dirty="0" err="1" smtClean="0"/>
              <a:t>системно-деятельностного</a:t>
            </a:r>
            <a:r>
              <a:rPr lang="ru-RU" sz="1900" dirty="0" smtClean="0"/>
              <a:t> подхода. В регионе 9% учащихся начальной школы  учатся по данному комплекту. На основании регионального мониторинга качества начального общего образования около 45% выпускников достигают достаточного уровня планируемых результатов</a:t>
            </a:r>
            <a:r>
              <a:rPr lang="ru-RU" sz="2400" dirty="0" smtClean="0"/>
              <a:t>.</a:t>
            </a:r>
          </a:p>
          <a:p>
            <a:pPr algn="just"/>
            <a:r>
              <a:rPr lang="ru-RU" sz="1600" b="1" u="sng" dirty="0" smtClean="0"/>
              <a:t>УМК не вошедшие в Федеральный перечень учебников, но достаточно широко использующиеся на территории Забайкальского края и демонстрирующие достаточно высокие результаты (свыше 80 % достаточного уровня): </a:t>
            </a:r>
          </a:p>
          <a:p>
            <a:pPr algn="just"/>
            <a:r>
              <a:rPr lang="ru-RU" sz="1600" b="1" u="sng" dirty="0" smtClean="0"/>
              <a:t> (</a:t>
            </a:r>
            <a:r>
              <a:rPr lang="ru-RU" sz="1600" i="1" u="sng" dirty="0" smtClean="0"/>
              <a:t>СОШ</a:t>
            </a:r>
            <a:r>
              <a:rPr lang="ru-RU" sz="1600" u="sng" dirty="0" smtClean="0"/>
              <a:t> </a:t>
            </a:r>
            <a:r>
              <a:rPr lang="ru-RU" sz="1600" i="1" u="sng" dirty="0" smtClean="0"/>
              <a:t>№50,46,43,42,34,45,27,25,20,19,18,17,16,6, НОШИ №4) </a:t>
            </a:r>
          </a:p>
          <a:p>
            <a:pPr algn="just"/>
            <a:r>
              <a:rPr lang="ru-RU" sz="1800" dirty="0" smtClean="0"/>
              <a:t>   7. система обучения </a:t>
            </a:r>
            <a:r>
              <a:rPr lang="ru-RU" sz="1800" b="1" dirty="0" err="1" smtClean="0"/>
              <a:t>Л.В.Занкова</a:t>
            </a:r>
            <a:r>
              <a:rPr lang="ru-RU" sz="1800" b="1" dirty="0" smtClean="0"/>
              <a:t> </a:t>
            </a:r>
            <a:r>
              <a:rPr lang="ru-RU" sz="1800" dirty="0" smtClean="0"/>
              <a:t>(12,8 % учащихся в крае</a:t>
            </a:r>
            <a:r>
              <a:rPr lang="ru-RU" sz="1800" b="1" dirty="0" smtClean="0"/>
              <a:t>)</a:t>
            </a:r>
            <a:r>
              <a:rPr lang="ru-RU" sz="1800" dirty="0" smtClean="0"/>
              <a:t>,</a:t>
            </a:r>
          </a:p>
          <a:p>
            <a:pPr algn="just"/>
            <a:r>
              <a:rPr lang="ru-RU" sz="1800" dirty="0" smtClean="0"/>
              <a:t> </a:t>
            </a:r>
            <a:r>
              <a:rPr lang="ru-RU" sz="1800" i="1" u="sng" dirty="0" smtClean="0"/>
              <a:t>(СОШ №52,42,36,26,19,3,2,21,12)</a:t>
            </a:r>
          </a:p>
          <a:p>
            <a:pPr algn="just"/>
            <a:r>
              <a:rPr lang="ru-RU" sz="1600" dirty="0" smtClean="0"/>
              <a:t>  </a:t>
            </a:r>
            <a:r>
              <a:rPr lang="ru-RU" sz="2000" dirty="0" smtClean="0"/>
              <a:t>8. образовательная система </a:t>
            </a:r>
            <a:r>
              <a:rPr lang="ru-RU" sz="2000" b="1" dirty="0" smtClean="0"/>
              <a:t>«Школа 2100» </a:t>
            </a:r>
            <a:r>
              <a:rPr lang="ru-RU" sz="2000" dirty="0" smtClean="0"/>
              <a:t>(27,9% учащихся) (по решению Министерства образования, науки и молодежной политики Забайкальского края эти УМК могут использоваться в образовательных организациях  до окончания срока использования закупленных учебников)</a:t>
            </a:r>
          </a:p>
          <a:p>
            <a:pPr algn="just"/>
            <a:r>
              <a:rPr lang="ru-RU" sz="2000" i="1" u="sng" dirty="0" smtClean="0"/>
              <a:t>(СОШ№51,50,49,48,47,40,38,36,33,32,30,27,26,25,24,19,18,16,14,10,9,7,5,2,1,4,39,37,12)</a:t>
            </a:r>
          </a:p>
          <a:p>
            <a:pPr algn="just"/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357166"/>
            <a:ext cx="850112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 </a:t>
            </a:r>
          </a:p>
          <a:p>
            <a:pPr algn="just"/>
            <a:endParaRPr lang="ru-RU" b="1" u="sng" dirty="0" smtClean="0"/>
          </a:p>
          <a:p>
            <a:pPr algn="just"/>
            <a:endParaRPr lang="ru-RU" b="1" u="sng" dirty="0" smtClean="0"/>
          </a:p>
          <a:p>
            <a:pPr algn="just"/>
            <a:endParaRPr lang="ru-RU" b="1" u="sng" dirty="0" smtClean="0"/>
          </a:p>
          <a:p>
            <a:pPr algn="just"/>
            <a:endParaRPr lang="ru-RU" b="1" u="sng" dirty="0" smtClean="0"/>
          </a:p>
          <a:p>
            <a:pPr algn="just"/>
            <a:endParaRPr lang="ru-RU" b="1" u="sng" dirty="0" smtClean="0"/>
          </a:p>
          <a:p>
            <a:pPr algn="just"/>
            <a:endParaRPr lang="ru-RU" b="1" u="sng" dirty="0" smtClean="0"/>
          </a:p>
          <a:p>
            <a:pPr algn="just"/>
            <a:endParaRPr lang="ru-RU" b="1" u="sng" dirty="0" smtClean="0"/>
          </a:p>
          <a:p>
            <a:pPr algn="just"/>
            <a:endParaRPr lang="ru-RU" b="1" u="sng" dirty="0" smtClean="0"/>
          </a:p>
          <a:p>
            <a:pPr algn="just"/>
            <a:endParaRPr lang="ru-RU" b="1" u="sng" dirty="0" smtClean="0"/>
          </a:p>
          <a:p>
            <a:pPr algn="just"/>
            <a:endParaRPr lang="ru-RU" b="1" u="sng" dirty="0" smtClean="0"/>
          </a:p>
          <a:p>
            <a:pPr algn="just"/>
            <a:endParaRPr lang="ru-RU" b="1" u="sng" dirty="0" smtClean="0"/>
          </a:p>
          <a:p>
            <a:pPr algn="just"/>
            <a:endParaRPr lang="ru-RU" b="1" u="sng" dirty="0" smtClean="0"/>
          </a:p>
          <a:p>
            <a:pPr algn="just"/>
            <a:endParaRPr lang="ru-RU" b="1" u="sng" dirty="0" smtClean="0"/>
          </a:p>
          <a:p>
            <a:pPr algn="just"/>
            <a:endParaRPr lang="ru-RU" b="1" u="sng" dirty="0" smtClean="0"/>
          </a:p>
          <a:p>
            <a:pPr algn="just"/>
            <a:endParaRPr lang="ru-RU" b="1" u="sng" dirty="0" smtClean="0"/>
          </a:p>
          <a:p>
            <a:pPr algn="just"/>
            <a:endParaRPr lang="ru-RU" b="1" u="sng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14313" y="357188"/>
            <a:ext cx="8472487" cy="621506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     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</a:t>
            </a:r>
            <a:r>
              <a:rPr lang="ru-RU" b="1" u="sng" dirty="0" smtClean="0"/>
              <a:t>Тетради с печатной основой </a:t>
            </a:r>
            <a:r>
              <a:rPr lang="ru-RU" dirty="0" smtClean="0"/>
              <a:t>входят в состав некоторых типовых</a:t>
            </a:r>
            <a:r>
              <a:rPr lang="ru-RU" i="1" dirty="0" smtClean="0"/>
              <a:t> </a:t>
            </a:r>
            <a:r>
              <a:rPr lang="ru-RU" dirty="0" smtClean="0"/>
              <a:t>учебных</a:t>
            </a:r>
            <a:r>
              <a:rPr lang="ru-RU" i="1" dirty="0" smtClean="0"/>
              <a:t> </a:t>
            </a:r>
            <a:r>
              <a:rPr lang="ru-RU" dirty="0" smtClean="0"/>
              <a:t>комплексов и предназначены </a:t>
            </a:r>
            <a:r>
              <a:rPr lang="ru-RU" b="1" dirty="0" smtClean="0"/>
              <a:t>для одноразового использования обучающимися</a:t>
            </a:r>
            <a:r>
              <a:rPr lang="ru-RU" dirty="0" smtClean="0"/>
              <a:t>. Тетради  с печатной основой является средством обучения и используется  для организации самостоятельной</a:t>
            </a:r>
            <a:r>
              <a:rPr lang="ru-RU" i="1" dirty="0" smtClean="0"/>
              <a:t> </a:t>
            </a:r>
            <a:r>
              <a:rPr lang="ru-RU" dirty="0" smtClean="0"/>
              <a:t>работы</a:t>
            </a:r>
            <a:r>
              <a:rPr lang="ru-RU" i="1" dirty="0" smtClean="0"/>
              <a:t> </a:t>
            </a:r>
            <a:r>
              <a:rPr lang="ru-RU" dirty="0" smtClean="0"/>
              <a:t>учащихся. </a:t>
            </a:r>
          </a:p>
          <a:p>
            <a:pPr algn="just">
              <a:buNone/>
            </a:pPr>
            <a:r>
              <a:rPr lang="ru-RU" dirty="0" smtClean="0"/>
              <a:t>      Данные пособия позволяют экономить время, дают направление работе учащихся – строго в рамках темы и задания, поэтому большинство педагогов предпочитают использовать их на своих уроках. </a:t>
            </a:r>
          </a:p>
          <a:p>
            <a:pPr algn="just"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214290"/>
            <a:ext cx="70009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 smtClean="0"/>
              <a:t>Обеспечение обучающихся учебной литературой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357188" y="428625"/>
            <a:ext cx="8358187" cy="6143625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sz="4400" dirty="0" smtClean="0"/>
              <a:t>       </a:t>
            </a:r>
            <a:r>
              <a:rPr lang="ru-RU" sz="4400" b="1" u="sng" dirty="0" smtClean="0"/>
              <a:t>Обеспечение обучающихся учебной литературой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b="1" dirty="0" smtClean="0"/>
              <a:t>         </a:t>
            </a:r>
            <a:r>
              <a:rPr lang="ru-RU" sz="3300" b="1" dirty="0" smtClean="0"/>
              <a:t>В целях формирования  согласованной  системы  комплектования  и  использования  библиотечного  фонда  учебной литературы, а также  эффективного управления  этим  </a:t>
            </a:r>
            <a:r>
              <a:rPr lang="ru-RU" sz="3300" b="1" dirty="0" err="1" smtClean="0"/>
              <a:t>процеcсом</a:t>
            </a:r>
            <a:r>
              <a:rPr lang="ru-RU" sz="3300" b="1" dirty="0" smtClean="0"/>
              <a:t>  на муниципальном уровне и в образовательных учреждениях:</a:t>
            </a:r>
          </a:p>
          <a:p>
            <a:pPr algn="just"/>
            <a:r>
              <a:rPr lang="ru-RU" sz="3600" dirty="0" smtClean="0"/>
              <a:t>осуществляется мониторинг комплектования библиотечных фондов, создаются условия для их хранения; </a:t>
            </a:r>
          </a:p>
          <a:p>
            <a:pPr algn="just"/>
            <a:r>
              <a:rPr lang="ru-RU" sz="3600" dirty="0" smtClean="0"/>
              <a:t>формируется школьный обменный фонд учебников долгосрочного  пользования на принципах системного, планового подхода с учетом перспективы и преемственности реализации образовательных программ (с целью экономии родительских средств проведены и будут проводиться ярмарки-распродажи, акции дарения учебников, бывших в употреблении).</a:t>
            </a:r>
          </a:p>
          <a:p>
            <a:pPr algn="just">
              <a:buNone/>
            </a:pPr>
            <a:r>
              <a:rPr lang="ru-RU" sz="3600" dirty="0" smtClean="0"/>
              <a:t>           Новый Закон об образовании предоставляет российским школам право полного перехода </a:t>
            </a:r>
            <a:r>
              <a:rPr lang="ru-RU" sz="3600" b="1" dirty="0" smtClean="0"/>
              <a:t>на электронные учебники</a:t>
            </a:r>
            <a:r>
              <a:rPr lang="ru-RU" sz="3600" dirty="0" smtClean="0"/>
              <a:t>. Библиотечные фонды превращаются в своеобразные </a:t>
            </a:r>
            <a:r>
              <a:rPr lang="ru-RU" sz="3600" dirty="0" err="1" smtClean="0"/>
              <a:t>медиацентры</a:t>
            </a:r>
            <a:r>
              <a:rPr lang="ru-RU" sz="3600" dirty="0" smtClean="0"/>
              <a:t> (электронные школьные библиотеки), укомплектовываются электронными учебными изданиями и пособиями. Электронные учебники  и электронные образовательные ресурсы становятся одним из главных компонентов школьной информационной образовательной среды. </a:t>
            </a:r>
            <a:r>
              <a:rPr lang="ru-RU" sz="3600" i="1" u="sng" dirty="0" smtClean="0"/>
              <a:t>В связи с этим в школах идёт процесс постепенного перехода на ЭУ, составлены«дорожные карты».</a:t>
            </a: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57166"/>
            <a:ext cx="8072494" cy="6143668"/>
          </a:xfrm>
        </p:spPr>
        <p:txBody>
          <a:bodyPr>
            <a:normAutofit/>
          </a:bodyPr>
          <a:lstStyle/>
          <a:p>
            <a:r>
              <a:rPr lang="ru-RU" sz="2800" b="1" u="sng" dirty="0" smtClean="0"/>
              <a:t>Организация образовательного процесса </a:t>
            </a:r>
          </a:p>
          <a:p>
            <a:r>
              <a:rPr lang="ru-RU" sz="2800" b="1" u="sng" dirty="0" smtClean="0"/>
              <a:t>в 1-м классе</a:t>
            </a:r>
          </a:p>
          <a:p>
            <a:pPr algn="just"/>
            <a:endParaRPr lang="ru-RU" sz="1600" dirty="0" smtClean="0"/>
          </a:p>
          <a:p>
            <a:pPr algn="just"/>
            <a:r>
              <a:rPr lang="ru-RU" sz="1600" dirty="0" smtClean="0"/>
              <a:t> Санитарно-эпидемиологические правила и нормативы </a:t>
            </a:r>
            <a:r>
              <a:rPr lang="ru-RU" sz="1600" dirty="0" err="1" smtClean="0"/>
              <a:t>СанПиН</a:t>
            </a:r>
            <a:r>
              <a:rPr lang="ru-RU" sz="1600" dirty="0" smtClean="0"/>
              <a:t> 2.4.2.2821-10 "Санитарно-эпидемиологические требования к условиям и организации обучения в общеобразовательных учреждениях"</a:t>
            </a:r>
          </a:p>
          <a:p>
            <a:pPr algn="just"/>
            <a:r>
              <a:rPr lang="ru-RU" dirty="0" smtClean="0"/>
              <a:t>  </a:t>
            </a:r>
            <a:r>
              <a:rPr lang="ru-RU" sz="2400" dirty="0" smtClean="0"/>
              <a:t>Оптимальный возраст начала школьного обучения - </a:t>
            </a:r>
            <a:r>
              <a:rPr lang="ru-RU" sz="2400" b="1" u="sng" dirty="0" smtClean="0"/>
              <a:t>не ранее 7 лет. </a:t>
            </a:r>
            <a:r>
              <a:rPr lang="ru-RU" sz="2400" dirty="0" smtClean="0"/>
              <a:t>Прием детей 7-го года жизни осуществляют при достижении ими к 1 сентября учебного года возраста </a:t>
            </a:r>
            <a:r>
              <a:rPr lang="ru-RU" sz="2400" b="1" u="sng" dirty="0" smtClean="0"/>
              <a:t>не менее 6 лет 6 месяцев.</a:t>
            </a:r>
          </a:p>
          <a:p>
            <a:pPr algn="just"/>
            <a:r>
              <a:rPr lang="ru-RU" sz="2400" dirty="0" smtClean="0"/>
              <a:t> Наполняемость классов, за исключением классов компенсирующего обучения, </a:t>
            </a:r>
            <a:r>
              <a:rPr lang="ru-RU" sz="2400" b="1" u="sng" dirty="0" smtClean="0"/>
              <a:t>не должна превышать 25 человек.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57166"/>
            <a:ext cx="8072494" cy="6143668"/>
          </a:xfrm>
        </p:spPr>
        <p:txBody>
          <a:bodyPr>
            <a:normAutofit fontScale="85000" lnSpcReduction="10000"/>
          </a:bodyPr>
          <a:lstStyle/>
          <a:p>
            <a:pPr algn="just"/>
            <a:endParaRPr lang="ru-RU" dirty="0" smtClean="0"/>
          </a:p>
          <a:p>
            <a:r>
              <a:rPr lang="ru-RU" dirty="0" smtClean="0"/>
              <a:t> </a:t>
            </a:r>
            <a:r>
              <a:rPr lang="ru-RU" b="1" u="sng" dirty="0" smtClean="0"/>
              <a:t>Организация образовательного процесса </a:t>
            </a:r>
          </a:p>
          <a:p>
            <a:r>
              <a:rPr lang="ru-RU" b="1" u="sng" dirty="0" smtClean="0"/>
              <a:t>в 1-м классе</a:t>
            </a:r>
          </a:p>
          <a:p>
            <a:pPr algn="just"/>
            <a:r>
              <a:rPr lang="ru-RU" dirty="0" smtClean="0"/>
              <a:t> Учебные занятия следует начинать </a:t>
            </a:r>
            <a:r>
              <a:rPr lang="ru-RU" b="1" u="sng" dirty="0" smtClean="0"/>
              <a:t>не ранее 8 часов</a:t>
            </a:r>
            <a:r>
              <a:rPr lang="ru-RU" dirty="0" smtClean="0"/>
              <a:t>. Проведение нулевых уроков не допускается.</a:t>
            </a:r>
          </a:p>
          <a:p>
            <a:pPr algn="just"/>
            <a:r>
              <a:rPr lang="ru-RU" dirty="0" smtClean="0"/>
              <a:t>В учреждениях, работающих в две смены, обучение 1-х классов должно быть организовано </a:t>
            </a:r>
            <a:r>
              <a:rPr lang="ru-RU" b="1" u="sng" dirty="0" smtClean="0"/>
              <a:t>в первую смену.</a:t>
            </a:r>
          </a:p>
          <a:p>
            <a:pPr algn="just"/>
            <a:r>
              <a:rPr lang="ru-RU" dirty="0" smtClean="0"/>
              <a:t> Образовательную недельную нагрузку необходимо равномерно распределять в течение учебной недели, при этом объем максимальной допустимой нагрузки в течение дня для обучающихся 1-х классов</a:t>
            </a:r>
          </a:p>
          <a:p>
            <a:pPr algn="just"/>
            <a:r>
              <a:rPr lang="ru-RU" dirty="0" smtClean="0"/>
              <a:t> </a:t>
            </a:r>
            <a:r>
              <a:rPr lang="ru-RU" b="1" u="sng" dirty="0" smtClean="0"/>
              <a:t>не должен превышать 4 уроков и 1 день в неделю - не более 5 уроков за счет урока физической культуры.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57166"/>
            <a:ext cx="8072494" cy="6143668"/>
          </a:xfrm>
        </p:spPr>
        <p:txBody>
          <a:bodyPr>
            <a:normAutofit/>
          </a:bodyPr>
          <a:lstStyle/>
          <a:p>
            <a:r>
              <a:rPr lang="ru-RU" sz="2800" b="1" u="sng" dirty="0" smtClean="0"/>
              <a:t>Организация образовательного процесса </a:t>
            </a:r>
          </a:p>
          <a:p>
            <a:r>
              <a:rPr lang="ru-RU" sz="2800" b="1" u="sng" dirty="0" smtClean="0"/>
              <a:t>в 1-м классе</a:t>
            </a:r>
          </a:p>
          <a:p>
            <a:pPr algn="just"/>
            <a:r>
              <a:rPr lang="ru-RU" sz="2800" dirty="0" smtClean="0"/>
              <a:t>  При составлении расписания уроков следует чередовать различные по сложности предметы в течение дня и недели: </a:t>
            </a:r>
          </a:p>
          <a:p>
            <a:pPr algn="just"/>
            <a:r>
              <a:rPr lang="ru-RU" sz="2800" dirty="0" smtClean="0"/>
              <a:t>для обучающихся I ступени образования основные предметы (математика, русский и иностранный язык, природоведение, информатика) чередовать с уроками музыки, изобразительного искусства, труда, физической культуры;</a:t>
            </a:r>
          </a:p>
          <a:p>
            <a:pPr algn="just"/>
            <a:r>
              <a:rPr lang="ru-RU" sz="2800" b="1" u="sng" dirty="0" smtClean="0"/>
              <a:t>Для обучающихся 1-х классов наиболее трудные предметы должны проводить на 2-м уроке.</a:t>
            </a:r>
            <a:endParaRPr lang="ru-RU" sz="2800" b="1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57166"/>
            <a:ext cx="8072494" cy="6143668"/>
          </a:xfrm>
        </p:spPr>
        <p:txBody>
          <a:bodyPr>
            <a:normAutofit fontScale="85000" lnSpcReduction="20000"/>
          </a:bodyPr>
          <a:lstStyle/>
          <a:p>
            <a:r>
              <a:rPr lang="ru-RU" sz="3600" b="1" u="sng" dirty="0" smtClean="0"/>
              <a:t>Организация образовательного процесса </a:t>
            </a:r>
          </a:p>
          <a:p>
            <a:r>
              <a:rPr lang="ru-RU" sz="3600" b="1" u="sng" dirty="0" smtClean="0"/>
              <a:t>в 1-м классе</a:t>
            </a:r>
          </a:p>
          <a:p>
            <a:endParaRPr lang="ru-RU" sz="2800" dirty="0" smtClean="0"/>
          </a:p>
          <a:p>
            <a:pPr algn="just"/>
            <a:r>
              <a:rPr lang="ru-RU" sz="2800" b="1" dirty="0" smtClean="0"/>
              <a:t>Обучение в 1-м классе осуществляется с соблюдением следующих дополнительных требований:</a:t>
            </a:r>
          </a:p>
          <a:p>
            <a:pPr algn="just"/>
            <a:r>
              <a:rPr lang="ru-RU" sz="2800" dirty="0" smtClean="0"/>
              <a:t>- учебные занятия проводятся по 5-дневной учебной неделе и только в первую смену;</a:t>
            </a:r>
          </a:p>
          <a:p>
            <a:pPr algn="just"/>
            <a:r>
              <a:rPr lang="ru-RU" sz="2800" dirty="0" smtClean="0"/>
              <a:t>- использование "ступенчатого" режима обучения в первом полугодии (в сентябре, октябре - по 3 урока в день по 35 минут каждый, в ноябре - декабре - по 4 урока по 35 минут каждый; январь - май - по 4 урока по 45 минут каждый);</a:t>
            </a:r>
          </a:p>
          <a:p>
            <a:pPr algn="just">
              <a:buFontTx/>
              <a:buChar char="-"/>
            </a:pPr>
            <a:r>
              <a:rPr lang="ru-RU" sz="2800" dirty="0" smtClean="0"/>
              <a:t>рекомендуется организация в середине учебного дня динамической паузы продолжительностью не менее 40 минут;</a:t>
            </a:r>
          </a:p>
          <a:p>
            <a:pPr algn="just"/>
            <a:r>
              <a:rPr lang="ru-RU" sz="2800" dirty="0" smtClean="0"/>
              <a:t>- обучение проводится без балльного оценивания знаний обучающихся и домашних заданий;</a:t>
            </a:r>
          </a:p>
          <a:p>
            <a:pPr algn="just"/>
            <a:r>
              <a:rPr lang="ru-RU" sz="2800" dirty="0" smtClean="0"/>
              <a:t>- дополнительные недельные каникулы в середине третьей четверти при традиционном режиме обучения.</a:t>
            </a:r>
          </a:p>
          <a:p>
            <a:pPr algn="just"/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57166"/>
            <a:ext cx="8072494" cy="6143668"/>
          </a:xfrm>
        </p:spPr>
        <p:txBody>
          <a:bodyPr>
            <a:normAutofit fontScale="70000" lnSpcReduction="20000"/>
          </a:bodyPr>
          <a:lstStyle/>
          <a:p>
            <a:r>
              <a:rPr lang="ru-RU" sz="4600" b="1" dirty="0" smtClean="0"/>
              <a:t> </a:t>
            </a:r>
            <a:r>
              <a:rPr lang="ru-RU" sz="4600" b="1" u="sng" dirty="0" smtClean="0"/>
              <a:t>Режим дня первоклассника</a:t>
            </a:r>
          </a:p>
          <a:p>
            <a:pPr algn="just"/>
            <a:r>
              <a:rPr lang="ru-RU" sz="2800" dirty="0" smtClean="0"/>
              <a:t>  </a:t>
            </a:r>
            <a:r>
              <a:rPr lang="ru-RU" sz="2100" dirty="0" smtClean="0"/>
              <a:t>Родители должны знать гигиенические требования к режиму дня школьника и, руководствуясь ими, помочь своим детям в правильной организации распорядка дня. От того, насколько правильно организован режим дня школьника, зависит состояние здоровья, физическое развитие, работоспособность и успеваемость в школе. Часто дети тратят много времени на приготовление домашних заданий потому, что родители не помогают им правильно организовать домашнюю работу, не создают для этой работы такие условия, которые позволяли бы сосредоточиться и работать без отвлечения внимания. </a:t>
            </a:r>
          </a:p>
          <a:p>
            <a:r>
              <a:rPr lang="ru-RU" sz="3600" b="1" u="sng" dirty="0" smtClean="0"/>
              <a:t>Правильно организованный режим дня школьника предусматривает:</a:t>
            </a:r>
          </a:p>
          <a:p>
            <a:pPr algn="just"/>
            <a:r>
              <a:rPr lang="ru-RU" sz="3600" dirty="0" smtClean="0"/>
              <a:t> 1.Правильное чередование труда и отдыха. </a:t>
            </a:r>
          </a:p>
          <a:p>
            <a:pPr algn="just"/>
            <a:r>
              <a:rPr lang="ru-RU" sz="3600" dirty="0" smtClean="0"/>
              <a:t>2.Регулярный прием пищи. </a:t>
            </a:r>
          </a:p>
          <a:p>
            <a:pPr algn="just"/>
            <a:r>
              <a:rPr lang="ru-RU" sz="3600" dirty="0" smtClean="0"/>
              <a:t>3.Сон определенной продолжительности, с точным временем подъема и отхода ко сну. </a:t>
            </a:r>
          </a:p>
          <a:p>
            <a:pPr algn="just"/>
            <a:r>
              <a:rPr lang="ru-RU" sz="3600" dirty="0" smtClean="0"/>
              <a:t>4.Определенное время для утренней гимнастики и гигиенических процедур. </a:t>
            </a:r>
          </a:p>
          <a:p>
            <a:pPr algn="just"/>
            <a:r>
              <a:rPr lang="ru-RU" sz="3600" dirty="0" smtClean="0"/>
              <a:t>5.Определенное время для приготовления домашних заданий. 6. Определенную продолжительность отдыха с максимальным пребыванием на открытом воздухе.</a:t>
            </a:r>
            <a:endParaRPr lang="ru-RU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57166"/>
            <a:ext cx="8072494" cy="6143668"/>
          </a:xfrm>
        </p:spPr>
        <p:txBody>
          <a:bodyPr>
            <a:normAutofit fontScale="92500" lnSpcReduction="10000"/>
          </a:bodyPr>
          <a:lstStyle/>
          <a:p>
            <a:r>
              <a:rPr lang="ru-RU" sz="2600" dirty="0" smtClean="0"/>
              <a:t>   </a:t>
            </a:r>
            <a:r>
              <a:rPr lang="ru-RU" sz="2600" b="1" u="sng" dirty="0" smtClean="0"/>
              <a:t>Рекомендации по воспитанию и формированию правильной рабочей позы у обучающихся</a:t>
            </a:r>
          </a:p>
          <a:p>
            <a:pPr algn="just">
              <a:buFont typeface="Arial" pitchFamily="34" charset="0"/>
              <a:buChar char="•"/>
            </a:pPr>
            <a:endParaRPr lang="ru-RU" sz="2000" dirty="0" smtClean="0"/>
          </a:p>
          <a:p>
            <a:pPr algn="just">
              <a:buFont typeface="Arial" pitchFamily="34" charset="0"/>
              <a:buChar char="•"/>
            </a:pPr>
            <a:endParaRPr lang="ru-RU" sz="2000" dirty="0" smtClean="0"/>
          </a:p>
          <a:p>
            <a:pPr algn="just">
              <a:buFont typeface="Arial" pitchFamily="34" charset="0"/>
              <a:buChar char="•"/>
            </a:pPr>
            <a:endParaRPr lang="ru-RU" sz="2000" dirty="0" smtClean="0"/>
          </a:p>
          <a:p>
            <a:pPr algn="just">
              <a:buFont typeface="Arial" pitchFamily="34" charset="0"/>
              <a:buChar char="•"/>
            </a:pPr>
            <a:endParaRPr lang="ru-RU" sz="2000" dirty="0" smtClean="0"/>
          </a:p>
          <a:p>
            <a:pPr algn="just">
              <a:buFont typeface="Arial" pitchFamily="34" charset="0"/>
              <a:buChar char="•"/>
            </a:pPr>
            <a:endParaRPr lang="ru-RU" sz="2000" dirty="0" smtClean="0"/>
          </a:p>
          <a:p>
            <a:pPr algn="just">
              <a:buFont typeface="Arial" pitchFamily="34" charset="0"/>
              <a:buChar char="•"/>
            </a:pPr>
            <a:endParaRPr lang="ru-RU" sz="20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/>
              <a:t>обеспечить рабочее место для обучающегося мебелью в соответствии с его ростом; 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/>
              <a:t>приучить его сохранять во время учебных занятий правильную рабочую позу, которая наименее утомительна: сидеть глубоко на стуле, ровно держать корпус и голову; ноги должны быть согнуты в тазобедренном и коленном суставах, ступни опираться на пол, предплечья свободно лежать на столе;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/>
              <a:t>при размещении обучающегося за рабочим столом стул задвигается под стол так, чтобы при опоре на спинку между грудью и столом помещалась его ладонь.</a:t>
            </a:r>
          </a:p>
          <a:p>
            <a:pPr algn="just"/>
            <a:endParaRPr lang="ru-RU" sz="2800" dirty="0"/>
          </a:p>
        </p:txBody>
      </p:sp>
      <p:pic>
        <p:nvPicPr>
          <p:cNvPr id="5" name="Picture 2" descr="C:\Users\Гурьева\Desktop\род. собрание 1-х классов\img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14678" y="1071546"/>
            <a:ext cx="2643206" cy="19824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357188" y="285750"/>
            <a:ext cx="8358187" cy="6357938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1100" dirty="0" smtClean="0"/>
          </a:p>
          <a:p>
            <a:pPr algn="ctr">
              <a:buNone/>
            </a:pPr>
            <a:r>
              <a:rPr lang="ru-RU" sz="2400" b="1" u="sng" dirty="0" smtClean="0"/>
              <a:t>Требования к одежде </a:t>
            </a:r>
          </a:p>
          <a:p>
            <a:pPr algn="ctr">
              <a:buNone/>
            </a:pPr>
            <a:r>
              <a:rPr lang="ru-RU" sz="2400" b="1" u="sng" dirty="0" smtClean="0"/>
              <a:t>для уроков физической культуры</a:t>
            </a:r>
          </a:p>
          <a:p>
            <a:pPr algn="just">
              <a:buNone/>
            </a:pPr>
            <a:endParaRPr lang="ru-RU" sz="1400" dirty="0" smtClean="0"/>
          </a:p>
          <a:p>
            <a:pPr algn="ctr">
              <a:buNone/>
            </a:pPr>
            <a:r>
              <a:rPr lang="ru-RU" sz="1600" dirty="0" smtClean="0"/>
              <a:t>одежда должна быть чистой;</a:t>
            </a:r>
          </a:p>
          <a:p>
            <a:pPr algn="ctr">
              <a:buNone/>
            </a:pPr>
            <a:r>
              <a:rPr lang="ru-RU" sz="1600" dirty="0" smtClean="0"/>
              <a:t>должна впитывать пот;</a:t>
            </a:r>
          </a:p>
          <a:p>
            <a:pPr algn="ctr">
              <a:buNone/>
            </a:pPr>
            <a:r>
              <a:rPr lang="ru-RU" sz="1600" dirty="0" smtClean="0"/>
              <a:t>должна иметь длину, позволяющую выполнять свободно разные физические движения;</a:t>
            </a:r>
          </a:p>
          <a:p>
            <a:pPr algn="ctr">
              <a:buNone/>
            </a:pPr>
            <a:r>
              <a:rPr lang="ru-RU" sz="1600" dirty="0" smtClean="0"/>
              <a:t>должна быть лёгкой и удобной.</a:t>
            </a:r>
          </a:p>
          <a:p>
            <a:pPr algn="just">
              <a:buNone/>
            </a:pPr>
            <a:r>
              <a:rPr lang="ru-RU" sz="1600" dirty="0" smtClean="0"/>
              <a:t>             На уроки физкультуры обычно требуется </a:t>
            </a:r>
            <a:r>
              <a:rPr lang="ru-RU" sz="1600" b="1" u="sng" dirty="0" smtClean="0"/>
              <a:t>два вида форм</a:t>
            </a:r>
            <a:r>
              <a:rPr lang="ru-RU" sz="1600" dirty="0" smtClean="0"/>
              <a:t>: </a:t>
            </a:r>
            <a:r>
              <a:rPr lang="ru-RU" sz="1600" b="1" dirty="0" smtClean="0"/>
              <a:t>длинная</a:t>
            </a:r>
            <a:r>
              <a:rPr lang="ru-RU" sz="1600" dirty="0" smtClean="0"/>
              <a:t> (для занятий на улице, или спортивных площадка); </a:t>
            </a:r>
            <a:r>
              <a:rPr lang="ru-RU" sz="1600" b="1" dirty="0" smtClean="0"/>
              <a:t>короткая </a:t>
            </a:r>
            <a:r>
              <a:rPr lang="ru-RU" sz="1600" dirty="0" smtClean="0"/>
              <a:t>(для занятий в спортзале).  </a:t>
            </a:r>
            <a:r>
              <a:rPr lang="ru-RU" sz="1600" b="1" u="sng" dirty="0" smtClean="0"/>
              <a:t>Короткая спортивная форма </a:t>
            </a:r>
            <a:r>
              <a:rPr lang="ru-RU" sz="1600" dirty="0" smtClean="0"/>
              <a:t>– это может быть шорты и футболка, майка и короткие лосины, топ и шорты. </a:t>
            </a:r>
            <a:r>
              <a:rPr lang="ru-RU" sz="1600" b="1" u="sng" dirty="0" smtClean="0"/>
              <a:t>Длинная форма </a:t>
            </a:r>
            <a:r>
              <a:rPr lang="ru-RU" sz="1600" dirty="0" smtClean="0"/>
              <a:t>— это может быть спортивные костюмы: спортивные брюки и футболка, длинные лосины и кофта, и т.д.</a:t>
            </a:r>
          </a:p>
          <a:p>
            <a:pPr algn="just">
              <a:buNone/>
            </a:pPr>
            <a:r>
              <a:rPr lang="ru-RU" sz="1600" dirty="0" smtClean="0"/>
              <a:t>          </a:t>
            </a:r>
            <a:r>
              <a:rPr lang="ru-RU" sz="1600" b="1" u="sng" dirty="0" smtClean="0"/>
              <a:t>Требования, к обуви</a:t>
            </a:r>
            <a:r>
              <a:rPr lang="ru-RU" sz="1600" dirty="0" smtClean="0"/>
              <a:t>: подошва кроссовок должна быть толстой и упругой; должна быть изготовлены из мягкой ткани; должна иметь супинатор.</a:t>
            </a:r>
          </a:p>
          <a:p>
            <a:pPr algn="just">
              <a:buNone/>
            </a:pPr>
            <a:r>
              <a:rPr lang="ru-RU" sz="1600" dirty="0" smtClean="0"/>
              <a:t>          Для занятий физкультурой необходимо иметь </a:t>
            </a:r>
            <a:r>
              <a:rPr lang="ru-RU" sz="1600" b="1" u="sng" dirty="0" smtClean="0"/>
              <a:t>два варианта обуви</a:t>
            </a:r>
            <a:r>
              <a:rPr lang="ru-RU" sz="1600" dirty="0" smtClean="0"/>
              <a:t>: для улицы; для спортзала.</a:t>
            </a:r>
          </a:p>
          <a:p>
            <a:pPr algn="just">
              <a:buNone/>
            </a:pPr>
            <a:r>
              <a:rPr lang="ru-RU" sz="1600" dirty="0" smtClean="0"/>
              <a:t>            Спортивная одежда должна быть удобной и не тесной, поэтому перед покупкой любой спортивной вещи сначала померяйте её, убедитесь, что она вам подходит, если уж у вас возникнут сложности, проконсультируйтесь из продавцом.</a:t>
            </a:r>
          </a:p>
          <a:p>
            <a:pPr algn="just">
              <a:buNone/>
            </a:pPr>
            <a:r>
              <a:rPr lang="ru-RU" sz="1600" dirty="0" smtClean="0"/>
              <a:t>           Спортивная обувь должна не давить и не натирать, должна быть удобной и не слишком тяжёлой. Во время занятий бегом должно быть легко и удобно поднимать ноги. </a:t>
            </a:r>
          </a:p>
        </p:txBody>
      </p:sp>
      <p:pic>
        <p:nvPicPr>
          <p:cNvPr id="2050" name="Picture 2" descr="C:\Users\Гурьева\Desktop\род. собрание 1-х классов\IMG_682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357166"/>
            <a:ext cx="1643074" cy="1232306"/>
          </a:xfrm>
          <a:prstGeom prst="rect">
            <a:avLst/>
          </a:prstGeom>
          <a:noFill/>
        </p:spPr>
      </p:pic>
      <p:pic>
        <p:nvPicPr>
          <p:cNvPr id="2051" name="Picture 3" descr="C:\Users\Гурьева\Desktop\род. собрание 1-х классов\f1718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29454" y="357166"/>
            <a:ext cx="1934289" cy="1257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57166"/>
            <a:ext cx="8072494" cy="6143668"/>
          </a:xfrm>
        </p:spPr>
        <p:txBody>
          <a:bodyPr>
            <a:normAutofit fontScale="32500" lnSpcReduction="20000"/>
          </a:bodyPr>
          <a:lstStyle/>
          <a:p>
            <a:r>
              <a:rPr lang="ru-RU" sz="9600" b="1" u="sng" dirty="0" smtClean="0"/>
              <a:t>Требования к организации медицинского обслуживания обучающихся</a:t>
            </a:r>
          </a:p>
          <a:p>
            <a:endParaRPr lang="ru-RU" sz="2800" b="1" dirty="0" smtClean="0"/>
          </a:p>
          <a:p>
            <a:pPr algn="just"/>
            <a:r>
              <a:rPr lang="ru-RU" sz="2800" dirty="0" smtClean="0"/>
              <a:t> </a:t>
            </a:r>
            <a:r>
              <a:rPr lang="ru-RU" sz="7200" dirty="0" smtClean="0"/>
              <a:t>Во всех общеобразовательных учреждениях должно быть организовано медицинское обслуживание учащихся.</a:t>
            </a:r>
          </a:p>
          <a:p>
            <a:pPr algn="just"/>
            <a:r>
              <a:rPr lang="ru-RU" sz="7200" dirty="0" smtClean="0"/>
              <a:t>Медицинские осмотры обучающихся в общеобразовательных учреждениях и воспитанников подразделений дошкольного образования следует организовывать и проводить в порядке, установленном федеральным органом исполнительной власти в области здравоохранения.</a:t>
            </a:r>
          </a:p>
          <a:p>
            <a:pPr algn="just"/>
            <a:r>
              <a:rPr lang="ru-RU" sz="7200" dirty="0" smtClean="0"/>
              <a:t>Обучающихся допускают к занятиям в общеобразовательном учреждении после перенесенного заболевания только при наличии справки врача-педиатра.</a:t>
            </a:r>
          </a:p>
          <a:p>
            <a:pPr algn="just"/>
            <a:r>
              <a:rPr lang="ru-RU" sz="7200" dirty="0" smtClean="0"/>
              <a:t> Во всех видах общеобразовательных учреждений организуется работа по профилактике инфекционных и неинфекционных заболеваний.</a:t>
            </a:r>
          </a:p>
          <a:p>
            <a:pPr algn="just"/>
            <a:r>
              <a:rPr lang="ru-RU" sz="7200" dirty="0" smtClean="0"/>
              <a:t> </a:t>
            </a:r>
            <a:endParaRPr lang="ru-RU" sz="7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1951</Words>
  <Application>Microsoft Office PowerPoint</Application>
  <PresentationFormat>Экран (4:3)</PresentationFormat>
  <Paragraphs>134</Paragraphs>
  <Slides>17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Calibri</vt:lpstr>
      <vt:lpstr>Тема Office</vt:lpstr>
      <vt:lpstr>КОМИТЕТ ОБРАЗОВАНИЯ АДМИНИСТРАЦИИ ГОРОДСКОГО ОКРУГА «ГОРОД ЧИТА»     Общегородское родительское собрание «Ваш ребёнок идёт в 1-й класс»     21.01.2016 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Организация медицинского обслуживания в образовательных учреждениях города Читы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Гурьева</dc:creator>
  <cp:lastModifiedBy>GordeevAV</cp:lastModifiedBy>
  <cp:revision>30</cp:revision>
  <dcterms:created xsi:type="dcterms:W3CDTF">2016-01-13T06:10:47Z</dcterms:created>
  <dcterms:modified xsi:type="dcterms:W3CDTF">2016-01-27T00:28:36Z</dcterms:modified>
</cp:coreProperties>
</file>