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304" r:id="rId3"/>
    <p:sldId id="305" r:id="rId4"/>
    <p:sldId id="306" r:id="rId5"/>
    <p:sldId id="307" r:id="rId6"/>
    <p:sldId id="308" r:id="rId7"/>
    <p:sldId id="320" r:id="rId8"/>
    <p:sldId id="321" r:id="rId9"/>
    <p:sldId id="322" r:id="rId10"/>
    <p:sldId id="323" r:id="rId11"/>
    <p:sldId id="310" r:id="rId12"/>
    <p:sldId id="309" r:id="rId13"/>
    <p:sldId id="263" r:id="rId14"/>
    <p:sldId id="311" r:id="rId15"/>
    <p:sldId id="312" r:id="rId16"/>
    <p:sldId id="313" r:id="rId17"/>
    <p:sldId id="314" r:id="rId18"/>
    <p:sldId id="316" r:id="rId19"/>
    <p:sldId id="317" r:id="rId20"/>
    <p:sldId id="341" r:id="rId21"/>
    <p:sldId id="318" r:id="rId22"/>
    <p:sldId id="319" r:id="rId23"/>
    <p:sldId id="262" r:id="rId24"/>
    <p:sldId id="325" r:id="rId25"/>
    <p:sldId id="327" r:id="rId26"/>
    <p:sldId id="324" r:id="rId27"/>
    <p:sldId id="326" r:id="rId28"/>
    <p:sldId id="328" r:id="rId29"/>
    <p:sldId id="329" r:id="rId30"/>
    <p:sldId id="330" r:id="rId31"/>
    <p:sldId id="331" r:id="rId32"/>
    <p:sldId id="332" r:id="rId33"/>
    <p:sldId id="337" r:id="rId34"/>
    <p:sldId id="338" r:id="rId35"/>
    <p:sldId id="334" r:id="rId36"/>
    <p:sldId id="333" r:id="rId37"/>
    <p:sldId id="295" r:id="rId38"/>
    <p:sldId id="339" r:id="rId39"/>
    <p:sldId id="340" r:id="rId40"/>
    <p:sldId id="294" r:id="rId41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035"/>
    <a:srgbClr val="FE7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19.09.2022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BAB0-643C-46B8-BC18-8EA790766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1021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/>
              <a:t>19.09.2022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80D1-B662-4072-8031-545830A38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7621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3451647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380D1-B662-4072-8031-545830A38A58}" type="slidenum">
              <a:rPr lang="ru-RU" smtClean="0"/>
              <a:t>16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65039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28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179956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AAEDF-8CA2-4EC5-9B6E-534AD34D01B4}" type="slidenum">
              <a:rPr lang="ru-RU" smtClean="0"/>
              <a:t>32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/>
              <a:t>19.09.2022</a:t>
            </a:r>
          </a:p>
        </p:txBody>
      </p:sp>
    </p:spTree>
    <p:extLst>
      <p:ext uri="{BB962C8B-B14F-4D97-AF65-F5344CB8AC3E}">
        <p14:creationId xmlns:p14="http://schemas.microsoft.com/office/powerpoint/2010/main" val="267361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5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7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4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99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1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4C18E-6465-4774-901B-BEE7EFBD7548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C897-B2D8-4799-AF42-70D8891CB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3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8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3.jpe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tiff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tiff"/><Relationship Id="rId9" Type="http://schemas.openxmlformats.org/officeDocument/2006/relationships/image" Target="../media/image50.gif"/><Relationship Id="rId1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gia11@egechita.ru" TargetMode="External"/><Relationship Id="rId2" Type="http://schemas.openxmlformats.org/officeDocument/2006/relationships/hyperlink" Target="mailto:gia9@egechita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obr&#1089;&#1088;&#1096;&#1077;&#1092;@megalink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1381991"/>
            <a:ext cx="7772400" cy="2989984"/>
          </a:xfrm>
        </p:spPr>
        <p:txBody>
          <a:bodyPr>
            <a:normAutofit fontScale="90000"/>
          </a:bodyPr>
          <a:lstStyle/>
          <a:p>
            <a:br>
              <a:rPr lang="ru-RU" sz="2700" b="1" dirty="0">
                <a:solidFill>
                  <a:srgbClr val="C00000"/>
                </a:solidFill>
                <a:latin typeface="Constantia" pitchFamily="18" charset="0"/>
              </a:rPr>
            </a:br>
            <a:br>
              <a:rPr lang="ru-RU" sz="2700" b="1" dirty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onstantia" pitchFamily="18" charset="0"/>
              </a:rPr>
              <a:t>РОДИТЕЛЬСКОЕ СОБРАНИЕ </a:t>
            </a:r>
            <a:br>
              <a:rPr lang="ru-RU" sz="2700" dirty="0">
                <a:solidFill>
                  <a:srgbClr val="014035"/>
                </a:solidFill>
                <a:latin typeface="Constantia" pitchFamily="18" charset="0"/>
              </a:rPr>
            </a:br>
            <a:br>
              <a:rPr lang="ru-RU" sz="2200" dirty="0">
                <a:solidFill>
                  <a:srgbClr val="014035"/>
                </a:solidFill>
                <a:latin typeface="Constant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«Государственная итоговая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аттестация по программам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2022-2023 учебном году»</a:t>
            </a:r>
            <a:br>
              <a:rPr lang="ru-RU" sz="2400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6573" y="5021061"/>
            <a:ext cx="3752851" cy="531842"/>
          </a:xfrm>
        </p:spPr>
        <p:txBody>
          <a:bodyPr>
            <a:norm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Главный специалист отдела развития муниципальной системы образования и координации деятельности общеобразовательных организаций  А.В. Виттих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9490" y="1016231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10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8" y="1607128"/>
            <a:ext cx="7689273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7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проведения государственной итоговой аттестации 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образования, утвержденным приказом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07.11.2018 г. №190/1512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08710" y="287620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751" y="3140768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</a:p>
        </p:txBody>
      </p:sp>
      <p:sp>
        <p:nvSpPr>
          <p:cNvPr id="8" name="Рамка 7"/>
          <p:cNvSpPr/>
          <p:nvPr/>
        </p:nvSpPr>
        <p:spPr>
          <a:xfrm>
            <a:off x="1116676" y="451658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361709" y="4516581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715" y="4781145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1748" y="4781144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</p:txBody>
      </p:sp>
      <p:pic>
        <p:nvPicPr>
          <p:cNvPr id="12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2410691" y="3990107"/>
            <a:ext cx="2165463" cy="465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576154" y="3990107"/>
            <a:ext cx="2340035" cy="425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971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067" y="1138843"/>
            <a:ext cx="6608618" cy="864524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и специальные условия,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участникам  ГИА-11 с ОВЗ, 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детям-инвалидам и инвалидам в ППЭ</a:t>
            </a:r>
            <a:b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42687"/>
              </p:ext>
            </p:extLst>
          </p:nvPr>
        </p:nvGraphicFramePr>
        <p:xfrm>
          <a:off x="1413164" y="1897900"/>
          <a:ext cx="3021673" cy="4602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19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</a:rPr>
                        <a:t>Особые условия</a:t>
                      </a:r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565">
                <a:tc>
                  <a:txBody>
                    <a:bodyPr/>
                    <a:lstStyle/>
                    <a:p>
                      <a:r>
                        <a:rPr lang="ru-RU" sz="1200" dirty="0"/>
                        <a:t>Проведение ГВЭ по всем учебным предметам в устной форме;</a:t>
                      </a:r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698">
                <a:tc>
                  <a:txBody>
                    <a:bodyPr/>
                    <a:lstStyle/>
                    <a:p>
                      <a:r>
                        <a:rPr lang="ru-RU" sz="1200" dirty="0"/>
                        <a:t>Увеличение продолжительности экзамена на 1,5 часа (ЕГЭ по ин. языкам раздел «Говорение» – на 30 минут);</a:t>
                      </a:r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698">
                <a:tc>
                  <a:txBody>
                    <a:bodyPr/>
                    <a:lstStyle/>
                    <a:p>
                      <a:r>
                        <a:rPr lang="ru-RU" sz="1200" dirty="0"/>
                        <a:t>Организация</a:t>
                      </a:r>
                      <a:r>
                        <a:rPr lang="ru-RU" sz="1200" baseline="0" dirty="0"/>
                        <a:t> питания и перерывов для проведения необходимых лечебных и профилактических мероприятий;</a:t>
                      </a:r>
                      <a:endParaRPr lang="ru-RU" sz="1200" dirty="0"/>
                    </a:p>
                  </a:txBody>
                  <a:tcPr marL="91439" marR="914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7493">
                <a:tc>
                  <a:txBody>
                    <a:bodyPr/>
                    <a:lstStyle/>
                    <a:p>
                      <a:r>
                        <a:rPr lang="ru-RU" sz="1200" dirty="0"/>
                        <a:t>Беспрепятственный доступ участников в аудитории, туалетные и</a:t>
                      </a:r>
                      <a:r>
                        <a:rPr lang="ru-RU" sz="1200" baseline="0" dirty="0"/>
                        <a:t> иные помещения, а также их пребывание в указанных помещениях (наличие пандусов, поручней, расширенных дверных проемов, лифтов, при отсутствии лифтов аудитория располагается на первом этаже; наличие специальных кресел и других приспособлений).</a:t>
                      </a:r>
                      <a:endParaRPr lang="ru-RU" sz="1200" dirty="0"/>
                    </a:p>
                  </a:txBody>
                  <a:tcPr marL="91439" marR="91439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885769"/>
              </p:ext>
            </p:extLst>
          </p:nvPr>
        </p:nvGraphicFramePr>
        <p:xfrm>
          <a:off x="4646814" y="1900758"/>
          <a:ext cx="2951019" cy="4666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9786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C00000"/>
                          </a:solidFill>
                        </a:rPr>
                        <a:t>Специальные условия (ПМПК)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786">
                <a:tc>
                  <a:txBody>
                    <a:bodyPr/>
                    <a:lstStyle/>
                    <a:p>
                      <a:r>
                        <a:rPr lang="ru-RU" sz="1200" dirty="0"/>
                        <a:t>Присутствие ассистентов;</a:t>
                      </a:r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493">
                <a:tc>
                  <a:txBody>
                    <a:bodyPr/>
                    <a:lstStyle/>
                    <a:p>
                      <a:r>
                        <a:rPr lang="ru-RU" sz="1200" dirty="0"/>
                        <a:t>Использование на экзамене необходимых для выполнения заданий технических средств;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200">
                <a:tc>
                  <a:txBody>
                    <a:bodyPr/>
                    <a:lstStyle/>
                    <a:p>
                      <a:r>
                        <a:rPr lang="ru-RU" sz="1200" dirty="0"/>
                        <a:t>Оборудование аудитории для проведения экзамена звукоусиливающей</a:t>
                      </a:r>
                      <a:r>
                        <a:rPr lang="ru-RU" sz="1200" baseline="0" dirty="0"/>
                        <a:t> аппаратурой как коллективного, так и индивидуального пользования (для слабослышащих участников экзамена);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640">
                <a:tc>
                  <a:txBody>
                    <a:bodyPr/>
                    <a:lstStyle/>
                    <a:p>
                      <a:r>
                        <a:rPr lang="ru-RU" sz="1200" dirty="0"/>
                        <a:t>Выполнение ЭР рельефно-точечным шрифтом Брайля;</a:t>
                      </a:r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8907">
                <a:tc>
                  <a:txBody>
                    <a:bodyPr/>
                    <a:lstStyle/>
                    <a:p>
                      <a:r>
                        <a:rPr lang="ru-RU" sz="1200" dirty="0"/>
                        <a:t>Копирование ЭМ в увеличенном размере в день проведения экзамена в аудитории;</a:t>
                      </a:r>
                      <a:r>
                        <a:rPr lang="ru-RU" sz="1200" baseline="0" dirty="0"/>
                        <a:t> обеспечение аудиторий увеличительными устройствами; индивидуальное равномерное освещение не менее 300 люкс (для слабовидящих участников экзамена);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983">
                <a:tc>
                  <a:txBody>
                    <a:bodyPr/>
                    <a:lstStyle/>
                    <a:p>
                      <a:r>
                        <a:rPr lang="ru-RU" sz="1200" dirty="0"/>
                        <a:t>Выполнение письменной</a:t>
                      </a:r>
                      <a:r>
                        <a:rPr lang="ru-RU" sz="1200" baseline="0" dirty="0"/>
                        <a:t> экзаменационной работы на компьютере.</a:t>
                      </a:r>
                      <a:endParaRPr lang="ru-RU" sz="1200" dirty="0"/>
                    </a:p>
                  </a:txBody>
                  <a:tcPr marT="45723" marB="45723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09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100" y="1064029"/>
            <a:ext cx="6259485" cy="1058922"/>
          </a:xfrm>
        </p:spPr>
        <p:txBody>
          <a:bodyPr>
            <a:noAutofit/>
          </a:bodyPr>
          <a:lstStyle/>
          <a:p>
            <a:pPr algn="ctr"/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особых и специальных условий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ГИА-11 по категориям.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статуса. (п.53.  Порядка ГИА-11)</a:t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456672"/>
              </p:ext>
            </p:extLst>
          </p:nvPr>
        </p:nvGraphicFramePr>
        <p:xfrm>
          <a:off x="1155469" y="1920276"/>
          <a:ext cx="6700059" cy="446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7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6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63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263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Категория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участника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Предоставляемые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документы </a:t>
                      </a:r>
                      <a:r>
                        <a:rPr lang="ru-RU" sz="1600" b="1" u="sng" baseline="0" dirty="0">
                          <a:solidFill>
                            <a:schemeClr val="tx1"/>
                          </a:solidFill>
                        </a:rPr>
                        <a:t>для подтверждения статуса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и получения </a:t>
                      </a:r>
                      <a:r>
                        <a:rPr lang="ru-RU" sz="1600" b="1" baseline="0" dirty="0">
                          <a:solidFill>
                            <a:srgbClr val="C00000"/>
                          </a:solidFill>
                        </a:rPr>
                        <a:t>особых условий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Предоставляемые документы для получения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специальных условий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06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Участник с ОВЗ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Копия рекомендации ПМПК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Копия рекомендации ПМПК</a:t>
                      </a:r>
                      <a:r>
                        <a:rPr lang="ru-RU" sz="1600" baseline="0" dirty="0"/>
                        <a:t> с указанным перечнем специальных условий</a:t>
                      </a:r>
                      <a:endParaRPr lang="ru-RU" sz="1600" dirty="0"/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063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2"/>
                          </a:solidFill>
                        </a:rPr>
                        <a:t>Ребенок-инвалид, инвалид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Оригинал или заверенная копия справки МСЭ</a:t>
                      </a:r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Копия рекомендации ПМПК</a:t>
                      </a:r>
                      <a:r>
                        <a:rPr lang="ru-RU" sz="1600" baseline="0" dirty="0"/>
                        <a:t> с указанным перечнем специальных условий</a:t>
                      </a:r>
                      <a:endParaRPr lang="ru-RU" sz="1600" dirty="0"/>
                    </a:p>
                  </a:txBody>
                  <a:tcPr marL="91439" marR="91439" marT="45714" marB="45714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102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AEC04EF-77A3-4267-92AA-00FFD45D0022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48" name="Номер слайда 1"/>
          <p:cNvSpPr txBox="1">
            <a:spLocks noGrp="1"/>
          </p:cNvSpPr>
          <p:nvPr/>
        </p:nvSpPr>
        <p:spPr bwMode="auto">
          <a:xfrm>
            <a:off x="6743700" y="6573838"/>
            <a:ext cx="2351088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9367B85-7ED8-4AAD-8E32-E34B0D17284B}" type="slidenum">
              <a:rPr lang="ru-RU" altLang="ru-RU" sz="1400" b="1">
                <a:solidFill>
                  <a:schemeClr val="bg1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6151" name="Объект 4"/>
          <p:cNvSpPr>
            <a:spLocks/>
          </p:cNvSpPr>
          <p:nvPr/>
        </p:nvSpPr>
        <p:spPr bwMode="auto">
          <a:xfrm>
            <a:off x="468313" y="765175"/>
            <a:ext cx="8258175" cy="540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endParaRPr lang="ru-RU" altLang="ru-RU" sz="2400">
              <a:latin typeface="Cambria" panose="02040503050406030204" pitchFamily="18" charset="0"/>
            </a:endParaRPr>
          </a:p>
        </p:txBody>
      </p:sp>
      <p:sp>
        <p:nvSpPr>
          <p:cNvPr id="6154" name="Rectangle 3"/>
          <p:cNvSpPr txBox="1">
            <a:spLocks/>
          </p:cNvSpPr>
          <p:nvPr/>
        </p:nvSpPr>
        <p:spPr bwMode="auto">
          <a:xfrm>
            <a:off x="593677" y="2520981"/>
            <a:ext cx="7874758" cy="2297049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ru-RU" altLang="ru-RU" dirty="0"/>
              <a:t>К</a:t>
            </a:r>
            <a:r>
              <a:rPr lang="en-US" altLang="ru-RU" dirty="0"/>
              <a:t> </a:t>
            </a:r>
            <a:r>
              <a:rPr lang="ru-RU" altLang="ru-RU" dirty="0"/>
              <a:t>ГИА-11 допускаются обучающиеся, </a:t>
            </a:r>
            <a:r>
              <a:rPr lang="ru-RU" altLang="ru-RU" u="sng" dirty="0"/>
              <a:t>не</a:t>
            </a:r>
            <a:r>
              <a:rPr lang="en-US" altLang="ru-RU" u="sng" dirty="0"/>
              <a:t> </a:t>
            </a:r>
            <a:r>
              <a:rPr lang="ru-RU" altLang="ru-RU" u="sng" dirty="0"/>
              <a:t>имеющие академической задолженности и</a:t>
            </a:r>
            <a:r>
              <a:rPr lang="en-US" altLang="ru-RU" u="sng" dirty="0"/>
              <a:t> </a:t>
            </a:r>
            <a:r>
              <a:rPr lang="ru-RU" altLang="ru-RU" u="sng" dirty="0"/>
              <a:t>в полном объеме выполнившие учебный план или индивидуальный учебный план</a:t>
            </a:r>
            <a:r>
              <a:rPr lang="ru-RU" altLang="ru-RU" dirty="0"/>
              <a:t> (имеющие годовые отметки по</a:t>
            </a:r>
            <a:r>
              <a:rPr lang="en-US" altLang="ru-RU" dirty="0"/>
              <a:t> </a:t>
            </a:r>
            <a:r>
              <a:rPr lang="ru-RU" altLang="ru-RU" dirty="0"/>
              <a:t>всем учебным предметам учебного плана за X</a:t>
            </a:r>
            <a:r>
              <a:rPr lang="en-SG" altLang="ru-RU" dirty="0"/>
              <a:t>I</a:t>
            </a:r>
            <a:r>
              <a:rPr lang="ru-RU" altLang="ru-RU" dirty="0"/>
              <a:t> класс не</a:t>
            </a:r>
            <a:r>
              <a:rPr lang="en-US" altLang="ru-RU" dirty="0"/>
              <a:t> </a:t>
            </a:r>
            <a:r>
              <a:rPr lang="ru-RU" altLang="ru-RU" dirty="0"/>
              <a:t>ниже удовлетворительных).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60310" y="1252638"/>
            <a:ext cx="6141492" cy="85980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ГОСУДАРСТВЕННОМУ ЭКЗАМЕНУ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409131" y="4643808"/>
            <a:ext cx="6243851" cy="194374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indent="452438" algn="just">
              <a:spcBef>
                <a:spcPct val="20000"/>
              </a:spcBef>
              <a:buFont typeface="Arial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indent="0" algn="ctr"/>
            <a:r>
              <a:rPr lang="ru-RU" altLang="ru-RU" sz="3600" b="1" dirty="0">
                <a:solidFill>
                  <a:srgbClr val="C00000"/>
                </a:solidFill>
              </a:rPr>
              <a:t>+</a:t>
            </a:r>
          </a:p>
          <a:p>
            <a:pPr indent="0" algn="ctr"/>
            <a:r>
              <a:rPr lang="ru-RU" altLang="ru-RU" sz="3200" b="1" dirty="0">
                <a:solidFill>
                  <a:srgbClr val="C00000"/>
                </a:solidFill>
              </a:rPr>
              <a:t>успешное написание итогового сочинения (изложения)</a:t>
            </a:r>
          </a:p>
        </p:txBody>
      </p:sp>
      <p:pic>
        <p:nvPicPr>
          <p:cNvPr id="8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49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4585" y="2442949"/>
            <a:ext cx="4776716" cy="180150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Итоговое сочинение</a:t>
            </a:r>
          </a:p>
        </p:txBody>
      </p:sp>
    </p:spTree>
    <p:extLst>
      <p:ext uri="{BB962C8B-B14F-4D97-AF65-F5344CB8AC3E}">
        <p14:creationId xmlns:p14="http://schemas.microsoft.com/office/powerpoint/2010/main" val="13143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149" y="1433015"/>
            <a:ext cx="7942998" cy="41898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условие допуска к  государственной итоговой аттестации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по образовательным программам среднего общего образования (далее – ГИА) проводится для обучающихся </a:t>
            </a:r>
            <a:r>
              <a:rPr lang="en-SG" sz="3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классов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757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062" y="1440345"/>
            <a:ext cx="5322628" cy="9363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действия результатов итогового сочинения  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83876" y="2119037"/>
            <a:ext cx="8079476" cy="354838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Итоговое сочинение (изложение) как допуск к ГИА –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бессрочно.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 итогового сочинения в случае представления его при приеме на обучение по программам бакалавриата и программам специалитета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действителен 4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следующих за годом получения такого результата. 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00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39" y="1122218"/>
            <a:ext cx="7232072" cy="14375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Сроки и продолжительность выполнения итогового сочинения (изложения)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1" y="2235522"/>
            <a:ext cx="8503920" cy="4326232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Продолжительность составляет  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часа 55 минут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2022 – 2023 уч. г. итоговое сочинение проводится:</a:t>
            </a: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декабря 2022 года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1 февраля 2023 года</a:t>
            </a:r>
            <a:endParaRPr lang="ru-RU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rgbClr val="014035"/>
                </a:solidFill>
                <a:latin typeface="Times New Roman" pitchFamily="18" charset="0"/>
                <a:cs typeface="Times New Roman" pitchFamily="18" charset="0"/>
              </a:rPr>
              <a:t>3 мая 2023 года.</a:t>
            </a:r>
            <a:endParaRPr lang="ru-RU" dirty="0">
              <a:solidFill>
                <a:srgbClr val="0140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28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233" y="1377621"/>
            <a:ext cx="5636524" cy="7416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допуск к сдаче итогового сочинения (изложения)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770" y="1928058"/>
            <a:ext cx="7615451" cy="41651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Повторно допускаются к написанию итогового сочинения (изложения) в сроки, установленные расписанием проведения итогового сочинения (изложения):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обучающиеся, получившие по итоговому сочинению (изложению) неудовлетворительный результат («незачет»);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 и лица,  не явившиеся на итоговое сочинение (изложение) по уважительным причинам (болезнь или иные обстоятельства, подтвержденные документально);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обучающиеся, лица, перечисленные, не завершившие сдачу итогового сочинения (изложения) по уважительным причинам (болезнь или иные обстоятельства, подтвержденные документально).</a:t>
            </a:r>
          </a:p>
          <a:p>
            <a:pPr marL="0" indent="0"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08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6891" y="1201683"/>
            <a:ext cx="5227094" cy="793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Порядок проведения итогового сочинения (изложения)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20" y="1737359"/>
            <a:ext cx="7697836" cy="3823856"/>
          </a:xfrm>
          <a:prstGeom prst="rect">
            <a:avLst/>
          </a:prstGeom>
        </p:spPr>
      </p:pic>
      <p:pic>
        <p:nvPicPr>
          <p:cNvPr id="6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96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458" y="465513"/>
            <a:ext cx="7886700" cy="465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условных </a:t>
            </a:r>
            <a:b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обозначений и сокращений</a:t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48674"/>
              </p:ext>
            </p:extLst>
          </p:nvPr>
        </p:nvGraphicFramePr>
        <p:xfrm>
          <a:off x="1138846" y="931025"/>
          <a:ext cx="6824748" cy="5345086"/>
        </p:xfrm>
        <a:graphic>
          <a:graphicData uri="http://schemas.openxmlformats.org/drawingml/2006/table">
            <a:tbl>
              <a:tblPr/>
              <a:tblGrid>
                <a:gridCol w="1183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ГИА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итоговая аттестация по образовательным программам основного общего образования и среднего общего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ГЭК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экзаменационная комиссия субъекта Российской Федерации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государственный экзамен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Индивидуальный комплект участника ЕГЭ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КИМ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Контрольные измерительные материалы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Организация, осуществляющая образовательную деятельность по имеющей государственную аккредитацию образовательной программе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ОИВ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Органы исполнительной власти субъектов Российской Федерации,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осуществляющие государственное управление в сфере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4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Порядок проведения государственной итоговой аттестации по образовательным программам среднего общего образования, утвержденный приказом </a:t>
                      </a:r>
                      <a:r>
                        <a:rPr kumimoji="0" 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Минобрнауки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России от 26.12.2013 г. № 1400 (зарегистрирован Минюстом России 03.02.2014, регистрационный № 31205) 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ППЭ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проведения экзаменов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4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Региональная информационная система обеспечения проведения ГИА обучающихся, освоивших основные образовательные программы основного общего и среднего общего образования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Рособрнадзор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Федеральная служба по надзору в сфере образования и науки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ЕГЭ с ОВЗ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 с ограниченными возможностями здоровья, дети-инвалиды и инвалиды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ФИПИ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ФГБНУ</a:t>
                      </a: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институт педагогических измерений»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ФЦТ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90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ФГБУ</a:t>
                      </a: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«Федеральный центр тестирования»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9065" marR="49065" marT="25896" marB="258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160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782" y="1114355"/>
            <a:ext cx="7132691" cy="4854184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94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900" y="1163782"/>
            <a:ext cx="7182197" cy="4804756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790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195" y="1163782"/>
            <a:ext cx="7180590" cy="4834144"/>
          </a:xfrm>
          <a:prstGeom prst="rect">
            <a:avLst/>
          </a:prstGeom>
        </p:spPr>
      </p:pic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5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687441" y="1919385"/>
            <a:ext cx="3051829" cy="102697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Обязательные экзамены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948" y="4382164"/>
            <a:ext cx="1576730" cy="931260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73" y="3170092"/>
            <a:ext cx="1596787" cy="890614"/>
          </a:xfrm>
          <a:prstGeom prst="rect">
            <a:avLst/>
          </a:prstGeom>
        </p:spPr>
      </p:pic>
      <p:sp>
        <p:nvSpPr>
          <p:cNvPr id="48" name="Скругленный прямоугольник 47"/>
          <p:cNvSpPr/>
          <p:nvPr/>
        </p:nvSpPr>
        <p:spPr>
          <a:xfrm>
            <a:off x="4790607" y="1942716"/>
            <a:ext cx="3508580" cy="91814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Экзамены по выбору обучающегося из числа учебных предметов</a:t>
            </a:r>
            <a:endParaRPr lang="ru-RU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1" name="Рисунок 60"/>
          <p:cNvPicPr/>
          <p:nvPr/>
        </p:nvPicPr>
        <p:blipFill rotWithShape="1"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34052" y="4154071"/>
            <a:ext cx="119488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Рисунок 61"/>
          <p:cNvPicPr/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8287" y="4068769"/>
            <a:ext cx="1170916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Рисунок 62"/>
          <p:cNvPicPr/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70104" y="3022348"/>
            <a:ext cx="1082940" cy="763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14176" y="2968993"/>
            <a:ext cx="1121927" cy="859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Рисунок 64"/>
          <p:cNvPicPr/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72773" y="2999687"/>
            <a:ext cx="1215122" cy="913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Рисунок 65"/>
          <p:cNvPicPr/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75212" y="4134459"/>
            <a:ext cx="1199857" cy="779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7" name="Группа 66"/>
          <p:cNvGrpSpPr/>
          <p:nvPr/>
        </p:nvGrpSpPr>
        <p:grpSpPr>
          <a:xfrm>
            <a:off x="6544897" y="5103910"/>
            <a:ext cx="1393757" cy="992628"/>
            <a:chOff x="0" y="0"/>
            <a:chExt cx="1275715" cy="114687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0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1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4385618" y="5248470"/>
            <a:ext cx="1534555" cy="912585"/>
            <a:chOff x="0" y="0"/>
            <a:chExt cx="1324347" cy="974557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22070" cy="784860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4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7" y="836762"/>
              <a:ext cx="1315720" cy="137795"/>
            </a:xfrm>
            <a:prstGeom prst="rect">
              <a:avLst/>
            </a:prstGeom>
          </p:spPr>
        </p:pic>
      </p:grpSp>
      <p:sp>
        <p:nvSpPr>
          <p:cNvPr id="86" name="Заголовок 1"/>
          <p:cNvSpPr txBox="1">
            <a:spLocks/>
          </p:cNvSpPr>
          <p:nvPr/>
        </p:nvSpPr>
        <p:spPr>
          <a:xfrm>
            <a:off x="1080655" y="1153269"/>
            <a:ext cx="6857999" cy="51128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ВКЛЮЧАЕТ В СЕБЯ ЭКЗАМЕНЫ ПО СЛЕДУЮЩИМ УЧЕБНЫМ ПРЕДМЕТАМ</a:t>
            </a:r>
            <a:endParaRPr lang="ru-RU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97316" y="2176187"/>
            <a:ext cx="0" cy="40599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5" descr="Логотип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7434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otkaonline.ru/blog/wp-content/uploads/2022/07/%D0%91%D0%B0%D0%B7%D0%B0-%D0%B8-%D0%BF%D1%80%D0%BE%D1%84%D0%B8%D0%BB%D1%8C-%D0%95%D0%93%D0%AD-%D0%BF%D0%BE-%D0%BC%D0%B0%D1%82%D0%B5%D0%BC%D0%B0%D1%82%D0%B8%D0%BA%D0%B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142" y="1257378"/>
            <a:ext cx="6424468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8622" y="5261955"/>
            <a:ext cx="6424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С 2019 года выпускник не может выбрать для сдачи ЕГЭ и математику базу и математику профиль (одновременно)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5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кие изменения будут в КИМ ЕГЭ 2021 | Ростовский областной центр обработки  информации в сфере образова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0037" y="1064029"/>
            <a:ext cx="6591992" cy="55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76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628" y="1268813"/>
            <a:ext cx="6882938" cy="70609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расписание    </a:t>
            </a:r>
            <a:b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ЕГЭ – 2023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51477" y="2208749"/>
            <a:ext cx="2493539" cy="9632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мая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География, Литература, Химия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98605" y="2208750"/>
            <a:ext cx="2513542" cy="9632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29 мая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4049" y="2214399"/>
            <a:ext cx="2439498" cy="9576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Математика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1478" y="3596497"/>
            <a:ext cx="2493539" cy="958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История, Физика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93461" y="3596721"/>
            <a:ext cx="2579272" cy="9583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44826" y="3596497"/>
            <a:ext cx="2415850" cy="9425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Биология, Иностранные языки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83885" y="4878283"/>
            <a:ext cx="2499384" cy="9305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и 17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Иностранные языки (раздел «Говорение»)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25268" y="4885813"/>
            <a:ext cx="2639116" cy="92303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1403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 и 20 июня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</p:txBody>
      </p:sp>
      <p:pic>
        <p:nvPicPr>
          <p:cNvPr id="1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6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8661"/>
              </p:ext>
            </p:extLst>
          </p:nvPr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0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55600" marR="0" lvl="0" indent="-263525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4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 февраля!!!</a:t>
                      </a:r>
                    </a:p>
                    <a:p>
                      <a:pPr marL="355600" marR="0" lvl="0" indent="-263525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36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Заявление на участие в ЕГЭ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указанием предметов, которые выпускник собирается сдавать, необходимо подать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позднее 1 февраля 2023 г.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72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Заголовок 1"/>
          <p:cNvSpPr txBox="1">
            <a:spLocks/>
          </p:cNvSpPr>
          <p:nvPr/>
        </p:nvSpPr>
        <p:spPr>
          <a:xfrm>
            <a:off x="2234659" y="0"/>
            <a:ext cx="4708282" cy="38814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2060"/>
                </a:solidFill>
              </a:rPr>
              <a:t>АУДИТОРИИ ППЭ</a:t>
            </a:r>
          </a:p>
        </p:txBody>
      </p:sp>
      <p:grpSp>
        <p:nvGrpSpPr>
          <p:cNvPr id="337" name="Группа 336"/>
          <p:cNvGrpSpPr/>
          <p:nvPr/>
        </p:nvGrpSpPr>
        <p:grpSpPr>
          <a:xfrm>
            <a:off x="177400" y="484941"/>
            <a:ext cx="7961326" cy="4387311"/>
            <a:chOff x="156814" y="692697"/>
            <a:chExt cx="7961326" cy="4387311"/>
          </a:xfrm>
        </p:grpSpPr>
        <p:pic>
          <p:nvPicPr>
            <p:cNvPr id="297" name="Рисунок 29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5860" y="692697"/>
              <a:ext cx="7092280" cy="3922158"/>
            </a:xfrm>
            <a:prstGeom prst="rect">
              <a:avLst/>
            </a:prstGeom>
          </p:spPr>
        </p:pic>
        <p:sp>
          <p:nvSpPr>
            <p:cNvPr id="301" name="Rectangle 22"/>
            <p:cNvSpPr/>
            <p:nvPr/>
          </p:nvSpPr>
          <p:spPr>
            <a:xfrm>
              <a:off x="1907705" y="808076"/>
              <a:ext cx="1086291" cy="921368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Часы, находящиеся в поле зрения</a:t>
              </a:r>
            </a:p>
          </p:txBody>
        </p:sp>
        <p:sp>
          <p:nvSpPr>
            <p:cNvPr id="302" name="Rectangle 22"/>
            <p:cNvSpPr/>
            <p:nvPr/>
          </p:nvSpPr>
          <p:spPr>
            <a:xfrm>
              <a:off x="6513307" y="808076"/>
              <a:ext cx="670342" cy="286121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Камера </a:t>
              </a:r>
            </a:p>
          </p:txBody>
        </p:sp>
        <p:cxnSp>
          <p:nvCxnSpPr>
            <p:cNvPr id="303" name="Прямая соединительная линия 302"/>
            <p:cNvCxnSpPr/>
            <p:nvPr/>
          </p:nvCxnSpPr>
          <p:spPr>
            <a:xfrm>
              <a:off x="7183649" y="906659"/>
              <a:ext cx="492439" cy="152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Rectangle 22"/>
            <p:cNvSpPr/>
            <p:nvPr/>
          </p:nvSpPr>
          <p:spPr>
            <a:xfrm>
              <a:off x="228998" y="4453903"/>
              <a:ext cx="670342" cy="286121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Камера </a:t>
              </a:r>
            </a:p>
          </p:txBody>
        </p:sp>
        <p:cxnSp>
          <p:nvCxnSpPr>
            <p:cNvPr id="308" name="Прямая соединительная линия 307"/>
            <p:cNvCxnSpPr/>
            <p:nvPr/>
          </p:nvCxnSpPr>
          <p:spPr>
            <a:xfrm flipH="1">
              <a:off x="589219" y="4167364"/>
              <a:ext cx="7828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Прямая соединительная линия 308"/>
            <p:cNvCxnSpPr/>
            <p:nvPr/>
          </p:nvCxnSpPr>
          <p:spPr>
            <a:xfrm flipV="1">
              <a:off x="589219" y="4167364"/>
              <a:ext cx="0" cy="2237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Rectangle 22"/>
            <p:cNvSpPr/>
            <p:nvPr/>
          </p:nvSpPr>
          <p:spPr>
            <a:xfrm>
              <a:off x="4836712" y="3980707"/>
              <a:ext cx="2624307" cy="759317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Отдельные рабочие места, обозначенные заметным номером</a:t>
              </a:r>
            </a:p>
          </p:txBody>
        </p:sp>
        <p:cxnSp>
          <p:nvCxnSpPr>
            <p:cNvPr id="328" name="Прямая соединительная линия 327"/>
            <p:cNvCxnSpPr/>
            <p:nvPr/>
          </p:nvCxnSpPr>
          <p:spPr>
            <a:xfrm flipH="1">
              <a:off x="1907705" y="3717032"/>
              <a:ext cx="573154" cy="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Прямая соединительная линия 328"/>
            <p:cNvCxnSpPr/>
            <p:nvPr/>
          </p:nvCxnSpPr>
          <p:spPr>
            <a:xfrm flipV="1">
              <a:off x="1907704" y="3717035"/>
              <a:ext cx="0" cy="104881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Rectangle 22"/>
            <p:cNvSpPr/>
            <p:nvPr/>
          </p:nvSpPr>
          <p:spPr>
            <a:xfrm>
              <a:off x="976564" y="4584528"/>
              <a:ext cx="2327266" cy="495480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Стол для организаторов в аудитории</a:t>
              </a:r>
            </a:p>
          </p:txBody>
        </p:sp>
        <p:sp>
          <p:nvSpPr>
            <p:cNvPr id="332" name="Rectangle 22"/>
            <p:cNvSpPr/>
            <p:nvPr/>
          </p:nvSpPr>
          <p:spPr>
            <a:xfrm>
              <a:off x="156814" y="3132117"/>
              <a:ext cx="920599" cy="402638"/>
            </a:xfrm>
            <a:prstGeom prst="rect">
              <a:avLst/>
            </a:prstGeom>
            <a:gradFill rotWithShape="1">
              <a:gsLst>
                <a:gs pos="0">
                  <a:srgbClr val="FFD966"/>
                </a:gs>
                <a:gs pos="96001">
                  <a:srgbClr val="FFF2CC">
                    <a:alpha val="3999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970213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Доска</a:t>
              </a:r>
            </a:p>
          </p:txBody>
        </p:sp>
        <p:cxnSp>
          <p:nvCxnSpPr>
            <p:cNvPr id="333" name="Прямая соединительная линия 332"/>
            <p:cNvCxnSpPr/>
            <p:nvPr/>
          </p:nvCxnSpPr>
          <p:spPr>
            <a:xfrm flipH="1">
              <a:off x="491174" y="2852936"/>
              <a:ext cx="782848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Прямая соединительная линия 333"/>
            <p:cNvCxnSpPr/>
            <p:nvPr/>
          </p:nvCxnSpPr>
          <p:spPr>
            <a:xfrm flipV="1">
              <a:off x="491174" y="2852936"/>
              <a:ext cx="0" cy="22374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6" name="Надпись 2"/>
          <p:cNvSpPr txBox="1">
            <a:spLocks noChangeArrowheads="1"/>
          </p:cNvSpPr>
          <p:nvPr/>
        </p:nvSpPr>
        <p:spPr bwMode="auto">
          <a:xfrm>
            <a:off x="919926" y="4883477"/>
            <a:ext cx="7492972" cy="1569660"/>
          </a:xfrm>
          <a:prstGeom prst="rect">
            <a:avLst/>
          </a:prstGeom>
          <a:solidFill>
            <a:schemeClr val="bg1">
              <a:alpha val="79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ru-RU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Аудитории должны соответствовать требованиям санитарно эпидемиологических правил и нормативов;</a:t>
            </a:r>
          </a:p>
          <a:p>
            <a:r>
              <a:rPr lang="ru-RU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Закрыты стенды, плакаты и иные материалы со справочно-познавательной информацией по соответствующим учебным предметам;</a:t>
            </a:r>
          </a:p>
          <a:p>
            <a:r>
              <a:rPr lang="ru-RU" sz="1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Помещения, не использующиеся для проведения экзамена, в день проведения экзамена должны быть заперты и опечатаны</a:t>
            </a:r>
            <a:endParaRPr lang="ru-RU" sz="16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34324" y="696789"/>
            <a:ext cx="347345" cy="0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>
          <a:xfrm>
            <a:off x="1630514" y="696789"/>
            <a:ext cx="0" cy="163195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1240170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940937" y="479819"/>
            <a:ext cx="2406375" cy="2236085"/>
            <a:chOff x="-1" y="0"/>
            <a:chExt cx="2406375" cy="223608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390525" y="0"/>
              <a:ext cx="1619248" cy="1430655"/>
              <a:chOff x="128050" y="0"/>
              <a:chExt cx="2823889" cy="2574925"/>
            </a:xfrm>
          </p:grpSpPr>
          <p:pic>
            <p:nvPicPr>
              <p:cNvPr id="14" name="Picture 15" descr="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8225" y="0"/>
                <a:ext cx="914400" cy="257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Рисунок 14" descr="ÐÐ¾ÑÐ¾Ð¶ÐµÐµ Ð¸Ð·Ð¾Ð±ÑÐ°Ð¶ÐµÐ½Ð¸Ðµ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8050" y="365562"/>
                <a:ext cx="1005331" cy="2047438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6" name="Рисунок 15" descr="ÐÐ¾ÑÐ¾Ð¶ÐµÐµ Ð¸Ð·Ð¾Ð±ÑÐ°Ð¶ÐµÐ½Ð¸Ðµ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952625" y="1016718"/>
                <a:ext cx="999314" cy="1374056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Rectangle 22"/>
            <p:cNvSpPr/>
            <p:nvPr/>
          </p:nvSpPr>
          <p:spPr>
            <a:xfrm>
              <a:off x="-1" y="1419225"/>
              <a:ext cx="2406375" cy="81686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Аккредитованные представители средств массовой информации</a:t>
              </a:r>
              <a:endParaRPr 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68287" y="2182397"/>
            <a:ext cx="2979799" cy="2198980"/>
            <a:chOff x="-665223" y="0"/>
            <a:chExt cx="2979799" cy="2198980"/>
          </a:xfrm>
        </p:grpSpPr>
        <p:pic>
          <p:nvPicPr>
            <p:cNvPr id="18" name="Picture 17" descr="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25" y="0"/>
              <a:ext cx="532130" cy="15043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tangle 22"/>
            <p:cNvSpPr/>
            <p:nvPr/>
          </p:nvSpPr>
          <p:spPr>
            <a:xfrm>
              <a:off x="-665223" y="1371600"/>
              <a:ext cx="2979799" cy="82738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Общественные наблюдатели, аккредитованные в установленном порядке</a:t>
              </a:r>
              <a:endParaRPr lang="ru-RU" sz="16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30272" y="4381377"/>
            <a:ext cx="2604497" cy="2346969"/>
            <a:chOff x="-28576" y="-50512"/>
            <a:chExt cx="2604497" cy="2346969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37731" y="-50512"/>
              <a:ext cx="1272018" cy="1386365"/>
              <a:chOff x="-51140" y="-108769"/>
              <a:chExt cx="2683215" cy="2985319"/>
            </a:xfrm>
          </p:grpSpPr>
          <p:pic>
            <p:nvPicPr>
              <p:cNvPr id="23" name="Picture 4" descr="I:\f\PPT库\剪影人物\191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0"/>
                <a:ext cx="837565" cy="2501265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</p:pic>
          <p:pic>
            <p:nvPicPr>
              <p:cNvPr id="24" name="Picture 16" descr="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8300" y="76200"/>
                <a:ext cx="993775" cy="2800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Picture 14" descr="17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1140" y="-108769"/>
                <a:ext cx="1038225" cy="29248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Rectangle 22"/>
            <p:cNvSpPr/>
            <p:nvPr/>
          </p:nvSpPr>
          <p:spPr>
            <a:xfrm>
              <a:off x="-28576" y="1362075"/>
              <a:ext cx="2604497" cy="93438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0" tIns="0" rIns="72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  <a:tabLst>
                  <a:tab pos="2969895" algn="ctr"/>
                  <a:tab pos="5940425" algn="r"/>
                </a:tabLst>
              </a:pP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Должностные лица </a:t>
              </a:r>
              <a:r>
                <a:rPr lang="ru-RU" sz="1400" b="1" dirty="0" err="1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Рособрнадзора</a:t>
              </a:r>
              <a:r>
                <a:rPr lang="ru-RU" sz="1400" b="1" dirty="0">
                  <a:solidFill>
                    <a:srgbClr val="000000"/>
                  </a:solidFill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ru-RU" sz="1400" b="1" dirty="0">
                  <a:solidFill>
                    <a:srgbClr val="000000"/>
                  </a:solidFill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и (или) органа исполнительной власти субъекта РФ</a:t>
              </a:r>
              <a:endParaRPr lang="ru-RU" sz="1400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</p:grpSp>
      <p:cxnSp>
        <p:nvCxnSpPr>
          <p:cNvPr id="34" name="Прямая со стрелкой 33"/>
          <p:cNvCxnSpPr/>
          <p:nvPr/>
        </p:nvCxnSpPr>
        <p:spPr>
          <a:xfrm>
            <a:off x="3059832" y="1251718"/>
            <a:ext cx="115212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2"/>
          <p:cNvSpPr/>
          <p:nvPr/>
        </p:nvSpPr>
        <p:spPr>
          <a:xfrm>
            <a:off x="4312736" y="479819"/>
            <a:ext cx="3491880" cy="128918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могут присутствовать в аудиториях для проведения экзамена только до момента вскрытия ИК с ЭМ</a:t>
            </a:r>
            <a:endParaRPr lang="ru-RU" sz="1600" dirty="0"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flipH="1">
            <a:off x="4593833" y="3505640"/>
            <a:ext cx="12961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0" name="Rectangle 22"/>
          <p:cNvSpPr/>
          <p:nvPr/>
        </p:nvSpPr>
        <p:spPr>
          <a:xfrm>
            <a:off x="1095531" y="2893465"/>
            <a:ext cx="3491880" cy="12891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Могут свободно перемещаться по ППЭ, при этом в одной аудитории находится только один общественный наблюдатель</a:t>
            </a:r>
            <a:endParaRPr lang="ru-RU" sz="1600" dirty="0"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endParaRPr>
          </a:p>
        </p:txBody>
      </p:sp>
      <p:sp>
        <p:nvSpPr>
          <p:cNvPr id="41" name="Rectangle 22"/>
          <p:cNvSpPr/>
          <p:nvPr/>
        </p:nvSpPr>
        <p:spPr>
          <a:xfrm>
            <a:off x="3635896" y="4627724"/>
            <a:ext cx="4508162" cy="1622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0" tIns="0" rIns="7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Допуск в ППЭ вышеперечисленных лиц осуществляется только при наличии у них документов, удостоверяющих личность, и подтверждающих их полномочия</a:t>
            </a:r>
            <a:endParaRPr lang="ru-RU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2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087" y="897775"/>
            <a:ext cx="7886700" cy="6816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правовые  документы ГИА-11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017" y="1579420"/>
            <a:ext cx="77308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Федеральный закон от 29.12.2012 г. № 273-ФЗ «Об образовании в Российской Федерации»;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аттестации  по образовательным программам среднего общего образования, утвержденным приказом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от 07.11.2018 г. №190/1512;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31.08.2013 г. № 755 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образования, и приема граждан в образовательные организации для получения среднего профессионального и высшего образования и 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 среднего общего образования»;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МО ЗК от 06.10.2022 года № 826 «Об утверждении сроков и мест регистрации, форм заявлений для участия в государственной итоговой аттестации по образовательным программам среднего общего образования и в написании итогового сочинения(изложения) в 2022/2023 учебном году на территории Забайкальского края»;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Приказ МО ЗК от 03.11.2022 № 932 «О проведении итогового сочинения (изложения) на территории Забайкальского края в 2022-2023 учебном году»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Приказ комитета образования от 21.11.2022 №783 «Об организации и проведении итогового сочинения (изложения) для обучающихся 11 классов в 2022-2023 учебном году» </a:t>
            </a:r>
          </a:p>
          <a:p>
            <a:pPr marL="373063" indent="-285750" algn="just" eaLnBrk="1" hangingPunct="1">
              <a:buFont typeface="Arial" panose="020B0604020202020204" pitchFamily="34" charset="0"/>
              <a:buChar char="•"/>
              <a:defRPr/>
            </a:pPr>
            <a:endParaRPr lang="ru-RU" sz="1200" b="1" dirty="0">
              <a:latin typeface="Arial" charset="0"/>
              <a:cs typeface="Arial" charset="0"/>
            </a:endParaRPr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465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91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36026" y="-704"/>
            <a:ext cx="4745743" cy="945055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02060"/>
                </a:solidFill>
              </a:rPr>
              <a:t>АУДИТОРИИ ППЭ, ВЫДЕЛЯЕМЫЕ ДЛЯ ПРОВЕДЕНИЯ ЭКЗАМЕНОВ, ОСНАЩАЮТСЯ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1611" y="1026911"/>
            <a:ext cx="1352397" cy="10699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1069" y="1024487"/>
            <a:ext cx="1390310" cy="108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6103981" y="1043432"/>
            <a:ext cx="1357457" cy="1236292"/>
            <a:chOff x="0" y="0"/>
            <a:chExt cx="1275715" cy="1146870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75715" cy="7677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54015"/>
              <a:ext cx="1184910" cy="12319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298" y="974785"/>
              <a:ext cx="530225" cy="172085"/>
            </a:xfrm>
            <a:prstGeom prst="rect">
              <a:avLst/>
            </a:prstGeom>
          </p:spPr>
        </p:pic>
      </p:grpSp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81" y="247442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8252" y="2202227"/>
            <a:ext cx="1154894" cy="12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ÐÐ°ÑÑÐ¸Ð½ÐºÐ¸ Ð¿Ð¾ Ð·Ð°Ð¿ÑÐ¾ÑÑ Ð»Ð°Ð±Ð¾ÑÐ°ÑÐ¾ÑÐ½Ð¾Ðµ Ð¾Ð±Ð¾ÑÑÐ´Ð¾Ð²Ð°Ð½Ð¸Ðµ ÑÑÐ°ÑÐ¸Ð²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831" y="2138370"/>
            <a:ext cx="881588" cy="13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1280675" y="3588080"/>
            <a:ext cx="3300598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Оборудование для выполнения лабораторных работ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471639" y="1131699"/>
            <a:ext cx="0" cy="3046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5883661" y="3838255"/>
            <a:ext cx="2218529" cy="3400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Компьютерная техника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368" y="4444615"/>
            <a:ext cx="1326948" cy="136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Ð°ÑÑÐ¸Ð½ÐºÐ¸ Ð¿Ð¾ Ð·Ð°Ð¿ÑÐ¾ÑÑ Ð¼Ð¸ÐºÑÐ¾ÑÐ¾Ð½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06071" y="4612505"/>
            <a:ext cx="750404" cy="102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539552" y="4237338"/>
            <a:ext cx="820891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Надпись 2"/>
          <p:cNvSpPr txBox="1">
            <a:spLocks noChangeArrowheads="1"/>
          </p:cNvSpPr>
          <p:nvPr/>
        </p:nvSpPr>
        <p:spPr bwMode="auto">
          <a:xfrm>
            <a:off x="2027190" y="6015584"/>
            <a:ext cx="2976857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записи и воспроизведения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3" name="Надпись 2"/>
          <p:cNvSpPr txBox="1">
            <a:spLocks noChangeArrowheads="1"/>
          </p:cNvSpPr>
          <p:nvPr/>
        </p:nvSpPr>
        <p:spPr bwMode="auto">
          <a:xfrm>
            <a:off x="5826821" y="5677736"/>
            <a:ext cx="2271482" cy="587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Средства цифровой аудиозаписи</a:t>
            </a:r>
            <a:endParaRPr lang="ru-RU" sz="14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6789609" y="5209454"/>
            <a:ext cx="388709" cy="36352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613617" y="456958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 в форме ГВЭ (устная форма)</a:t>
            </a:r>
          </a:p>
        </p:txBody>
      </p:sp>
    </p:spTree>
    <p:extLst>
      <p:ext uri="{BB962C8B-B14F-4D97-AF65-F5344CB8AC3E}">
        <p14:creationId xmlns:p14="http://schemas.microsoft.com/office/powerpoint/2010/main" val="3181166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Прямая соединительная линия 90"/>
          <p:cNvCxnSpPr/>
          <p:nvPr/>
        </p:nvCxnSpPr>
        <p:spPr>
          <a:xfrm>
            <a:off x="242887" y="4470607"/>
            <a:ext cx="8577585" cy="0"/>
          </a:xfrm>
          <a:prstGeom prst="line">
            <a:avLst/>
          </a:prstGeom>
          <a:noFill/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92" name="Заголовок 1"/>
          <p:cNvSpPr txBox="1">
            <a:spLocks/>
          </p:cNvSpPr>
          <p:nvPr/>
        </p:nvSpPr>
        <p:spPr>
          <a:xfrm>
            <a:off x="1953701" y="-703"/>
            <a:ext cx="5073418" cy="89733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ВО ВРЕМЯ ЭКЗАМЕНА НА РАБОЧЕМ СТОЛЕ УЧАСТНИКА МОГУТ НАХОДИТЬСЯ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387185" y="2370840"/>
            <a:ext cx="3057525" cy="6191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Контрольные измерительные материалы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580" y="1276102"/>
            <a:ext cx="1414356" cy="98871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17" y="1148024"/>
            <a:ext cx="1411593" cy="99043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524" y="896635"/>
            <a:ext cx="790162" cy="111679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16" y="1113470"/>
            <a:ext cx="790163" cy="111679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6258" y="1276102"/>
            <a:ext cx="783351" cy="1107169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0" name="Прямоугольник 99"/>
          <p:cNvSpPr/>
          <p:nvPr/>
        </p:nvSpPr>
        <p:spPr>
          <a:xfrm>
            <a:off x="5774690" y="2324919"/>
            <a:ext cx="2990850" cy="3524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Бланки участника экзамена</a:t>
            </a:r>
            <a:endParaRPr lang="ru-RU" sz="1200" dirty="0"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343924" y="1935784"/>
            <a:ext cx="2853676" cy="7524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uk-UA" sz="15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Паспорт РФ</a:t>
            </a:r>
            <a:endParaRPr lang="ru-RU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2" name="Рисунок 101" descr="ÐÐ°ÑÑÐ¸Ð½ÐºÐ¸ Ð¿Ð¾ Ð·Ð°Ð¿ÑÐ¾ÑÑ Ð¿Ð°ÑÐ¿Ð¾ÑÑ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712" y="1074362"/>
            <a:ext cx="592490" cy="8614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Прямоугольник 102"/>
          <p:cNvSpPr/>
          <p:nvPr/>
        </p:nvSpPr>
        <p:spPr>
          <a:xfrm>
            <a:off x="3684221" y="3936046"/>
            <a:ext cx="1886493" cy="43835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исты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бумаги</a:t>
            </a:r>
            <a:r>
              <a:rPr lang="uk-UA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для </a:t>
            </a:r>
            <a:r>
              <a:rPr lang="uk-UA" sz="1600" b="1" dirty="0" err="1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черновиков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6197600" y="3746338"/>
            <a:ext cx="233362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черных г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елевых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ручки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42887" y="3755037"/>
            <a:ext cx="2898155" cy="561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Л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екарства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 питан</a:t>
            </a: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ие</a:t>
            </a:r>
            <a:b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uk-UA" sz="1600" b="1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(при необходимости)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1071" y="2711620"/>
            <a:ext cx="762155" cy="1051306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712" y="2523992"/>
            <a:ext cx="551513" cy="441341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7606" y="2874766"/>
            <a:ext cx="762155" cy="1051306"/>
          </a:xfrm>
          <a:prstGeom prst="rect">
            <a:avLst/>
          </a:prstGeom>
        </p:spPr>
      </p:pic>
      <p:pic>
        <p:nvPicPr>
          <p:cNvPr id="109" name="Picture 10" descr="ÐÐ°ÑÑÐ¸Ð½ÐºÐ¸ Ð¿Ð¾ Ð·Ð°Ð¿ÑÐ¾ÑÑ Ð»ÐµÐºÐ°ÑÑÑÐ²Ð° Ð´Ð»Ñ Ð¾Ð²Ð·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17" y="2994204"/>
            <a:ext cx="1527810" cy="763905"/>
          </a:xfrm>
          <a:prstGeom prst="rect">
            <a:avLst/>
          </a:prstGeom>
          <a:noFill/>
        </p:spPr>
      </p:pic>
      <p:pic>
        <p:nvPicPr>
          <p:cNvPr id="110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0" y="2727163"/>
            <a:ext cx="1040130" cy="1040130"/>
          </a:xfrm>
          <a:prstGeom prst="rect">
            <a:avLst/>
          </a:prstGeom>
          <a:noFill/>
        </p:spPr>
      </p:pic>
      <p:pic>
        <p:nvPicPr>
          <p:cNvPr id="111" name="Picture 2" descr="ÐÐ°ÑÑÐ¸Ð½ÐºÐ¸ Ð¿Ð¾ Ð·Ð°Ð¿ÑÐ¾ÑÑ ÑÑÑÐºÐ° Ð´Ð»Ñ ÐµÐ³Ñ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0050" y="2727163"/>
            <a:ext cx="1040130" cy="1040130"/>
          </a:xfrm>
          <a:prstGeom prst="rect">
            <a:avLst/>
          </a:prstGeom>
          <a:noFill/>
        </p:spPr>
      </p:pic>
      <p:grpSp>
        <p:nvGrpSpPr>
          <p:cNvPr id="117" name="Группа 116"/>
          <p:cNvGrpSpPr/>
          <p:nvPr/>
        </p:nvGrpSpPr>
        <p:grpSpPr>
          <a:xfrm>
            <a:off x="1706009" y="4572297"/>
            <a:ext cx="5627584" cy="1964177"/>
            <a:chOff x="143406" y="4525753"/>
            <a:chExt cx="5627584" cy="1964177"/>
          </a:xfrm>
        </p:grpSpPr>
        <p:pic>
          <p:nvPicPr>
            <p:cNvPr id="79" name="Рисунок 78"/>
            <p:cNvPicPr/>
            <p:nvPr/>
          </p:nvPicPr>
          <p:blipFill>
            <a:blip r:embed="rId12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208" y="4541972"/>
              <a:ext cx="1329055" cy="100774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0" name="Рисунок 79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78439" y="4749633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Рисунок 81"/>
            <p:cNvPicPr/>
            <p:nvPr/>
          </p:nvPicPr>
          <p:blipFill>
            <a:blip r:embed="rId14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8523" y="5401172"/>
              <a:ext cx="1398905" cy="9258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3" name="Рисунок 82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3082" y="5637648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Рисунок 83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762" y="5693457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" name="Рисунок 84"/>
            <p:cNvPicPr/>
            <p:nvPr/>
          </p:nvPicPr>
          <p:blipFill>
            <a:blip r:embed="rId16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03614" y="4525753"/>
              <a:ext cx="1228725" cy="9131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6" name="Рисунок 85" descr="ÐÐ°ÑÑÐ¸Ð½ÐºÐ¸ Ð¿Ð¾ Ð·Ð°Ð¿ÑÐ¾ÑÑ ÐºÐ°Ð»ÑÐºÑÐ»ÑÑÐ¾Ñ Ð²ÐµÐºÑÐ¾Ñ"/>
            <p:cNvPicPr/>
            <p:nvPr/>
          </p:nvPicPr>
          <p:blipFill rotWithShape="1">
            <a:blip r:embed="rId13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72139" y="4701947"/>
              <a:ext cx="405765" cy="56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7" name="Рисунок 86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669" y="4765115"/>
              <a:ext cx="934720" cy="467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Рисунок 87" descr="ÐÐ°ÑÑÐ¸Ð½ÐºÐ¸ Ð¿Ð¾ Ð·Ð°Ð¿ÑÐ¾ÑÑ Ð¼Ð°ÑÐµÐ¼Ð°ÑÐ¸ÐºÐ°"/>
            <p:cNvPicPr/>
            <p:nvPr/>
          </p:nvPicPr>
          <p:blipFill rotWithShape="1">
            <a:blip r:embed="rId17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3406" y="5516475"/>
              <a:ext cx="1420495" cy="9734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9" name="Рисунок 88" descr="ÐÐ°ÑÑÐ¸Ð½ÐºÐ¸ Ð¿Ð¾ Ð·Ð°Ð¿ÑÐ¾ÑÑ Ð»Ð¸Ð½ÐµÐ¹ÐºÐ° png"/>
            <p:cNvPicPr/>
            <p:nvPr/>
          </p:nvPicPr>
          <p:blipFill>
            <a:blip r:embed="rId15" cstate="screen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9485" y="5816283"/>
              <a:ext cx="934085" cy="4679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Прямоугольник 113"/>
            <p:cNvSpPr/>
            <p:nvPr/>
          </p:nvSpPr>
          <p:spPr>
            <a:xfrm rot="5400000">
              <a:off x="1625192" y="478775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 dirty="0" err="1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 rot="5400000">
              <a:off x="5029858" y="4720649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6" name="Прямоугольник 115"/>
            <p:cNvSpPr/>
            <p:nvPr/>
          </p:nvSpPr>
          <p:spPr>
            <a:xfrm rot="5400000">
              <a:off x="5069632" y="5696068"/>
              <a:ext cx="869315" cy="533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/>
              <a:r>
                <a:rPr lang="ru-RU" sz="800" kern="1200">
                  <a:solidFill>
                    <a:srgbClr val="C45911"/>
                  </a:solidFill>
                  <a:effectLst/>
                  <a:latin typeface="Comic Sans MS" panose="030F0702030302020204" pitchFamily="66" charset="0"/>
                  <a:ea typeface="Batang" panose="02030600000101010101" pitchFamily="18" charset="-127"/>
                </a:rPr>
                <a:t>непрограм-мируемый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797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ÐÐ°ÑÑÐ¸Ð½ÐºÐ¸ Ð¿Ð¾ Ð·Ð°Ð¿ÑÐ¾ÑÑ ÑÑÐºÐ° Ñ ÑÑÑÐºÐ¾Ð¹"/>
          <p:cNvPicPr/>
          <p:nvPr/>
        </p:nvPicPr>
        <p:blipFill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079" t="14483" r="22004" b="14454"/>
          <a:stretch/>
        </p:blipFill>
        <p:spPr bwMode="auto">
          <a:xfrm>
            <a:off x="5519403" y="3104399"/>
            <a:ext cx="808990" cy="700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16" descr="ÐÐ°ÑÑÐ¸Ð½ÐºÐ¸ Ð¿Ð¾ Ð·Ð°Ð¿ÑÐ¾ÑÑ Ð¾Ð±Ð»Ð°ÐºÐ¾ Ñ ÑÑÐ°Ð·Ð¾Ð¹"/>
          <p:cNvPicPr/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144" y="970195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6" descr="ÐÐ°ÑÑÐ¸Ð½ÐºÐ¸ Ð¿Ð¾ Ð·Ð°Ð¿ÑÐ¾ÑÑ Ð¾Ð±Ð»Ð°ÐºÐ¾ Ñ ÑÑÐ°Ð·Ð¾Ð¹"/>
          <p:cNvPicPr/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5778" y="1270490"/>
            <a:ext cx="602615" cy="53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761" y="1159425"/>
            <a:ext cx="664210" cy="692150"/>
          </a:xfrm>
          <a:prstGeom prst="rect">
            <a:avLst/>
          </a:prstGeom>
        </p:spPr>
      </p:pic>
      <p:pic>
        <p:nvPicPr>
          <p:cNvPr id="32" name="Рисунок 31"/>
          <p:cNvPicPr/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290" y="1060388"/>
            <a:ext cx="710565" cy="756285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880" y="1144622"/>
            <a:ext cx="899160" cy="751205"/>
          </a:xfrm>
          <a:prstGeom prst="rect">
            <a:avLst/>
          </a:prstGeom>
        </p:spPr>
      </p:pic>
      <p:sp>
        <p:nvSpPr>
          <p:cNvPr id="34" name="Знак запрета 33"/>
          <p:cNvSpPr/>
          <p:nvPr/>
        </p:nvSpPr>
        <p:spPr>
          <a:xfrm flipH="1">
            <a:off x="886931" y="88796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Знак запрета 34"/>
          <p:cNvSpPr/>
          <p:nvPr/>
        </p:nvSpPr>
        <p:spPr>
          <a:xfrm flipH="1">
            <a:off x="2351637" y="85786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Знак запрета 35"/>
          <p:cNvSpPr/>
          <p:nvPr/>
        </p:nvSpPr>
        <p:spPr>
          <a:xfrm flipH="1">
            <a:off x="3826237" y="882882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Знак запрета 36"/>
          <p:cNvSpPr/>
          <p:nvPr/>
        </p:nvSpPr>
        <p:spPr>
          <a:xfrm flipH="1">
            <a:off x="5374295" y="944309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Знак запрета 37"/>
          <p:cNvSpPr/>
          <p:nvPr/>
        </p:nvSpPr>
        <p:spPr>
          <a:xfrm flipH="1">
            <a:off x="5364297" y="2831985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74610" y="1293071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ÐÐ°ÑÑÐ¸Ð½ÐºÐ¸ Ð¿Ð¾ Ð·Ð°Ð¿ÑÐ¾ÑÑ ÑÑÑÐ» ÑÑÐµÐ½Ð¸ÐºÐ° png"/>
          <p:cNvPicPr/>
          <p:nvPr/>
        </p:nvPicPr>
        <p:blipFill rotWithShape="1">
          <a:blip r:embed="rId10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85107" y="1380078"/>
            <a:ext cx="339725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Дуга 40"/>
          <p:cNvSpPr/>
          <p:nvPr/>
        </p:nvSpPr>
        <p:spPr>
          <a:xfrm>
            <a:off x="7278452" y="1138050"/>
            <a:ext cx="492760" cy="565150"/>
          </a:xfrm>
          <a:prstGeom prst="arc">
            <a:avLst>
              <a:gd name="adj1" fmla="val 11586593"/>
              <a:gd name="adj2" fmla="val 20554020"/>
            </a:avLst>
          </a:prstGeom>
          <a:ln w="28575">
            <a:solidFill>
              <a:srgbClr val="00B0F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Знак запрета 41"/>
          <p:cNvSpPr/>
          <p:nvPr/>
        </p:nvSpPr>
        <p:spPr>
          <a:xfrm flipH="1">
            <a:off x="6901898" y="897608"/>
            <a:ext cx="1245870" cy="1245235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95554" y="4084097"/>
            <a:ext cx="1753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Обмениваться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материалами и предметами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84403" y="2241508"/>
            <a:ext cx="1734242" cy="4972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Разговаривать</a:t>
            </a:r>
            <a:b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</a:b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между собой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918645" y="2261781"/>
            <a:ext cx="18263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Пересаживаться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259415" y="2189544"/>
            <a:ext cx="2379515" cy="8215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Пользоваться заметками и справочными материалами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53581" y="2210928"/>
            <a:ext cx="2764914" cy="105557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6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Иметь при себе средства связи, фото-, аудио- и видеоаппаратуру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132800" y="-703"/>
            <a:ext cx="4802667" cy="695307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ru-RU" sz="1800" dirty="0">
                <a:solidFill>
                  <a:srgbClr val="002060"/>
                </a:solidFill>
              </a:rPr>
              <a:t>ВО ВРЕМЯ ПРОВЕДЕНИЯ ЭКЗАМЕНА В ППЭ ЗАПРЕЩАЕТСЯ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43026" y="3358114"/>
            <a:ext cx="4752528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4932040" y="3454602"/>
            <a:ext cx="0" cy="2722246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4024" y="3511864"/>
            <a:ext cx="4290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 установлении фактов нарушения Порядка участником ГИА Председатель ГЭК принимает решение об аннулировании его результата ГИА по соответствующему учебному предмету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916" y="3043688"/>
            <a:ext cx="757619" cy="668861"/>
          </a:xfrm>
          <a:prstGeom prst="rect">
            <a:avLst/>
          </a:prstGeom>
        </p:spPr>
      </p:pic>
      <p:sp>
        <p:nvSpPr>
          <p:cNvPr id="59" name="Знак запрета 58"/>
          <p:cNvSpPr/>
          <p:nvPr/>
        </p:nvSpPr>
        <p:spPr>
          <a:xfrm flipH="1">
            <a:off x="7394762" y="2750604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873155" y="4057958"/>
            <a:ext cx="18918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Выносить из аудитории материалы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pic>
        <p:nvPicPr>
          <p:cNvPr id="61" name="Picture 10" descr="ÐÐ°ÑÑÐ¸Ð½ÐºÐ¸ Ð¿Ð¾ Ð·Ð°Ð¿ÑÐ¾ÑÑ ÐºÐ¸Ð¼ ÐµÐ³Ñ"/>
          <p:cNvPicPr>
            <a:picLocks noChangeAspect="1" noChangeArrowheads="1"/>
          </p:cNvPicPr>
          <p:nvPr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498" y="5261990"/>
            <a:ext cx="955176" cy="65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Знак запрета 61"/>
          <p:cNvSpPr/>
          <p:nvPr/>
        </p:nvSpPr>
        <p:spPr>
          <a:xfrm flipH="1">
            <a:off x="5404122" y="4973336"/>
            <a:ext cx="1245928" cy="1245928"/>
          </a:xfrm>
          <a:prstGeom prst="noSmoking">
            <a:avLst>
              <a:gd name="adj" fmla="val 867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433834" y="5261990"/>
            <a:ext cx="21036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Переписывать задания КИМ</a:t>
            </a:r>
            <a:endParaRPr lang="en-US" sz="1600" b="1" dirty="0"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0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47815"/>
              </p:ext>
            </p:extLst>
          </p:nvPr>
        </p:nvGraphicFramePr>
        <p:xfrm>
          <a:off x="773084" y="1176528"/>
          <a:ext cx="7539643" cy="47920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39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2010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АПЕЛЛЯЦИЯ</a:t>
                      </a: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нарушении установленного порядка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проведения ЕГЭ подается в день экзамена после сдачи бланков ЕГЭ не выходя из ППЭ (результаты ЕГЭ аннулируются)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Апелляция 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несогласии с результатами</a:t>
                      </a:r>
                      <a:r>
                        <a:rPr kumimoji="0" lang="ru-RU" alt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ЕГЭ подается в течение 2 рабочих дней после официального объявления индивидуальных результатов экзамена и ознакомления с ними участника ЕГЭ.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725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759307"/>
              </p:ext>
            </p:extLst>
          </p:nvPr>
        </p:nvGraphicFramePr>
        <p:xfrm>
          <a:off x="1055716" y="1014153"/>
          <a:ext cx="6957753" cy="5178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8829">
                <a:tc>
                  <a:txBody>
                    <a:bodyPr/>
                    <a:lstStyle/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Georgia" pitchFamily="18" charset="0"/>
                          <a:ea typeface="+mn-ea"/>
                          <a:cs typeface="Calibri" pitchFamily="34" charset="0"/>
                        </a:rPr>
                        <a:t>АПЕЛЛЯЦИЯ </a:t>
                      </a:r>
                    </a:p>
                    <a:p>
                      <a:pPr marL="34290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Georgia" pitchFamily="18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результатам рассмотрения апелляции количество выставленных баллов может быть изменено как в сторону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увеличения, так и в сторону уменьшения.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Экзаменационная работа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перепроверяется полностью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не отдельная ее часть. 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ru-RU" altLang="ru-RU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Черновики, использованные на экзамене, в качестве материалов апелляции </a:t>
                      </a:r>
                      <a:r>
                        <a:rPr kumimoji="0" lang="ru-RU" altLang="ru-RU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рассматриваются.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434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38833"/>
              </p:ext>
            </p:extLst>
          </p:nvPr>
        </p:nvGraphicFramePr>
        <p:xfrm>
          <a:off x="1014153" y="1138844"/>
          <a:ext cx="7082443" cy="5096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8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96164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Если выпускник текущего года получает результат ниже минимального количества баллов по одному из обязательных предметов (русский язык или математика), то он может пересдать этот экзамен в этом же году в резервные дни (июнь, сентябрь). 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Если участник ЕГЭ (все категории) не получает минимального количества баллов ЕГЭ по выборным предметам, пересдача ЕГЭ для таких участников ЕГЭ предусмотрена только через год.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Срок действия результатов - 4 года, следующих за годом получения таких результатов. </a:t>
                      </a:r>
                    </a:p>
                    <a:p>
                      <a:pPr algn="just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которые нарушили порядок сдачи ЕГЭ</a:t>
                      </a:r>
                      <a:r>
                        <a:rPr lang="ru-RU" sz="1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были удалены, отстраняются от сдачи ЕГЭ на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года.</a:t>
                      </a:r>
                    </a:p>
                    <a:p>
                      <a:pPr algn="just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878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755" y="274638"/>
            <a:ext cx="511791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Минимальный балл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692696"/>
          <a:ext cx="8424936" cy="606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8632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поступления в ВУЗы: </a:t>
                      </a:r>
                      <a:endParaRPr lang="ru-RU" sz="2200" dirty="0">
                        <a:solidFill>
                          <a:srgbClr val="C00000"/>
                        </a:solidFill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Литература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Иностранные языки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30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(22)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Информатика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44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(40)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История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35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(32)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Обществознание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45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(42)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География –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2200" dirty="0">
                          <a:latin typeface="Georgia" panose="02040502050405020303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(37)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Физика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Биология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 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Химия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39 </a:t>
                      </a:r>
                      <a:r>
                        <a:rPr lang="ru-RU" sz="2200" i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(36)</a:t>
                      </a:r>
                    </a:p>
                    <a:p>
                      <a:pPr algn="ctr"/>
                      <a:endParaRPr lang="ru-RU" sz="2200" dirty="0">
                        <a:latin typeface="Georgia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Для получения аттестата:</a:t>
                      </a:r>
                      <a:r>
                        <a:rPr lang="ru-RU" sz="2200" dirty="0">
                          <a:solidFill>
                            <a:srgbClr val="C00000"/>
                          </a:solidFill>
                          <a:latin typeface="Georg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Русский язык –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 36 </a:t>
                      </a:r>
                      <a:r>
                        <a:rPr lang="ru-RU" sz="2200" dirty="0">
                          <a:latin typeface="Georgia" pitchFamily="18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latin typeface="Georgia" pitchFamily="18" charset="0"/>
                        </a:rPr>
                        <a:t>Математика (профиль) – 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  <a:p>
                      <a:pPr algn="ctr"/>
                      <a:r>
                        <a:rPr lang="ru-RU" sz="2200" dirty="0">
                          <a:latin typeface="Georgia" pitchFamily="18" charset="0"/>
                        </a:rPr>
                        <a:t>Математика (база) – «</a:t>
                      </a:r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3»</a:t>
                      </a:r>
                      <a:endParaRPr lang="ru-RU" sz="2200" dirty="0">
                        <a:latin typeface="Georgia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5133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304800" y="914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endParaRPr lang="ru-RU" altLang="ru-RU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09600" y="304800"/>
          <a:ext cx="7924800" cy="601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19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36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Правила выдачи аттестатов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Аттестаты с отличием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Необходимо набрать: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русскому языку;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– от 70 баллов по математике профильного уровня или  5 баллов по математике базового уровня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Аттестат об среднем общем образовании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Ученик закончил изучать образовательную программу среднего общего образования и успешно прошел ГИА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7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6252" y="1080485"/>
            <a:ext cx="67582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2021 года для заполнения аттестата и приложения к нему используется компьютерный модуль, позволяющий генерировать двумерный матричный штриховой код (QR-код). </a:t>
            </a:r>
            <a:br>
              <a:rPr lang="ru-RU" altLang="ru-RU" sz="24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4188" y="2036359"/>
            <a:ext cx="639127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51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72" y="1552183"/>
            <a:ext cx="76144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«горячей линии» по вопросам государственной итоговой аттестации в 2021 году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Министерство образования, науки и молодежной политики Забайкальского края: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8(3022)21-18-19;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 «Краевой центр оценки качества образования Забайкальского края»: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92-77-77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gia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9@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egechita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gia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11@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egechita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образования администрации городского округа «Город Чита»: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8(3022)35-30-21</a:t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obr</a:t>
            </a:r>
            <a:r>
              <a:rPr lang="ru-RU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сршеф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megalink</a:t>
            </a:r>
            <a:r>
              <a:rPr lang="ru-RU" alt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altLang="ru-RU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</a:t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Picture 5" descr="Логоти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3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777" y="1553846"/>
            <a:ext cx="7886700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 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 29.12.2012 г. № 273-ФЗ)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6592" y="2879409"/>
            <a:ext cx="7606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Статья 59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Итоговая аттестация, завершающая освоение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основных образовательных программ основного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общего и среднего общего образования,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является обязательной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157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74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014" y="2687638"/>
            <a:ext cx="6597869" cy="1655762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Спасибо </a:t>
            </a:r>
          </a:p>
          <a:p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65349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656" y="1047405"/>
            <a:ext cx="6949440" cy="511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8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18" y="1607128"/>
            <a:ext cx="7689273" cy="10058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ПУНКТ 7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проведения государственной итоговой аттестации 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образования, утвержденным приказом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России,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 07.11.2018 г. №190/1512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3208710" y="287620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8751" y="3140768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</a:t>
            </a:r>
          </a:p>
        </p:txBody>
      </p:sp>
      <p:sp>
        <p:nvSpPr>
          <p:cNvPr id="8" name="Рамка 7"/>
          <p:cNvSpPr/>
          <p:nvPr/>
        </p:nvSpPr>
        <p:spPr>
          <a:xfrm>
            <a:off x="1116676" y="4516582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361709" y="4516581"/>
            <a:ext cx="2734887" cy="111390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6715" y="4781145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1748" y="4781144"/>
            <a:ext cx="2094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ГВЭ</a:t>
            </a:r>
          </a:p>
        </p:txBody>
      </p:sp>
      <p:pic>
        <p:nvPicPr>
          <p:cNvPr id="12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>
            <a:stCxn id="5" idx="2"/>
          </p:cNvCxnSpPr>
          <p:nvPr/>
        </p:nvCxnSpPr>
        <p:spPr>
          <a:xfrm flipH="1">
            <a:off x="2410691" y="3990107"/>
            <a:ext cx="2165463" cy="465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</p:cNvCxnSpPr>
          <p:nvPr/>
        </p:nvCxnSpPr>
        <p:spPr>
          <a:xfrm>
            <a:off x="4576154" y="3990107"/>
            <a:ext cx="2340035" cy="4259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08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ЕГЭ выбор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168" y="1088968"/>
            <a:ext cx="67532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005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832" y="1931621"/>
            <a:ext cx="7830590" cy="331431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проводится во всех субъектах Российской Федерации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–результат вступительных испытаний в ВУЗ</a:t>
            </a:r>
          </a:p>
        </p:txBody>
      </p:sp>
      <p:pic>
        <p:nvPicPr>
          <p:cNvPr id="19458" name="Picture 2" descr="Вариант удаленного формата для ЕГЭ рассматривать не будут | Победа Р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8181" y="3808252"/>
            <a:ext cx="5148916" cy="287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778" y="1082587"/>
            <a:ext cx="7077247" cy="67971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ЕГЭ</a:t>
            </a:r>
          </a:p>
        </p:txBody>
      </p:sp>
      <p:pic>
        <p:nvPicPr>
          <p:cNvPr id="5" name="Picture 5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3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проведения ЕГЭ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026" y="1617807"/>
            <a:ext cx="78867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правила проведения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расписание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заданий стандартизированной формы (КИМ)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бланков для оформления ответов на задания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письменно на русском языке (за исключением  ЕГЭ по иностранным языкам)</a:t>
            </a:r>
          </a:p>
        </p:txBody>
      </p:sp>
      <p:pic>
        <p:nvPicPr>
          <p:cNvPr id="4" name="Picture 5" descr="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406" y="0"/>
            <a:ext cx="981940" cy="94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Государственная итоговая аттестация в форме ЕГ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685" y="5735782"/>
            <a:ext cx="5062450" cy="10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3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1174</TotalTime>
  <Words>1965</Words>
  <Application>Microsoft Office PowerPoint</Application>
  <PresentationFormat>Экран (4:3)</PresentationFormat>
  <Paragraphs>233</Paragraphs>
  <Slides>40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Cambria</vt:lpstr>
      <vt:lpstr>Comic Sans MS</vt:lpstr>
      <vt:lpstr>Constantia</vt:lpstr>
      <vt:lpstr>Georgia</vt:lpstr>
      <vt:lpstr>Times New Roman</vt:lpstr>
      <vt:lpstr>Wingdings</vt:lpstr>
      <vt:lpstr>Office Theme</vt:lpstr>
      <vt:lpstr>  РОДИТЕЛЬСКОЕ СОБРАНИЕ   «Государственная итоговая  аттестация по программам  среднего общего образования   в 2022-2023 учебном году» </vt:lpstr>
      <vt:lpstr>Перечень условных  обозначений и сокращений </vt:lpstr>
      <vt:lpstr>Нормативные правовые  документы ГИА-11</vt:lpstr>
      <vt:lpstr>Федеральный закон  «Об образовании в Российской Федерации»  (от 29.12.2012 г. № 273-ФЗ)  </vt:lpstr>
      <vt:lpstr>Презентация PowerPoint</vt:lpstr>
      <vt:lpstr> ПУНКТ 7  Порядка проведения государственной итоговой аттестации   по образовательным программам среднего общего образования, утвержденным приказом Минпросвещения России, Рособрнадзора от 07.11.2018 г. №190/1512  </vt:lpstr>
      <vt:lpstr>Презентация PowerPoint</vt:lpstr>
      <vt:lpstr>Основные сведения о ЕГЭ</vt:lpstr>
      <vt:lpstr>Особенности проведения ЕГЭ</vt:lpstr>
      <vt:lpstr> ПУНКТ 7  Порядка проведения государственной итоговой аттестации   по образовательным программам среднего общего образования, утвержденным приказом Минпросвещения России, Рособрнадзора от 07.11.2018 г. №190/1512  </vt:lpstr>
      <vt:lpstr>Особые и специальные условия,  предоставляемые участникам  ГИА-11 с ОВЗ,  детям-инвалидам и инвалидам в ППЭ </vt:lpstr>
      <vt:lpstr>Предоставление особых и специальных условий  участникам ГИА-11 по категориям.  Подтверждение статуса. (п.53.  Порядка ГИА-11) </vt:lpstr>
      <vt:lpstr>Презентация PowerPoint</vt:lpstr>
      <vt:lpstr>Итоговое сочинение</vt:lpstr>
      <vt:lpstr>Презентация PowerPoint</vt:lpstr>
      <vt:lpstr>Срок действия результатов итогового сочинения   </vt:lpstr>
      <vt:lpstr>Сроки и продолжительность выполнения итогового сочинения (изложения)</vt:lpstr>
      <vt:lpstr>Повторный допуск к сдаче итогового сочинения (изложения) </vt:lpstr>
      <vt:lpstr>Порядок проведения итогового сочинения (изложения)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расписание      ЕГЭ –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Минимальный балл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Андрей Гордеев</cp:lastModifiedBy>
  <cp:revision>75</cp:revision>
  <cp:lastPrinted>2022-11-10T09:37:50Z</cp:lastPrinted>
  <dcterms:created xsi:type="dcterms:W3CDTF">2019-08-22T12:33:19Z</dcterms:created>
  <dcterms:modified xsi:type="dcterms:W3CDTF">2022-12-01T13:00:05Z</dcterms:modified>
</cp:coreProperties>
</file>