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9" r:id="rId2"/>
    <p:sldId id="273" r:id="rId3"/>
    <p:sldId id="277" r:id="rId4"/>
    <p:sldId id="263" r:id="rId5"/>
    <p:sldId id="268" r:id="rId6"/>
    <p:sldId id="281" r:id="rId7"/>
    <p:sldId id="280" r:id="rId8"/>
    <p:sldId id="272" r:id="rId9"/>
    <p:sldId id="258" r:id="rId10"/>
    <p:sldId id="274" r:id="rId11"/>
    <p:sldId id="257" r:id="rId12"/>
    <p:sldId id="284" r:id="rId13"/>
    <p:sldId id="285" r:id="rId14"/>
    <p:sldId id="261" r:id="rId15"/>
    <p:sldId id="282" r:id="rId16"/>
    <p:sldId id="259" r:id="rId17"/>
    <p:sldId id="286" r:id="rId18"/>
    <p:sldId id="283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74351F-9630-462E-9AB9-9BF252B51259}">
          <p14:sldIdLst>
            <p14:sldId id="269"/>
            <p14:sldId id="273"/>
            <p14:sldId id="277"/>
            <p14:sldId id="263"/>
            <p14:sldId id="268"/>
            <p14:sldId id="281"/>
            <p14:sldId id="280"/>
            <p14:sldId id="272"/>
            <p14:sldId id="258"/>
            <p14:sldId id="274"/>
            <p14:sldId id="257"/>
            <p14:sldId id="284"/>
            <p14:sldId id="285"/>
            <p14:sldId id="261"/>
            <p14:sldId id="282"/>
            <p14:sldId id="259"/>
            <p14:sldId id="286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57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4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4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6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4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5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1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8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A05BC6-6A07-499F-9A42-C588BB7179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B2BF-A6BD-4D46-ABDD-516A9ACB3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49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0014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840" y="204058"/>
            <a:ext cx="1214438" cy="113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778924" y="204058"/>
            <a:ext cx="8569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МБОУ «СОШ №9»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593105"/>
            <a:ext cx="6151419" cy="5055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60" y="1593104"/>
            <a:ext cx="4197927" cy="49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73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Перечень нормативно-правовых актов, регулирующих сферу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27" y="1668855"/>
            <a:ext cx="11057228" cy="419548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 декабря 2012 года № 273-ФЗ (последняя редакция)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20 июня 2020 г. № 900 «О внесении изменений в государственную программу Российской Федерации «Развитие образования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01 марта 2020 года № 47-ФЗ «О внесении изменений в Федеральный закон «О качестве и безопасности пищевых продуктов» и статью 37 Федерального закона «Об образовании в Российской Федерации»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Забайкальского края «Об обеспечении льготным питанием отдельных категорий обучающихся и о наделении органов местного самоуправления муниципальных районов и городских округов Забайкальского края отдельным государственным полномочием по обеспечению льготным питанием детей из малоимущих семей, обучающихся в муниципальных общеобразовательных организациях Забайкальского края» от 25 декабря 2008 года № 88-ЗЗК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Минобразования Забайкальского края от 28 сентября 2020 года № 936 «Об утверждении рекомендаций по организации бесплатного горячего питания обучающихся, получающих начальное общее образование в государственных и муниципальных образовательных организациях Забайкальского края»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Минобразования Забайкальского края от 02 октября 2020 года № 951 «Об утверждении стандарта качества оказания услуги по обеспечению горячим питанием обучающихся 1-4 классов государственных и муниципальных образовательных организаций»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МР 2.4.0180-20 «Родительский контроль за организацией питания детей в общеобразовательных организациях»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 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</p:txBody>
      </p:sp>
    </p:spTree>
    <p:extLst>
      <p:ext uri="{BB962C8B-B14F-4D97-AF65-F5344CB8AC3E}">
        <p14:creationId xmlns:p14="http://schemas.microsoft.com/office/powerpoint/2010/main" val="350149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42790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РЕЖИМ РАБОТЫ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38700" y="1426226"/>
            <a:ext cx="6026728" cy="48269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Режим работы столовой с 8 до 16 ч.</a:t>
            </a:r>
          </a:p>
          <a:p>
            <a:r>
              <a:rPr lang="ru-RU" dirty="0"/>
              <a:t>1 смена</a:t>
            </a:r>
          </a:p>
          <a:p>
            <a:r>
              <a:rPr lang="ru-RU" dirty="0"/>
              <a:t>2 смена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38" y="1326473"/>
            <a:ext cx="4126423" cy="4509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6770" y="2967335"/>
            <a:ext cx="459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учащиеся питаются согласно графику, питаются в зависимости от времени нахождения в школе, то есть и в первую, и во вторую смену.</a:t>
            </a:r>
          </a:p>
        </p:txBody>
      </p:sp>
    </p:spTree>
    <p:extLst>
      <p:ext uri="{BB962C8B-B14F-4D97-AF65-F5344CB8AC3E}">
        <p14:creationId xmlns:p14="http://schemas.microsoft.com/office/powerpoint/2010/main" val="389387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5958" cy="140053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столовой есть буфет, где осуществляется продажа кулинарных изделий.                                                                Ассортимент выпечки разнообразен.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822" y="2227034"/>
            <a:ext cx="2987717" cy="1907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2227034"/>
            <a:ext cx="5852655" cy="4389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96" y="4421780"/>
            <a:ext cx="2985810" cy="21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8108">
            <a:off x="449057" y="4007873"/>
            <a:ext cx="2586674" cy="2418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1574167"/>
            <a:ext cx="5888563" cy="4195481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 контролирует все аспекты работы пищеблока, качество продуктов, отслеживает правильность составления ежедневного меню, сроки реализации блюд, а также снимает пробы за 30 минут до начала их реализации. Это позволяет контролировать организацию питания в школе, его качество, вносить необходимые коррективы и, в конечном счёте, сохранить здоровье каждого ученика нашей школы.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9662">
            <a:off x="572864" y="1791065"/>
            <a:ext cx="3541019" cy="2311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2505">
            <a:off x="2121832" y="2743873"/>
            <a:ext cx="3502489" cy="24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891" y="1381702"/>
            <a:ext cx="4517528" cy="51942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РОДИТЕЛЬСКИЙ КОНТРОЛЬ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3137">
            <a:off x="3429584" y="1450043"/>
            <a:ext cx="316393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013">
            <a:off x="5835924" y="1584725"/>
            <a:ext cx="3485850" cy="4794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8" y="2058218"/>
            <a:ext cx="2992526" cy="3990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393" y="2058218"/>
            <a:ext cx="2992526" cy="3990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8" y="247748"/>
            <a:ext cx="121320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6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Ученический контроль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12" y="1473846"/>
            <a:ext cx="4153990" cy="2433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71" y="4175482"/>
            <a:ext cx="4300072" cy="2557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2322" y="1534467"/>
            <a:ext cx="6249017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Представители школьного Совета старшеклассников проводят ученический контроль качества блюд.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работают в Совете школы и активно подключаются к вопросам обсуждения организации питания, его мониторингу и контролю.                                                                                                   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Что входит в ученический контроль? 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школьниками гигиенических требований;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соответствия фактического рациона питания утвержденному и согласованному с управлением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меню;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 соответствия объема контрольного блюда ежедневному меню;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качества блюд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3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Разговор о правильном питании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869" y="1404210"/>
            <a:ext cx="3263503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8" y="1404210"/>
            <a:ext cx="2005758" cy="43529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7672" y="2003336"/>
            <a:ext cx="51184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реализуется Программа «Разговор о правильном питании»                                                    Целью программы является формирование у детей и подростков основ культуры питания как одной из составляющих здорового образа жизни. Тематика Программы охватывает различные аспекты рационального питания.                                                                  В соответствии с Программой проводится много мероприятий по данной тематике.</a:t>
            </a:r>
          </a:p>
        </p:txBody>
      </p:sp>
    </p:spTree>
    <p:extLst>
      <p:ext uri="{BB962C8B-B14F-4D97-AF65-F5344CB8AC3E}">
        <p14:creationId xmlns:p14="http://schemas.microsoft.com/office/powerpoint/2010/main" val="361344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38" y="178398"/>
            <a:ext cx="9404723" cy="94382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санитарно-просветительской программе                                                                «Основы здорового питания для школьников»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16" y="1789774"/>
            <a:ext cx="5103780" cy="258585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обучении приняли участие </a:t>
            </a:r>
          </a:p>
          <a:p>
            <a:r>
              <a:rPr lang="ru-RU" dirty="0"/>
              <a:t>Обучающиеся – более 1200ч</a:t>
            </a:r>
          </a:p>
          <a:p>
            <a:r>
              <a:rPr lang="ru-RU" dirty="0"/>
              <a:t>Учителя -100%</a:t>
            </a:r>
          </a:p>
          <a:p>
            <a:r>
              <a:rPr lang="ru-RU" dirty="0"/>
              <a:t>Родители- 450ч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05329">
            <a:off x="828992" y="1653641"/>
            <a:ext cx="3817302" cy="2567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3139">
            <a:off x="1978429" y="3442790"/>
            <a:ext cx="3940233" cy="26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51" y="295964"/>
            <a:ext cx="10914518" cy="1400530"/>
          </a:xfrm>
        </p:spPr>
        <p:txBody>
          <a:bodyPr/>
          <a:lstStyle/>
          <a:p>
            <a:pPr algn="ctr"/>
            <a:r>
              <a:rPr lang="ru-RU" sz="3200" dirty="0"/>
              <a:t>Столовая МБОУ СОШ №9 стала одним                                  из победителей муниципального и регионального этапов всероссийского конкурса                                                    «Лучшая столовая школы».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7" y="2143954"/>
            <a:ext cx="4003151" cy="4714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57" y="2555167"/>
            <a:ext cx="5937703" cy="37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647" y="161771"/>
            <a:ext cx="4805977" cy="6416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9491" y="13190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297" y="1210092"/>
            <a:ext cx="621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Столовая — это особое место в школе.</a:t>
            </a:r>
          </a:p>
          <a:p>
            <a:pPr algn="ctr"/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    Задача пространства школьной столовой— своей атмосферой и   </a:t>
            </a:r>
            <a:br>
              <a:rPr lang="ru-RU" sz="2400" dirty="0"/>
            </a:br>
            <a:r>
              <a:rPr lang="ru-RU" sz="2400" dirty="0"/>
              <a:t> эстетикой прививать детям позитивное и осознанное отношение к еде, формировать культуру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74267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0014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342" y="204058"/>
            <a:ext cx="1214438" cy="113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778924" y="157892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От школьной столовой                                        к Центру детского питания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7327"/>
          <a:stretch/>
        </p:blipFill>
        <p:spPr>
          <a:xfrm>
            <a:off x="364428" y="1759007"/>
            <a:ext cx="3409549" cy="3054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8"/>
          <a:stretch/>
        </p:blipFill>
        <p:spPr>
          <a:xfrm>
            <a:off x="8041881" y="1776956"/>
            <a:ext cx="4140709" cy="296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867" y="1776956"/>
            <a:ext cx="3765282" cy="3012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976" y="5023396"/>
            <a:ext cx="11319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не отвечала требованиям современности.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 и оформление столовой аскетичное, в духе старых времен.                                                           Оборудование морально устарело и изношено</a:t>
            </a:r>
          </a:p>
        </p:txBody>
      </p:sp>
    </p:spTree>
    <p:extLst>
      <p:ext uri="{BB962C8B-B14F-4D97-AF65-F5344CB8AC3E}">
        <p14:creationId xmlns:p14="http://schemas.microsoft.com/office/powerpoint/2010/main" val="574293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0014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342" y="204058"/>
            <a:ext cx="1214438" cy="113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778924" y="204058"/>
            <a:ext cx="8569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МБОУ «СОШ №9»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5" y="1629294"/>
            <a:ext cx="3374966" cy="4617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545" y="2066729"/>
            <a:ext cx="3281266" cy="4496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2510" y="1679170"/>
            <a:ext cx="56202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Провели заседание Совета школы, на котором присутствовали и родители, и представители Совета старшеклассников, и администрация школы, и учителя. Было принято решение обратиться с просьбой в Фонд развития Забайкальского края о создании на базе школы Центра детского питания.</a:t>
            </a:r>
          </a:p>
          <a:p>
            <a:r>
              <a:rPr lang="ru-RU" dirty="0"/>
              <a:t>      Была создана рабочая группа, которая составила обоснование проекта по созданию такого центра, смету проекта.</a:t>
            </a:r>
          </a:p>
          <a:p>
            <a:r>
              <a:rPr lang="ru-RU" dirty="0"/>
              <a:t>      Осуществить реализацию проекта помогла компания «</a:t>
            </a:r>
            <a:r>
              <a:rPr lang="ru-RU" dirty="0" err="1"/>
              <a:t>Норникель</a:t>
            </a:r>
            <a:r>
              <a:rPr lang="ru-RU" dirty="0"/>
              <a:t>», которая продолжает оказывать шефскую помощь читинским школам.</a:t>
            </a:r>
          </a:p>
        </p:txBody>
      </p:sp>
    </p:spTree>
    <p:extLst>
      <p:ext uri="{BB962C8B-B14F-4D97-AF65-F5344CB8AC3E}">
        <p14:creationId xmlns:p14="http://schemas.microsoft.com/office/powerpoint/2010/main" val="10299139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1" y="377903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ЦЕНТР ДЕТСКОГО ПИТАНИЯ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34" y="2251284"/>
            <a:ext cx="7134414" cy="4472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043" y="1504113"/>
            <a:ext cx="3923406" cy="5219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8" y="260140"/>
            <a:ext cx="1213209" cy="11339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0" y="1394094"/>
            <a:ext cx="486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Открыт 1-го сентября 2021-го года  </a:t>
            </a:r>
          </a:p>
        </p:txBody>
      </p:sp>
    </p:spTree>
    <p:extLst>
      <p:ext uri="{BB962C8B-B14F-4D97-AF65-F5344CB8AC3E}">
        <p14:creationId xmlns:p14="http://schemas.microsoft.com/office/powerpoint/2010/main" val="11640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82" y="203336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ЦЕНТР ДЕТСКОГО ПИТАНИЯ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3" y="1171685"/>
            <a:ext cx="7842844" cy="4907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897" y="1154071"/>
            <a:ext cx="3893369" cy="2471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519" y="3890768"/>
            <a:ext cx="3853747" cy="2466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7" y="203336"/>
            <a:ext cx="861529" cy="8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81" y="308319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ЦЕНТР ДЕТСКОГО ПИТАНИЯ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8642" y="4356663"/>
            <a:ext cx="3370912" cy="2315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75" y="1603866"/>
            <a:ext cx="7835019" cy="5071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81" y="394569"/>
            <a:ext cx="861529" cy="805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642" y="1683017"/>
            <a:ext cx="3272924" cy="24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82" y="203336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ЦЕНТР ДЕТСКОГО ПИТАНИЯ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44" y="1381798"/>
            <a:ext cx="3773872" cy="2387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7" y="203336"/>
            <a:ext cx="861529" cy="805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264" y="1834395"/>
            <a:ext cx="4880920" cy="366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26" y="1224281"/>
            <a:ext cx="3660690" cy="48809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80" y="3997234"/>
            <a:ext cx="3709242" cy="24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734" y="269838"/>
            <a:ext cx="11254152" cy="1400530"/>
          </a:xfrm>
        </p:spPr>
        <p:txBody>
          <a:bodyPr/>
          <a:lstStyle/>
          <a:p>
            <a:pPr algn="ctr"/>
            <a:r>
              <a:rPr lang="ru-RU" dirty="0"/>
              <a:t>Теперь школьная столовая - это очень уютное и любимое место всех учащихся и учителей нашей школы.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34" y="2513245"/>
            <a:ext cx="6083700" cy="3889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7635" y="2485394"/>
            <a:ext cx="3460394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82550" y="1014905"/>
            <a:ext cx="6399150" cy="479936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852" y="1126643"/>
            <a:ext cx="6343704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Количество обучающихся: 1983 человека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Получают одноразовое горячее питание -1669ч</a:t>
            </a:r>
          </a:p>
          <a:p>
            <a:pPr marL="0" indent="0">
              <a:buNone/>
            </a:pPr>
            <a:r>
              <a:rPr lang="ru-RU" dirty="0"/>
              <a:t>Из них бесплатное горячее питание – 817ч</a:t>
            </a:r>
          </a:p>
          <a:p>
            <a:pPr marL="0" indent="0">
              <a:buNone/>
            </a:pPr>
            <a:r>
              <a:rPr lang="ru-RU" dirty="0"/>
              <a:t>Получают денежную компенсацию – 3ч (домашнее обучение)</a:t>
            </a:r>
          </a:p>
          <a:p>
            <a:pPr marL="0" indent="0">
              <a:buNone/>
            </a:pPr>
            <a:r>
              <a:rPr lang="ru-RU" dirty="0"/>
              <a:t>Получают двухразовое горячее питание – 29ч (дети с ОВЗ)</a:t>
            </a:r>
          </a:p>
          <a:p>
            <a:pPr marL="0" indent="0">
              <a:buNone/>
            </a:pPr>
            <a:r>
              <a:rPr lang="ru-RU" dirty="0"/>
              <a:t>Льготное питание – 12ч (дети из малоимущих семей)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38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766</Words>
  <Application>Microsoft Office PowerPoint</Application>
  <PresentationFormat>Широкоэкранный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ЦЕНТР ДЕТСКОГО ПИТАНИЯ</vt:lpstr>
      <vt:lpstr>ЦЕНТР ДЕТСКОГО ПИТАНИЯ </vt:lpstr>
      <vt:lpstr>ЦЕНТР ДЕТСКОГО ПИТАНИЯ </vt:lpstr>
      <vt:lpstr>ЦЕНТР ДЕТСКОГО ПИТАНИЯ </vt:lpstr>
      <vt:lpstr>Теперь школьная столовая - это очень уютное и любимое место всех учащихся и учителей нашей школы.</vt:lpstr>
      <vt:lpstr>Презентация PowerPoint</vt:lpstr>
      <vt:lpstr>Перечень нормативно-правовых актов, регулирующих сферу питания</vt:lpstr>
      <vt:lpstr>РЕЖИМ РАБОТЫ</vt:lpstr>
      <vt:lpstr>В столовой есть буфет, где осуществляется продажа кулинарных изделий.                                                                Ассортимент выпечки разнообразен.</vt:lpstr>
      <vt:lpstr>Бракеражная комиссия</vt:lpstr>
      <vt:lpstr>РОДИТЕЛЬСКИЙ КОНТРОЛЬ</vt:lpstr>
      <vt:lpstr>Ученический контроль</vt:lpstr>
      <vt:lpstr>Разговор о правильном питании</vt:lpstr>
      <vt:lpstr>Обучение по санитарно-просветительской программе                                                                «Основы здорового питания для школьников»</vt:lpstr>
      <vt:lpstr>Столовая МБОУ СОШ №9 стала одним                                  из победителей муниципального и регионального этапов всероссийского конкурса                                                    «Лучшая столовая школы».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Мы</cp:lastModifiedBy>
  <cp:revision>52</cp:revision>
  <dcterms:created xsi:type="dcterms:W3CDTF">2022-02-13T06:39:08Z</dcterms:created>
  <dcterms:modified xsi:type="dcterms:W3CDTF">2022-03-22T07:13:52Z</dcterms:modified>
</cp:coreProperties>
</file>