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4" r:id="rId2"/>
    <p:sldId id="258" r:id="rId3"/>
    <p:sldId id="265" r:id="rId4"/>
    <p:sldId id="262" r:id="rId5"/>
    <p:sldId id="269" r:id="rId6"/>
    <p:sldId id="266" r:id="rId7"/>
    <p:sldId id="267" r:id="rId8"/>
    <p:sldId id="268" r:id="rId9"/>
    <p:sldId id="257" r:id="rId10"/>
    <p:sldId id="261" r:id="rId11"/>
  </p:sldIdLst>
  <p:sldSz cx="9144000" cy="6858000" type="screen4x3"/>
  <p:notesSz cx="6858000" cy="9144000"/>
  <p:embeddedFontLst>
    <p:embeddedFont>
      <p:font typeface="Windsor" panose="020B0604020202020204"/>
      <p:regular r:id="rId12"/>
    </p:embeddedFont>
    <p:embeddedFont>
      <p:font typeface="Cambria Math" panose="02040503050406030204" pitchFamily="18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ndara" panose="020E050203030302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-1051" y="-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0400" y="499533"/>
            <a:ext cx="6858000" cy="4207933"/>
          </a:xfrm>
        </p:spPr>
        <p:txBody>
          <a:bodyPr anchor="ctr"/>
          <a:lstStyle>
            <a:lvl1pPr algn="ctr">
              <a:defRPr sz="6000">
                <a:solidFill>
                  <a:srgbClr val="53568B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4862149"/>
            <a:ext cx="6553200" cy="1665652"/>
          </a:xfrm>
        </p:spPr>
        <p:txBody>
          <a:bodyPr anchor="ctr"/>
          <a:lstStyle>
            <a:lvl1pPr marL="0" indent="0" algn="ctr">
              <a:buNone/>
              <a:defRPr sz="2400" i="1">
                <a:solidFill>
                  <a:srgbClr val="53568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89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6143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118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7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91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291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3568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7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12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162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8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307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308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308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1616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1616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2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1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52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318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986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318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5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779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58329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779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594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4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959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87BF8-776A-4E4B-AD6A-F34423A1302A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9894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889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F7F32-3AA5-4A22-8C7E-9587C8CEC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99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53568B"/>
          </a:solidFill>
          <a:latin typeface="Windsor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rgbClr val="53568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rgbClr val="53568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rgbClr val="53568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53568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53568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hs_chit_25.chita.zabedu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jpeg"/><Relationship Id="rId5" Type="http://schemas.openxmlformats.org/officeDocument/2006/relationships/image" Target="../media/image15.png"/><Relationship Id="rId10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нченкоОВ\Documents\фото школы\image (2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7450" y="106136"/>
            <a:ext cx="6578600" cy="241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0736" y="2645229"/>
            <a:ext cx="63191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Муниципальное бюджетное общеобразовательное учреждение «Средняя общеобразовательная школа № 25»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8451" y="4735975"/>
            <a:ext cx="5236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г.Чита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ул.Красной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Зведы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, 36а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8(3022)20-05-85</a:t>
            </a:r>
          </a:p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hlinkClick r:id="rId3"/>
              </a:rPr>
              <a:t>http://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shs_chit_25.chita.zabedu.ru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4" y="365127"/>
            <a:ext cx="7886700" cy="8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3568B"/>
                </a:solidFill>
                <a:latin typeface="Windsor" pitchFamily="2" charset="0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</a:rPr>
              <a:t>Уважаемые родители!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4">
            <a:extLst>
              <a:ext uri="{FF2B5EF4-FFF2-40B4-BE49-F238E27FC236}">
                <a16:creationId xmlns="" xmlns:a16="http://schemas.microsoft.com/office/drawing/2014/main" id="{EB6F272B-F5EE-4816-805D-5AB1F144607E}"/>
              </a:ext>
            </a:extLst>
          </p:cNvPr>
          <p:cNvSpPr txBox="1">
            <a:spLocks/>
          </p:cNvSpPr>
          <p:nvPr/>
        </p:nvSpPr>
        <p:spPr>
          <a:xfrm>
            <a:off x="1718732" y="1354666"/>
            <a:ext cx="7196667" cy="4229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i="1" kern="1200">
                <a:solidFill>
                  <a:srgbClr val="5356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53568B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rgbClr val="53568B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rgbClr val="53568B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rgbClr val="53568B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МБОУ СОШ №25  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г.Читы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 </a:t>
            </a:r>
          </a:p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ЖДЁТ ВАС И ВАШИХ ДЕТЕЙ.</a:t>
            </a:r>
          </a:p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ЗАПИСЬ В 1 КЛАСС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1.04.2021 года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С 9.00 до 17.00 часов  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1732" y="2015065"/>
            <a:ext cx="8432801" cy="1913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53568B"/>
                </a:solidFill>
                <a:latin typeface="Windsor" pitchFamily="2" charset="0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C00000"/>
                </a:solidFill>
              </a:rPr>
              <a:t>Цели образовательного процесса</a:t>
            </a:r>
          </a:p>
          <a:p>
            <a:pPr marL="355600" indent="-355600">
              <a:spcBef>
                <a:spcPts val="1000"/>
              </a:spcBef>
              <a:buBlip>
                <a:blip r:embed="rId2"/>
              </a:buBlip>
              <a:tabLst>
                <a:tab pos="355600" algn="l"/>
              </a:tabLst>
            </a:pPr>
            <a:r>
              <a:rPr lang="ru-RU" sz="2200" b="1" dirty="0" smtClean="0">
                <a:solidFill>
                  <a:srgbClr val="002060"/>
                </a:solidFill>
                <a:latin typeface="Candara" pitchFamily="34" charset="0"/>
              </a:rPr>
              <a:t>Получение бесплатного общего образования всех уровней</a:t>
            </a:r>
          </a:p>
          <a:p>
            <a:pPr marL="355600" indent="-355600">
              <a:spcBef>
                <a:spcPts val="1000"/>
              </a:spcBef>
              <a:buBlip>
                <a:blip r:embed="rId2"/>
              </a:buBlip>
              <a:tabLst>
                <a:tab pos="355600" algn="l"/>
              </a:tabLst>
            </a:pPr>
            <a:r>
              <a:rPr lang="ru-RU" sz="2200" b="1" dirty="0" smtClean="0">
                <a:solidFill>
                  <a:srgbClr val="002060"/>
                </a:solidFill>
                <a:latin typeface="Candara" pitchFamily="34" charset="0"/>
              </a:rPr>
              <a:t>Обучение и воспитание в интересах личности</a:t>
            </a:r>
          </a:p>
          <a:p>
            <a:pPr marL="355600" indent="-355600">
              <a:spcBef>
                <a:spcPts val="1000"/>
              </a:spcBef>
              <a:buBlip>
                <a:blip r:embed="rId2"/>
              </a:buBlip>
              <a:tabLst>
                <a:tab pos="355600" algn="l"/>
              </a:tabLst>
            </a:pPr>
            <a:r>
              <a:rPr lang="ru-RU" sz="2200" b="1" dirty="0" smtClean="0">
                <a:solidFill>
                  <a:srgbClr val="002060"/>
                </a:solidFill>
                <a:latin typeface="Candara" pitchFamily="34" charset="0"/>
              </a:rPr>
              <a:t>Создание условий для становления личности</a:t>
            </a:r>
          </a:p>
          <a:p>
            <a:pPr marL="355600" indent="-355600">
              <a:spcBef>
                <a:spcPts val="1000"/>
              </a:spcBef>
              <a:buBlip>
                <a:blip r:embed="rId2"/>
              </a:buBlip>
              <a:tabLst>
                <a:tab pos="355600" algn="l"/>
              </a:tabLst>
            </a:pPr>
            <a:r>
              <a:rPr lang="ru-RU" sz="2200" b="1" dirty="0" smtClean="0">
                <a:solidFill>
                  <a:srgbClr val="002060"/>
                </a:solidFill>
                <a:latin typeface="Candara" pitchFamily="34" charset="0"/>
              </a:rPr>
              <a:t>Развитие разносторонней личности</a:t>
            </a:r>
            <a:endParaRPr lang="ru-RU" sz="2700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Подзаголовок 4">
            <a:extLst>
              <a:ext uri="{FF2B5EF4-FFF2-40B4-BE49-F238E27FC236}">
                <a16:creationId xmlns="" xmlns:a16="http://schemas.microsoft.com/office/drawing/2014/main" id="{1288E763-D60B-4288-A9E6-3432F53F5416}"/>
              </a:ext>
            </a:extLst>
          </p:cNvPr>
          <p:cNvSpPr txBox="1">
            <a:spLocks/>
          </p:cNvSpPr>
          <p:nvPr/>
        </p:nvSpPr>
        <p:spPr>
          <a:xfrm>
            <a:off x="876904" y="3928774"/>
            <a:ext cx="7962296" cy="1997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53568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53568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53568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53568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5356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Windsor" panose="020B0604020202020204"/>
              </a:rPr>
              <a:t>Школа реализует:</a:t>
            </a:r>
          </a:p>
          <a:p>
            <a:pPr marL="355600" indent="-355600">
              <a:buBlip>
                <a:blip r:embed="rId2"/>
              </a:buBlip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основные образовательные программы НОО, ООО, СОО</a:t>
            </a:r>
          </a:p>
          <a:p>
            <a:pPr marL="355600" indent="-355600">
              <a:buBlip>
                <a:blip r:embed="rId2"/>
              </a:buBlip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адаптированную основную образовательную программу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НОО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  <a:p>
            <a:pPr marL="355600" indent="-355600">
              <a:buBlip>
                <a:blip r:embed="rId2"/>
              </a:buBlip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программы дополнительного образования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76904" y="126999"/>
            <a:ext cx="8267096" cy="1896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53568B"/>
                </a:solidFill>
                <a:latin typeface="Windsor" pitchFamily="2" charset="0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C00000"/>
                </a:solidFill>
              </a:rPr>
              <a:t>Статистическая справка</a:t>
            </a:r>
          </a:p>
          <a:p>
            <a:pPr marL="355600" indent="-355600">
              <a:spcBef>
                <a:spcPts val="1000"/>
              </a:spcBef>
              <a:buBlip>
                <a:blip r:embed="rId2"/>
              </a:buBlip>
            </a:pPr>
            <a:r>
              <a:rPr lang="ru-RU" sz="2000" b="1" dirty="0" smtClean="0">
                <a:solidFill>
                  <a:srgbClr val="002060"/>
                </a:solidFill>
                <a:latin typeface="Candara" pitchFamily="34" charset="0"/>
              </a:rPr>
              <a:t>Год образования 1961</a:t>
            </a:r>
          </a:p>
          <a:p>
            <a:pPr marL="355600" indent="-355600">
              <a:spcBef>
                <a:spcPts val="1000"/>
              </a:spcBef>
              <a:buBlip>
                <a:blip r:embed="rId2"/>
              </a:buBlip>
            </a:pPr>
            <a:r>
              <a:rPr lang="ru-RU" sz="2000" b="1" dirty="0" smtClean="0">
                <a:solidFill>
                  <a:srgbClr val="002060"/>
                </a:solidFill>
                <a:latin typeface="Candara" pitchFamily="34" charset="0"/>
              </a:rPr>
              <a:t>В 2020-21 учебном году 1025 учащихся, 39 классов-комплектов</a:t>
            </a:r>
          </a:p>
          <a:p>
            <a:pPr marL="355600" indent="-355600">
              <a:spcBef>
                <a:spcPts val="1000"/>
              </a:spcBef>
              <a:buBlip>
                <a:blip r:embed="rId2"/>
              </a:buBlip>
            </a:pPr>
            <a:r>
              <a:rPr lang="ru-RU" sz="2000" b="1" dirty="0" smtClean="0">
                <a:solidFill>
                  <a:srgbClr val="002060"/>
                </a:solidFill>
                <a:latin typeface="Candara" pitchFamily="34" charset="0"/>
              </a:rPr>
              <a:t>По итогам 2019-20 учебного года успеваемость – 100%, качество – 41%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97467" y="67733"/>
            <a:ext cx="7992533" cy="2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53568B"/>
                </a:solidFill>
                <a:latin typeface="Windsor" pitchFamily="2" charset="0"/>
                <a:ea typeface="+mj-ea"/>
                <a:cs typeface="+mj-cs"/>
              </a:defRPr>
            </a:lvl1pPr>
          </a:lstStyle>
          <a:p>
            <a:r>
              <a:rPr lang="ru-RU" sz="5600" dirty="0" smtClean="0">
                <a:solidFill>
                  <a:srgbClr val="C00000"/>
                </a:solidFill>
              </a:rPr>
              <a:t>В школе оборудованы</a:t>
            </a:r>
          </a:p>
          <a:p>
            <a:pPr marL="571500" indent="-571500">
              <a:lnSpc>
                <a:spcPct val="7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Учебные кабинеты</a:t>
            </a:r>
          </a:p>
          <a:p>
            <a:pPr marL="571500" indent="-571500">
              <a:lnSpc>
                <a:spcPct val="7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Библиотека</a:t>
            </a:r>
          </a:p>
          <a:p>
            <a:pPr marL="571500" indent="-571500">
              <a:lnSpc>
                <a:spcPct val="7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Спортивный зал</a:t>
            </a:r>
          </a:p>
          <a:p>
            <a:pPr marL="571500" indent="-571500">
              <a:lnSpc>
                <a:spcPct val="7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Столовая</a:t>
            </a:r>
          </a:p>
          <a:p>
            <a:pPr marL="571500" indent="-571500">
              <a:lnSpc>
                <a:spcPct val="7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Актовый зал</a:t>
            </a:r>
          </a:p>
        </p:txBody>
      </p:sp>
      <p:pic>
        <p:nvPicPr>
          <p:cNvPr id="2050" name="Picture 2" descr="F:\изображение_viber_2021-03-01_17-13-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7007" y="256361"/>
            <a:ext cx="3020041" cy="226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012" y="2631889"/>
            <a:ext cx="3203343" cy="24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128" y="4346809"/>
            <a:ext cx="2821800" cy="21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733" y="1981856"/>
            <a:ext cx="2793129" cy="209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513" y="5071291"/>
            <a:ext cx="2005625" cy="15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:\изображение_viber_2021-03-02_12-07-0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0" y="3833143"/>
            <a:ext cx="2082800" cy="277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4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анченкоОВ\Desktop\maxresdefaul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68" y="717973"/>
            <a:ext cx="8212665" cy="607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033" y="16299"/>
            <a:ext cx="7886700" cy="76940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Педагогический коллектив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8934" y="880533"/>
            <a:ext cx="57657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Директор МБОУ СОШ № 25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Кривошеев Евгений Леонидович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Учителя начальных классов – 15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Учителя-предметники – 29 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Социальный педагог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Педагог-психолог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Педагог-библиотекарь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31067" y="3962400"/>
            <a:ext cx="5469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sz="1600" dirty="0" smtClean="0"/>
              <a:t>Высшее образование – 42 педагога</a:t>
            </a:r>
          </a:p>
          <a:p>
            <a:pPr marL="285750" indent="-285750">
              <a:buBlip>
                <a:blip r:embed="rId3"/>
              </a:buBlip>
            </a:pPr>
            <a:r>
              <a:rPr lang="ru-RU" sz="1600" dirty="0" smtClean="0"/>
              <a:t>Средне-специальное образование – 7 педагогов</a:t>
            </a:r>
          </a:p>
          <a:p>
            <a:endParaRPr lang="ru-RU" sz="1600" dirty="0"/>
          </a:p>
          <a:p>
            <a:pPr marL="342900" indent="-342900">
              <a:buBlip>
                <a:blip r:embed="rId3"/>
              </a:buBlip>
            </a:pPr>
            <a:r>
              <a:rPr lang="ru-RU" sz="1600" dirty="0" smtClean="0"/>
              <a:t>Высшая категория – 6 педагогов</a:t>
            </a:r>
          </a:p>
          <a:p>
            <a:pPr marL="342900" indent="-342900">
              <a:buBlip>
                <a:blip r:embed="rId3"/>
              </a:buBlip>
            </a:pPr>
            <a:r>
              <a:rPr lang="ru-RU" sz="1600" dirty="0" smtClean="0"/>
              <a:t>Первая категория – 13 педагогов</a:t>
            </a:r>
          </a:p>
          <a:p>
            <a:pPr marL="342900" indent="-342900">
              <a:buBlip>
                <a:blip r:embed="rId3"/>
              </a:buBlip>
            </a:pPr>
            <a:r>
              <a:rPr lang="ru-RU" sz="1600" dirty="0" smtClean="0"/>
              <a:t>Соответствие занимаемой должности – 18 педагогов</a:t>
            </a:r>
          </a:p>
          <a:p>
            <a:endParaRPr lang="ru-RU" sz="1600" dirty="0"/>
          </a:p>
          <a:p>
            <a:r>
              <a:rPr lang="ru-RU" sz="1600" dirty="0" smtClean="0"/>
              <a:t>Имеют почетные звания, грамоты Министерства РФ – 10 педагогов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93044">
            <a:off x="630774" y="2809809"/>
            <a:ext cx="1267251" cy="182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shs_chit_25.chita.zabedu.ru/wp-content/uploads/2018/10/20170411_154911-300x1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332" y="2908790"/>
            <a:ext cx="2960159" cy="166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23757">
            <a:off x="945479" y="4669004"/>
            <a:ext cx="1391704" cy="193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14459">
            <a:off x="5281085" y="4445124"/>
            <a:ext cx="1590750" cy="22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01163" y="4921946"/>
            <a:ext cx="2230593" cy="158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05497">
            <a:off x="6951407" y="1911729"/>
            <a:ext cx="1744935" cy="245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99789">
            <a:off x="7094438" y="3836099"/>
            <a:ext cx="1458874" cy="212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67265" y="67099"/>
            <a:ext cx="7179735" cy="49170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Школьное научное общество «Эрудит»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8334" y="677333"/>
            <a:ext cx="667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9"/>
              </a:buBlip>
            </a:pPr>
            <a:r>
              <a:rPr lang="ru-RU" sz="2400" b="1" dirty="0" smtClean="0"/>
              <a:t>20 лет</a:t>
            </a:r>
          </a:p>
          <a:p>
            <a:pPr marL="285750" indent="-285750">
              <a:buBlip>
                <a:blip r:embed="rId9"/>
              </a:buBlip>
            </a:pPr>
            <a:r>
              <a:rPr lang="ru-RU" sz="2400" b="1" dirty="0" smtClean="0"/>
              <a:t>1500 членов</a:t>
            </a:r>
          </a:p>
          <a:p>
            <a:pPr marL="285750" indent="-285750">
              <a:buBlip>
                <a:blip r:embed="rId9"/>
              </a:buBlip>
            </a:pPr>
            <a:r>
              <a:rPr lang="ru-RU" sz="2400" b="1" dirty="0" smtClean="0"/>
              <a:t>235 муниципальных побед</a:t>
            </a:r>
          </a:p>
          <a:p>
            <a:pPr marL="285750" indent="-285750">
              <a:buBlip>
                <a:blip r:embed="rId9"/>
              </a:buBlip>
            </a:pPr>
            <a:r>
              <a:rPr lang="ru-RU" sz="2400" b="1" dirty="0" smtClean="0"/>
              <a:t>16 региональных побед</a:t>
            </a:r>
          </a:p>
          <a:p>
            <a:pPr marL="285750" indent="-285750">
              <a:buBlip>
                <a:blip r:embed="rId9"/>
              </a:buBlip>
            </a:pPr>
            <a:r>
              <a:rPr lang="ru-RU" sz="2400" b="1" dirty="0" smtClean="0"/>
              <a:t>6 всероссийских побед</a:t>
            </a:r>
          </a:p>
          <a:p>
            <a:pPr marL="285750" indent="-285750">
              <a:buBlip>
                <a:blip r:embed="rId9"/>
              </a:buBlip>
            </a:pPr>
            <a:r>
              <a:rPr lang="ru-RU" sz="2400" b="1" dirty="0" smtClean="0"/>
              <a:t>13 международных побед </a:t>
            </a:r>
          </a:p>
          <a:p>
            <a:endParaRPr lang="ru-RU" dirty="0"/>
          </a:p>
        </p:txBody>
      </p:sp>
      <p:pic>
        <p:nvPicPr>
          <p:cNvPr id="12" name="Picture 133" descr="эруди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000" y="0"/>
            <a:ext cx="1649842" cy="210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4" descr="печать ноу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2039" y="5494867"/>
            <a:ext cx="1340803" cy="13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8270" y="905933"/>
            <a:ext cx="1298934" cy="186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6388" y="2601139"/>
            <a:ext cx="1315193" cy="189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5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0467" y="194733"/>
            <a:ext cx="817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Windsor" panose="020B0604020202020204"/>
              </a:rPr>
              <a:t>Более 200 обучающихся занимаются в школьных кружках и секциях</a:t>
            </a:r>
            <a:endParaRPr lang="ru-RU" sz="2800" b="1" dirty="0">
              <a:solidFill>
                <a:srgbClr val="FF0000"/>
              </a:solidFill>
              <a:latin typeface="Windsor" panose="020B0604020202020204"/>
            </a:endParaRPr>
          </a:p>
        </p:txBody>
      </p:sp>
      <p:pic>
        <p:nvPicPr>
          <p:cNvPr id="4" name="Picture 5" descr="C:\Users\user\Desktop\IMG_36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35" y="1232705"/>
            <a:ext cx="2506836" cy="18152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48620" y="769326"/>
            <a:ext cx="181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Windsor" panose="020B0604020202020204"/>
              </a:rPr>
              <a:t>Хор «Росиночка»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Windsor" panose="020B060402020202020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8166" y="1224440"/>
            <a:ext cx="1742868" cy="307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98692" y="769325"/>
            <a:ext cx="241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Windsor" panose="020B0604020202020204"/>
              </a:rPr>
              <a:t>Кружок «Рукодельница»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Windsor" panose="020B0604020202020204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4995" y="1515193"/>
            <a:ext cx="2369744" cy="249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26933" y="684196"/>
            <a:ext cx="2065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Windsor" panose="020B0604020202020204"/>
              </a:rPr>
              <a:t>Волонтерский отряд «Движение вверх»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Windsor" panose="020B0604020202020204"/>
            </a:endParaRPr>
          </a:p>
        </p:txBody>
      </p:sp>
      <p:pic>
        <p:nvPicPr>
          <p:cNvPr id="11" name="Объект 3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35" y="3213144"/>
            <a:ext cx="2819398" cy="3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739338" y="4203293"/>
            <a:ext cx="3751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Windsor" panose="020B0604020202020204"/>
              </a:rPr>
              <a:t>Детское объединение «Совершенство»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Windsor" panose="020B0604020202020204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2582" y="4750272"/>
            <a:ext cx="2439034" cy="183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9338" y="4750272"/>
            <a:ext cx="1484342" cy="199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2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35466"/>
            <a:ext cx="206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Windsor" panose="020B0604020202020204"/>
              </a:rPr>
              <a:t>Отряды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Windsor" panose="020B0604020202020204"/>
              </a:rPr>
              <a:t> ЮДП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Windsor" panose="020B0604020202020204"/>
            </a:endParaRPr>
          </a:p>
        </p:txBody>
      </p:sp>
      <p:pic>
        <p:nvPicPr>
          <p:cNvPr id="3" name="Picture 5" descr="C:\Users\user\Desktop\IMG_365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676047"/>
            <a:ext cx="2903033" cy="1365302"/>
          </a:xfrm>
          <a:prstGeom prst="rect">
            <a:avLst/>
          </a:prstGeom>
          <a:noFill/>
        </p:spPr>
      </p:pic>
      <p:pic>
        <p:nvPicPr>
          <p:cNvPr id="4" name="Picture 4" descr="C:\Users\user\Desktop\IMG_36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6467" y="1344998"/>
            <a:ext cx="2363649" cy="18835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8000" y="2134884"/>
            <a:ext cx="206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Windsor" panose="020B0604020202020204"/>
              </a:rPr>
              <a:t>Отряды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Windsor" panose="020B0604020202020204"/>
              </a:rPr>
              <a:t> ЮИД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Windsor" panose="020B0604020202020204"/>
            </a:endParaRPr>
          </a:p>
        </p:txBody>
      </p:sp>
      <p:pic>
        <p:nvPicPr>
          <p:cNvPr id="6" name="Picture 2" descr="C:\Users\user\Desktop\IMG_36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2598837"/>
            <a:ext cx="2209802" cy="16573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75200" y="240300"/>
            <a:ext cx="4272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Windsor" panose="020B0604020202020204"/>
                <a:ea typeface="Calibri"/>
              </a:rPr>
              <a:t>Школьное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Windsor" panose="020B0604020202020204"/>
                <a:ea typeface="Calibri"/>
              </a:rPr>
              <a:t>лесничество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Windsor" panose="020B0604020202020204"/>
                <a:ea typeface="Calibri"/>
              </a:rPr>
              <a:t> «Лесная страна»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Windsor" panose="020B0604020202020204"/>
            </a:endParaRPr>
          </a:p>
        </p:txBody>
      </p:sp>
      <p:pic>
        <p:nvPicPr>
          <p:cNvPr id="8" name="Picture 2" descr="C:\Users\user\Desktop\IMG_366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4132" y="807576"/>
            <a:ext cx="2810933" cy="2093248"/>
          </a:xfrm>
          <a:prstGeom prst="rect">
            <a:avLst/>
          </a:prstGeom>
          <a:noFill/>
        </p:spPr>
      </p:pic>
      <p:pic>
        <p:nvPicPr>
          <p:cNvPr id="9" name="Содержимое 3" descr="C:\Users\sizik\Desktop\IMG_20190902_105356.jpg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731" y="3659120"/>
            <a:ext cx="2844800" cy="182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953388" y="3068167"/>
            <a:ext cx="2757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Windsor" panose="020B0604020202020204"/>
                <a:ea typeface="Calibri"/>
              </a:rPr>
              <a:t>Историческое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Windsor" panose="020B0604020202020204"/>
                <a:ea typeface="Calibri"/>
              </a:rPr>
              <a:t>краеведение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Windsor" panose="020B0604020202020204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09616" y="3427513"/>
            <a:ext cx="22573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Windsor" panose="020B0604020202020204"/>
                <a:ea typeface="Calibri"/>
              </a:rPr>
              <a:t>Почетный караул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Windsor" panose="020B0604020202020204"/>
                <a:ea typeface="Calibri"/>
              </a:rPr>
              <a:t> МБОУ СОШ № 25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Windsor" panose="020B0604020202020204"/>
            </a:endParaRPr>
          </a:p>
        </p:txBody>
      </p:sp>
      <p:pic>
        <p:nvPicPr>
          <p:cNvPr id="3074" name="Picture 2" descr="F:\Новая папка\_DSC025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284" y="4381620"/>
            <a:ext cx="2753298" cy="183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Новая папка\IMG_178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9767" y="4516418"/>
            <a:ext cx="2780833" cy="208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1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467" y="194733"/>
            <a:ext cx="817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Windsor" panose="020B0604020202020204"/>
              </a:rPr>
              <a:t>Спорт и мы!</a:t>
            </a:r>
            <a:endParaRPr lang="ru-RU" sz="4000" b="1" dirty="0">
              <a:solidFill>
                <a:srgbClr val="FF0000"/>
              </a:solidFill>
              <a:latin typeface="Windsor" panose="020B0604020202020204"/>
            </a:endParaRPr>
          </a:p>
        </p:txBody>
      </p:sp>
      <p:pic>
        <p:nvPicPr>
          <p:cNvPr id="1026" name="Picture 2" descr="G:\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880534"/>
            <a:ext cx="2683497" cy="200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594" y="880534"/>
            <a:ext cx="3104688" cy="223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1860" y="4402089"/>
            <a:ext cx="3133484" cy="235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278" y="3666410"/>
            <a:ext cx="3015004" cy="226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348" y="2703912"/>
            <a:ext cx="2234396" cy="167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5787" y="880534"/>
            <a:ext cx="1765752" cy="235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25672" y="3343245"/>
            <a:ext cx="206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Традиционный праздник на льду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1594" y="3172479"/>
            <a:ext cx="3360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«Папа и я – спортивная семья»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1277" y="6021204"/>
            <a:ext cx="308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Соревнования по мини-футболу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54164"/>
            <a:ext cx="1604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МЕГА зарядка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459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217" y="770467"/>
            <a:ext cx="7848601" cy="73659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Начальная школа реализует программу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«Школа России»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84540" y="1519346"/>
            <a:ext cx="8459460" cy="3440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В 2021-2022 </a:t>
            </a:r>
            <a:r>
              <a:rPr lang="ru-RU" b="1" i="1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уч.году</a:t>
            </a:r>
            <a:r>
              <a:rPr lang="ru-RU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 примут своих первоклассников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1«А» </a:t>
            </a:r>
            <a:r>
              <a:rPr lang="ru-RU" b="1" i="1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Нешина</a:t>
            </a:r>
            <a:r>
              <a:rPr lang="ru-RU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 Е.С. (стаж 7 лет, соответствие)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1«Б» Трифонова М.П. </a:t>
            </a:r>
            <a:r>
              <a:rPr lang="ru-RU" b="1" i="1" dirty="0">
                <a:solidFill>
                  <a:srgbClr val="002060"/>
                </a:solidFill>
                <a:latin typeface="Candara" panose="020E0502030303020204" pitchFamily="34" charset="0"/>
              </a:rPr>
              <a:t>(стаж </a:t>
            </a:r>
            <a:r>
              <a:rPr lang="ru-RU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34 года, первая кат.)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1«В» </a:t>
            </a:r>
            <a:r>
              <a:rPr lang="ru-RU" b="1" i="1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Монахова</a:t>
            </a:r>
            <a:r>
              <a:rPr lang="ru-RU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 Л.Г. (</a:t>
            </a:r>
            <a:r>
              <a:rPr lang="ru-RU" b="1" i="1" dirty="0">
                <a:solidFill>
                  <a:srgbClr val="002060"/>
                </a:solidFill>
                <a:latin typeface="Candara" panose="020E0502030303020204" pitchFamily="34" charset="0"/>
              </a:rPr>
              <a:t>стаж </a:t>
            </a:r>
            <a:r>
              <a:rPr lang="ru-RU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17 лет, </a:t>
            </a:r>
            <a:r>
              <a:rPr lang="ru-RU" b="1" i="1" dirty="0">
                <a:solidFill>
                  <a:srgbClr val="002060"/>
                </a:solidFill>
                <a:latin typeface="Candara" panose="020E0502030303020204" pitchFamily="34" charset="0"/>
              </a:rPr>
              <a:t>первая кат.)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1«Г» Осипова Т.Ю. </a:t>
            </a:r>
            <a:r>
              <a:rPr lang="ru-RU" b="1" i="1" dirty="0">
                <a:solidFill>
                  <a:srgbClr val="002060"/>
                </a:solidFill>
                <a:latin typeface="Candara" panose="020E0502030303020204" pitchFamily="34" charset="0"/>
              </a:rPr>
              <a:t>(стаж </a:t>
            </a:r>
            <a:r>
              <a:rPr lang="ru-RU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11 </a:t>
            </a:r>
            <a:r>
              <a:rPr lang="ru-RU" b="1" i="1" dirty="0">
                <a:solidFill>
                  <a:srgbClr val="002060"/>
                </a:solidFill>
                <a:latin typeface="Candara" panose="020E0502030303020204" pitchFamily="34" charset="0"/>
              </a:rPr>
              <a:t>лет, соответствие)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59037" y="-152400"/>
            <a:ext cx="8584961" cy="938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53568B"/>
                </a:solidFill>
                <a:latin typeface="Windsor" pitchFamily="2" charset="0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Windsor" panose="020B0604020202020204"/>
                <a:ea typeface="Cambria Math" pitchFamily="18" charset="0"/>
              </a:rPr>
              <a:t>Здравствуй, школа!</a:t>
            </a:r>
            <a:endParaRPr lang="ru-RU" dirty="0">
              <a:latin typeface="Windsor" panose="020B0604020202020204"/>
            </a:endParaRPr>
          </a:p>
        </p:txBody>
      </p:sp>
      <p:pic>
        <p:nvPicPr>
          <p:cNvPr id="5122" name="Picture 2" descr="G:\HPSCANS\сканирование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370415">
            <a:off x="559038" y="4237493"/>
            <a:ext cx="133942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HPSCANS\сканирование00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409996">
            <a:off x="2258680" y="4516674"/>
            <a:ext cx="134482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HPSCANS\сканирование000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405610">
            <a:off x="3759200" y="4059988"/>
            <a:ext cx="137838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:\HPSCANS\сканирование000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635657">
            <a:off x="7380063" y="4090872"/>
            <a:ext cx="133775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G:\HPSCANS\сканирование000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613410">
            <a:off x="5583360" y="4152999"/>
            <a:ext cx="134645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76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</TotalTime>
  <Words>343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Windsor</vt:lpstr>
      <vt:lpstr>Cambria Math</vt:lpstr>
      <vt:lpstr>Calibri</vt:lpstr>
      <vt:lpstr>Candara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Педагогический коллектив</vt:lpstr>
      <vt:lpstr>Школьное научное общество «Эрудит»</vt:lpstr>
      <vt:lpstr>Презентация PowerPoint</vt:lpstr>
      <vt:lpstr>Презентация PowerPoint</vt:lpstr>
      <vt:lpstr>Презентация PowerPoint</vt:lpstr>
      <vt:lpstr>Начальная школа реализует программу «Школа России»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Рустам Бегалиев</dc:creator>
  <cp:lastModifiedBy>GordeevAV</cp:lastModifiedBy>
  <cp:revision>55</cp:revision>
  <dcterms:created xsi:type="dcterms:W3CDTF">2017-01-28T03:39:37Z</dcterms:created>
  <dcterms:modified xsi:type="dcterms:W3CDTF">2021-03-11T01:49:18Z</dcterms:modified>
</cp:coreProperties>
</file>