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4" r:id="rId4"/>
    <p:sldId id="259" r:id="rId5"/>
    <p:sldId id="265" r:id="rId6"/>
    <p:sldId id="260" r:id="rId7"/>
    <p:sldId id="272" r:id="rId8"/>
    <p:sldId id="267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C1CFF-DCD1-46FF-A9C7-2AB36E3F2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631044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9F446F-ECB7-4AC9-9F5F-8CA3F98F2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110719"/>
            <a:ext cx="6858000" cy="98361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9ACFDF-8B53-4C79-9485-226F6384D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6DC9A1-A3E6-43A5-9CAA-40A11069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6FD9E1-4869-4579-A694-1C775E3B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9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93494-7F7E-428E-81F9-3A3081C3C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323775-6422-4CA3-B73D-20E7E75BE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5C08B-52BF-4E97-AA08-793906DE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10766-D35E-4BAD-96C5-47C78B98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EBEC56-8B62-4845-8871-866C606D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67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202CCC4-AD93-4422-8DE1-00F69002F8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9FAF06-3276-4646-9579-940C88E83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F4D200-F4B8-4452-8EA9-FA8C1AEB2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F6AD9-C700-41CE-A42D-FAF6C3E6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4BE893-7B41-4F25-BE1B-935CA28C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47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F1EF5-F636-41B7-B195-8CE99B8CB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4B192-FFA8-4518-9605-17735D532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9014E8-FF1F-46CA-8A8B-CFF5F0F5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A53277-C8D3-4911-ADB9-5389F17DE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84DC7F-4F43-4001-8B88-1DA323FB8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7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91291-F3F5-461F-955E-EF42DB88C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979" y="716153"/>
            <a:ext cx="7192371" cy="271284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7B16D-728E-423E-ADE4-3665F777D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2978" y="3595878"/>
            <a:ext cx="7192371" cy="68951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D1CD17-BFE3-4361-ACC8-C56EF392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6561A8-8045-44DB-99B7-8D70FD74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1E7C5D-F1C0-47BC-A6FA-9E08CD2D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08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E499C-C6BF-4733-8168-3223490D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F302A4-29C4-43C2-8F7F-3F90C2EA2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5313D6-52CA-4EDD-A605-8FAE962DB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23E9AB-EF43-490D-A653-9D3C5E974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AD212B-B2C7-493A-8FE5-8FE0E8BC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52FF74-276E-439E-A68E-7CE45637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9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F7E5-26BF-4516-BDBA-7D2D29E32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0D2EA4-2CE5-4A5B-BAB8-6603F1718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DFE4D1-56B3-4B6A-9776-4B87F3832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28A483-2F15-414B-912A-FF38E65A9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C53EB1-DCA5-4502-8285-760C60492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86909E-BEFF-41AE-96A9-0BE274EBF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214060-CD26-4D07-B8BE-0772AB14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F158D8-FDC4-469D-B3AA-3F71C732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1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F4510-04DF-4461-B66D-01B4D6D2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D2D751-050D-42DE-BF7F-D9FA142B9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D6775E-2845-47E1-8545-3745C08D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74CFF5-3A62-4200-B490-00B1DEB27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7124E87-79D0-48A9-A29C-E06D5BEB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9C687E-018E-4392-8509-3F0EA521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625A36-43F0-4514-A724-49935701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20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B5E98-B5ED-4514-ADD7-89936BAF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638D0D-3D63-465B-ADDE-00E209AAC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8B0388-2A13-49D8-A978-F5F5588D3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E5669C-C214-4695-A818-9FEEE63F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183501-E93F-42C7-A9C3-A12F3792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DD79E2-E7D9-475A-A879-1230A9B8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9FCC2-6207-4049-9D2E-3ACCB64A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D88012-67FF-49B4-BFA0-125EEE7DC0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1E4389-554E-4535-8614-F1894F8C2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B6AD29-0026-40D3-AB13-C86AE4B4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75A9-F7C3-4CB7-BCA3-710980AC6BC5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06CDEE-9227-4D9B-9EA5-9FA0E640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CA0E02-B2B0-4955-8DF0-7A26FB2B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CDA6-CEA2-4843-B8AB-B5E01A1B1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5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B855E-81BB-403E-B4B6-396FC953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rise" dir="t"/>
            </a:scene3d>
            <a:sp3d extrusionH="57150" prstMaterial="matte">
              <a:bevelT w="38100" h="38100"/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959FBD-925F-41A3-949E-21EC9A877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621543-9765-40BC-A1BC-EFE36DC54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575A9-F7C3-4CB7-BCA3-710980AC6BC5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84065A-3718-4D45-9D0F-A269A319A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AC1D18-B68D-438A-AC9D-CC349233A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ECDA6-CEA2-4843-B8AB-B5E01A1B1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5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8986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Intro 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chitashcola9@yandex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4B225-C55B-46F4-9333-95D9E2E12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E880AB-F8EC-4450-9BDF-50878D2BF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274" y="4096087"/>
            <a:ext cx="6858000" cy="983610"/>
          </a:xfrm>
        </p:spPr>
        <p:txBody>
          <a:bodyPr/>
          <a:lstStyle/>
          <a:p>
            <a:pPr algn="r"/>
            <a:r>
              <a:rPr lang="ru-RU" dirty="0" smtClean="0"/>
              <a:t> </a:t>
            </a:r>
            <a:endParaRPr lang="ru-RU" dirty="0"/>
          </a:p>
          <a:p>
            <a:pPr algn="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42012"/>
            <a:ext cx="84647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Муниципальное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«Средняя общеобразовательная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№9» </a:t>
            </a:r>
          </a:p>
          <a:p>
            <a:pPr algn="ctr"/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г.Чита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4235" y="2159746"/>
            <a:ext cx="36061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672038 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ул.Июньская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д.2</a:t>
            </a:r>
          </a:p>
          <a:p>
            <a:pPr algn="ctr"/>
            <a:r>
              <a:rPr lang="en-US" sz="2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chitashcola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9@</a:t>
            </a:r>
            <a:r>
              <a:rPr lang="en-US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yandex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75.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31-57-95,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31-57-68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86"/>
          <a:stretch/>
        </p:blipFill>
        <p:spPr>
          <a:xfrm>
            <a:off x="3461657" y="3842152"/>
            <a:ext cx="3866605" cy="27083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955" y="1773653"/>
            <a:ext cx="3424886" cy="20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</p:spPr>
        <p:txBody>
          <a:bodyPr/>
          <a:lstStyle/>
          <a:p>
            <a:pPr eaLnBrk="1" hangingPunct="1"/>
            <a:endParaRPr lang="ru-RU" altLang="ru-RU" smtClean="0">
              <a:ln>
                <a:noFill/>
              </a:ln>
            </a:endParaRPr>
          </a:p>
        </p:txBody>
      </p:sp>
      <p:pic>
        <p:nvPicPr>
          <p:cNvPr id="31747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463" y="-14288"/>
            <a:ext cx="9144001" cy="7316788"/>
          </a:xfrm>
        </p:spPr>
      </p:pic>
    </p:spTree>
    <p:extLst>
      <p:ext uri="{BB962C8B-B14F-4D97-AF65-F5344CB8AC3E}">
        <p14:creationId xmlns:p14="http://schemas.microsoft.com/office/powerpoint/2010/main" val="20983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704667" cy="667543"/>
          </a:xfrm>
        </p:spPr>
        <p:txBody>
          <a:bodyPr/>
          <a:lstStyle/>
          <a:p>
            <a:r>
              <a:rPr lang="ru-RU" sz="3200" dirty="0" smtClean="0"/>
              <a:t>Наши достижения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704" y="676186"/>
            <a:ext cx="8208912" cy="3024336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2016 года школы окончили более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выпускников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11-х классов , среди которых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 человека получили –золотые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медали,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4 - серебряные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2020г школа выпускники школы Днепровский Илья и Савченко Артем  на итоговой аттестации получили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100-балльный результат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(физика и химия)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2017г  школа стала  победителем проекта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«Наша школа –наш успех!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Юнармейцы ПК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ежегодно являются победителями и призерами конкурсных мероприятий среди почетных караулов школ города,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занимая верхнюю строку в рейтинговой таблице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результатам деятельности в муниципальном юнармейском движении в квалификационной группе «Лидер».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юнармейцы школы были удостоены чести участвовать в военном параде в честь 75-летия Победы в ВОВ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Отряды ЮИД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с 2015 года занимают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конкурсе «Безопасное колесо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объединения «Радуга»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городских мероприятиях, проводимых в рамках Фестиваля «Моя Россия – моя страна!» 2016-2017 учебный год -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Фестиваля «Есть край, с простым названьем – Забайкалье!» 2017-2018 учебный год-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Фестиваля «Марш победы» 2019-2020 учебный год-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Сборная мальчиков и девочек 2008-2009г.р. заняла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соревнованиях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«Веселые старты»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муниципальном и краевом уровне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2018г  наша школа  заняла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общекомандное место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спортивных команд школ города , в Президентских играх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в Центральном районе, 3 место в регионе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23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CF81829-F36F-45CB-B9E9-077974B3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3039444"/>
            <a:ext cx="5303520" cy="271284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400" i="1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Директор школы:  </a:t>
            </a:r>
            <a:br>
              <a:rPr lang="ru-RU" sz="2400" i="1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Василий Васильевич Золотарев</a:t>
            </a:r>
            <a:br>
              <a:rPr lang="ru-RU" sz="2400" b="1" i="1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	отличник народного </a:t>
            </a:r>
            <a:r>
              <a:rPr lang="ru-RU" sz="2400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400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просвещения</a:t>
            </a:r>
            <a:r>
              <a:rPr lang="ru-RU" sz="2400" i="1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br>
              <a:rPr lang="ru-RU" sz="2400" i="1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	ветеран труда;</a:t>
            </a:r>
            <a:br>
              <a:rPr lang="ru-RU" sz="2400" i="1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	награжден медалью ордена </a:t>
            </a:r>
            <a:br>
              <a:rPr lang="ru-RU" sz="2400" i="1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«</a:t>
            </a:r>
            <a:r>
              <a:rPr lang="ru-RU" sz="2400" i="1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заслуги </a:t>
            </a:r>
            <a:r>
              <a:rPr lang="ru-RU" sz="2400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перед Отечеством            </a:t>
            </a:r>
            <a:br>
              <a:rPr lang="ru-RU" sz="2400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II  </a:t>
            </a:r>
            <a:r>
              <a:rPr lang="ru-RU" sz="2400" i="1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степени».</a:t>
            </a:r>
            <a:br>
              <a:rPr lang="ru-RU" sz="2400" i="1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i="1" dirty="0">
              <a:solidFill>
                <a:prstClr val="black">
                  <a:lumMod val="85000"/>
                  <a:lumOff val="15000"/>
                </a:prst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119" y="481093"/>
            <a:ext cx="29622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71" y="533273"/>
            <a:ext cx="7192371" cy="746887"/>
          </a:xfrm>
        </p:spPr>
        <p:txBody>
          <a:bodyPr/>
          <a:lstStyle/>
          <a:p>
            <a:r>
              <a:rPr lang="ru-RU" dirty="0" smtClean="0"/>
              <a:t>КАДРОВЫЙ СОСТАВ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955" y="1640794"/>
            <a:ext cx="7192371" cy="689519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педагогов:  74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-27 педагогов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– 12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занимаемой должности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-35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педагогов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педагогов, имеющих почетное звание:  25</a:t>
            </a:r>
          </a:p>
          <a:p>
            <a:pPr algn="l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Отличник народного просвещения - 5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Почётный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общего образования РФ –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образования Читинской области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2890" y="1528355"/>
            <a:ext cx="3533913" cy="197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1093" y="656736"/>
            <a:ext cx="7192371" cy="689519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9 основана в </a:t>
            </a:r>
            <a:r>
              <a:rPr lang="ru-RU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1988 году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 </a:t>
            </a:r>
          </a:p>
          <a:p>
            <a:pPr algn="l"/>
            <a:r>
              <a:rPr lang="ru-RU" sz="9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Школа </a:t>
            </a:r>
            <a:r>
              <a:rPr lang="ru-RU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 образовательные программы, регламентируемые учебным планом (в том числе  реализует программы </a:t>
            </a:r>
            <a:r>
              <a:rPr lang="ru-RU" sz="9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в том числе различные формы занятости обучающихся, а также детей, проживающих </a:t>
            </a:r>
            <a:r>
              <a:rPr lang="ru-RU" sz="9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в районе, </a:t>
            </a:r>
            <a:r>
              <a:rPr lang="ru-RU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прилегающем к школе </a:t>
            </a:r>
            <a:r>
              <a:rPr lang="ru-RU" sz="9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оздоровительный лагерь с дневным пребыванием, трудовые бригады и организация временной трудовой занятости в каникулярное время, волонтерские отряды и другие формы летней занятости). </a:t>
            </a:r>
          </a:p>
          <a:p>
            <a:r>
              <a:rPr lang="ru-RU" sz="9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 </a:t>
            </a:r>
            <a:r>
              <a:rPr lang="ru-RU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9 включает следующие уровни  образования:</a:t>
            </a:r>
          </a:p>
          <a:p>
            <a:r>
              <a:rPr lang="ru-RU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</a:t>
            </a:r>
            <a:r>
              <a:rPr lang="ru-RU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 образование</a:t>
            </a:r>
          </a:p>
          <a:p>
            <a:r>
              <a:rPr lang="ru-RU" sz="9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  <a:r>
              <a:rPr lang="ru-RU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 </a:t>
            </a:r>
            <a:r>
              <a:rPr lang="ru-RU" sz="9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r>
              <a:rPr lang="ru-RU" sz="9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-среднее </a:t>
            </a:r>
            <a:r>
              <a:rPr lang="ru-RU" sz="9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endParaRPr lang="ru-RU" sz="9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311" y="2925092"/>
            <a:ext cx="7192371" cy="1229095"/>
          </a:xfrm>
        </p:spPr>
        <p:txBody>
          <a:bodyPr>
            <a:normAutofit fontScale="90000"/>
          </a:bodyPr>
          <a:lstStyle/>
          <a:p>
            <a:pPr marL="182880" lvl="0" indent="-182880" defTabSz="914400">
              <a:lnSpc>
                <a:spcPct val="200000"/>
              </a:lnSpc>
              <a:spcBef>
                <a:spcPts val="900"/>
              </a:spcBef>
            </a:pPr>
            <a:r>
              <a:rPr lang="ru-RU" sz="1800" b="1" u="sng" dirty="0" smtClean="0">
                <a:solidFill>
                  <a:prstClr val="black"/>
                </a:solidFill>
                <a:effectLst/>
                <a:latin typeface="Century Gothic" panose="020B0502020202020204"/>
                <a:ea typeface="+mn-ea"/>
                <a:cs typeface="+mn-cs"/>
              </a:rPr>
              <a:t>Начальная </a:t>
            </a:r>
            <a:r>
              <a:rPr lang="ru-RU" sz="1800" b="1" u="sng" dirty="0">
                <a:solidFill>
                  <a:prstClr val="black"/>
                </a:solidFill>
                <a:effectLst/>
                <a:latin typeface="Century Gothic" panose="020B0502020202020204"/>
                <a:ea typeface="+mn-ea"/>
                <a:cs typeface="+mn-cs"/>
              </a:rPr>
              <a:t>школа.</a:t>
            </a:r>
            <a:r>
              <a:rPr lang="ru-RU" sz="1800" u="sng" dirty="0">
                <a:solidFill>
                  <a:prstClr val="black"/>
                </a:solidFill>
                <a:effectLst/>
                <a:latin typeface="Century Gothic" panose="020B0502020202020204"/>
                <a:ea typeface="+mn-ea"/>
                <a:cs typeface="+mn-cs"/>
              </a:rPr>
              <a:t> </a:t>
            </a:r>
            <a:r>
              <a:rPr lang="ru-RU" sz="1800" u="sng" dirty="0" smtClean="0">
                <a:solidFill>
                  <a:prstClr val="black"/>
                </a:solidFill>
                <a:effectLst/>
                <a:latin typeface="Century Gothic" panose="020B0502020202020204"/>
                <a:ea typeface="+mn-ea"/>
                <a:cs typeface="+mn-cs"/>
              </a:rPr>
              <a:t> </a:t>
            </a:r>
            <a:br>
              <a:rPr lang="ru-RU" sz="1800" u="sng" dirty="0" smtClean="0">
                <a:solidFill>
                  <a:prstClr val="black"/>
                </a:solidFill>
                <a:effectLst/>
                <a:latin typeface="Century Gothic" panose="020B0502020202020204"/>
                <a:ea typeface="+mn-ea"/>
                <a:cs typeface="+mn-cs"/>
              </a:rPr>
            </a:br>
            <a:r>
              <a:rPr lang="ru-RU" sz="1800" dirty="0" smtClean="0">
                <a:solidFill>
                  <a:prstClr val="black"/>
                </a:solidFill>
                <a:effectLst/>
                <a:latin typeface="Century Gothic" panose="020B0502020202020204"/>
                <a:ea typeface="+mn-ea"/>
                <a:cs typeface="+mn-cs"/>
              </a:rPr>
              <a:t>Реализуемая программа </a:t>
            </a:r>
            <a:r>
              <a:rPr lang="ru-RU" sz="1800" b="1" dirty="0" smtClean="0">
                <a:solidFill>
                  <a:prstClr val="black"/>
                </a:solidFill>
                <a:effectLst/>
                <a:latin typeface="Century Gothic" panose="020B0502020202020204"/>
                <a:ea typeface="+mn-ea"/>
                <a:cs typeface="+mn-cs"/>
              </a:rPr>
              <a:t>- «ГАРМОНИЯ». </a:t>
            </a:r>
            <a:r>
              <a:rPr lang="ru-RU" sz="1800" dirty="0" smtClean="0">
                <a:solidFill>
                  <a:prstClr val="black"/>
                </a:solidFill>
                <a:effectLst/>
                <a:latin typeface="Century Gothic" panose="020B0502020202020204"/>
                <a:ea typeface="+mn-ea"/>
                <a:cs typeface="+mn-cs"/>
              </a:rPr>
              <a:t/>
            </a:r>
            <a:br>
              <a:rPr lang="ru-RU" sz="1800" dirty="0" smtClean="0">
                <a:solidFill>
                  <a:prstClr val="black"/>
                </a:solidFill>
                <a:effectLst/>
                <a:latin typeface="Century Gothic" panose="020B0502020202020204"/>
                <a:ea typeface="+mn-ea"/>
                <a:cs typeface="+mn-cs"/>
              </a:rPr>
            </a:br>
            <a:r>
              <a:rPr lang="ru-RU" sz="1800" dirty="0" smtClean="0">
                <a:solidFill>
                  <a:prstClr val="black"/>
                </a:solidFill>
                <a:effectLst/>
                <a:latin typeface="Century Gothic" panose="020B0502020202020204"/>
                <a:ea typeface="+mn-ea"/>
                <a:cs typeface="+mn-cs"/>
              </a:rPr>
              <a:t>Срок </a:t>
            </a:r>
            <a:r>
              <a:rPr lang="ru-RU" sz="1800" dirty="0">
                <a:solidFill>
                  <a:prstClr val="black"/>
                </a:solidFill>
                <a:effectLst/>
                <a:latin typeface="Century Gothic" panose="020B0502020202020204"/>
                <a:ea typeface="+mn-ea"/>
                <a:cs typeface="+mn-cs"/>
              </a:rPr>
              <a:t>обучения 4 года.</a:t>
            </a:r>
            <a:br>
              <a:rPr lang="ru-RU" sz="1800" dirty="0">
                <a:solidFill>
                  <a:prstClr val="black"/>
                </a:solidFill>
                <a:effectLst/>
                <a:latin typeface="Century Gothic" panose="020B0502020202020204"/>
                <a:ea typeface="+mn-ea"/>
                <a:cs typeface="+mn-cs"/>
              </a:rPr>
            </a:br>
            <a:r>
              <a:rPr lang="ru-RU" sz="1800" b="1" dirty="0">
                <a:solidFill>
                  <a:prstClr val="black"/>
                </a:solidFill>
                <a:effectLst/>
                <a:latin typeface="Century Gothic" panose="020B0502020202020204"/>
                <a:ea typeface="+mn-ea"/>
                <a:cs typeface="+mn-cs"/>
              </a:rPr>
              <a:t> 26 </a:t>
            </a:r>
            <a:r>
              <a:rPr lang="ru-RU" sz="1800" b="1" dirty="0" smtClean="0">
                <a:solidFill>
                  <a:prstClr val="black"/>
                </a:solidFill>
                <a:effectLst/>
                <a:latin typeface="Century Gothic" panose="020B0502020202020204"/>
                <a:ea typeface="+mn-ea"/>
                <a:cs typeface="+mn-cs"/>
              </a:rPr>
              <a:t>классов-комплектов</a:t>
            </a:r>
            <a:br>
              <a:rPr lang="ru-RU" sz="1800" b="1" dirty="0" smtClean="0">
                <a:solidFill>
                  <a:prstClr val="black"/>
                </a:solidFill>
                <a:effectLst/>
                <a:latin typeface="Century Gothic" panose="020B0502020202020204"/>
                <a:ea typeface="+mn-ea"/>
                <a:cs typeface="+mn-cs"/>
              </a:rPr>
            </a:br>
            <a:r>
              <a:rPr lang="ru-RU" sz="1800" b="1" dirty="0" smtClean="0">
                <a:solidFill>
                  <a:prstClr val="black"/>
                </a:solidFill>
                <a:effectLst/>
                <a:latin typeface="Century Gothic" panose="020B0502020202020204"/>
                <a:ea typeface="+mn-ea"/>
                <a:cs typeface="+mn-cs"/>
              </a:rPr>
              <a:t>Количество обучающихся – 796</a:t>
            </a:r>
            <a:br>
              <a:rPr lang="ru-RU" sz="1800" b="1" dirty="0" smtClean="0">
                <a:solidFill>
                  <a:prstClr val="black"/>
                </a:solidFill>
                <a:effectLst/>
                <a:latin typeface="Century Gothic" panose="020B0502020202020204"/>
                <a:ea typeface="+mn-ea"/>
                <a:cs typeface="+mn-cs"/>
              </a:rPr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27260">
            <a:off x="540430" y="922264"/>
            <a:ext cx="1879726" cy="28629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7379">
            <a:off x="6635610" y="610432"/>
            <a:ext cx="2178432" cy="27958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7122">
            <a:off x="590685" y="3223022"/>
            <a:ext cx="1997782" cy="25892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334" y="3710807"/>
            <a:ext cx="2157402" cy="28585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7944">
            <a:off x="6464193" y="2990590"/>
            <a:ext cx="2046761" cy="27127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497" y="3710807"/>
            <a:ext cx="2154299" cy="281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349" y="613953"/>
            <a:ext cx="7222127" cy="1946366"/>
          </a:xfrm>
        </p:spPr>
        <p:txBody>
          <a:bodyPr>
            <a:normAutofit fontScale="90000"/>
          </a:bodyPr>
          <a:lstStyle/>
          <a:p>
            <a:pPr marL="182880" lvl="0" indent="-182880" algn="l" defTabSz="914400">
              <a:lnSpc>
                <a:spcPct val="100000"/>
              </a:lnSpc>
              <a:spcBef>
                <a:spcPts val="900"/>
              </a:spcBef>
            </a:pPr>
            <a:r>
              <a:rPr lang="ru-RU" sz="1800" b="1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ru-RU" sz="2000" b="1" u="sng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Основное </a:t>
            </a:r>
            <a:r>
              <a:rPr lang="ru-RU" sz="2000" b="1" u="sng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общее образование</a:t>
            </a:r>
            <a:r>
              <a:rPr lang="ru-RU" sz="20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 </a:t>
            </a:r>
            <a:r>
              <a:rPr lang="ru-RU" sz="20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В </a:t>
            </a:r>
            <a:r>
              <a:rPr lang="ru-RU" sz="20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5-7 классах вводятся факультативные занятия, специальные курсы по предметам с учетом познавательных интересов, склонностей и способностей обучающихся, в 9 классах вводится </a:t>
            </a:r>
            <a:r>
              <a:rPr lang="ru-RU" sz="200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предпрофильная</a:t>
            </a:r>
            <a:r>
              <a:rPr lang="ru-RU" sz="20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подготовка. </a:t>
            </a:r>
            <a:r>
              <a:rPr lang="ru-RU" sz="2000" b="1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Срок  обучения  5 лет.</a:t>
            </a:r>
            <a:r>
              <a:rPr lang="ru-RU" sz="2000" b="1" dirty="0">
                <a:solidFill>
                  <a:prstClr val="black"/>
                </a:solidFill>
                <a:effectLst/>
                <a:latin typeface="Century Gothic" panose="020B0502020202020204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prstClr val="black"/>
                </a:solidFill>
                <a:effectLst/>
                <a:latin typeface="Century Gothic" panose="020B0502020202020204"/>
                <a:ea typeface="+mn-ea"/>
                <a:cs typeface="+mn-cs"/>
              </a:rPr>
            </a:b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6389" y="2424566"/>
            <a:ext cx="7587886" cy="689519"/>
          </a:xfrm>
        </p:spPr>
        <p:txBody>
          <a:bodyPr>
            <a:normAutofit fontScale="25000" lnSpcReduction="20000"/>
          </a:bodyPr>
          <a:lstStyle/>
          <a:p>
            <a:pPr lvl="0" algn="l" defTabSz="91440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ru-RU" sz="72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</a:t>
            </a:r>
            <a:r>
              <a:rPr lang="ru-RU" sz="7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</a:t>
            </a:r>
            <a:r>
              <a:rPr lang="ru-RU" sz="7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7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91440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ru-RU" sz="7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10-11 </a:t>
            </a:r>
            <a:r>
              <a:rPr lang="ru-RU" sz="7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реализуется профильное обучение по следующим </a:t>
            </a:r>
            <a:r>
              <a:rPr lang="ru-RU" sz="7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профилям:</a:t>
            </a:r>
            <a:endParaRPr lang="ru-RU" sz="7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91440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ru-RU" sz="7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естественно-научный ( физико-математический, химико-биологический), </a:t>
            </a:r>
          </a:p>
          <a:p>
            <a:pPr lvl="0" algn="l" defTabSz="91440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ru-RU" sz="7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социально-экономический</a:t>
            </a:r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l" defTabSz="91440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7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довузовская</a:t>
            </a:r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учащихся </a:t>
            </a:r>
            <a:r>
              <a:rPr lang="ru-RU" sz="7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(</a:t>
            </a:r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договоров с </a:t>
            </a:r>
            <a:r>
              <a:rPr lang="ru-RU" sz="7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ЗабГУ</a:t>
            </a:r>
            <a:r>
              <a:rPr lang="ru-RU" sz="7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ЧГМА). </a:t>
            </a:r>
            <a:endParaRPr lang="ru-RU" sz="7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91440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ru-RU" sz="7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2 </a:t>
            </a:r>
            <a:r>
              <a:rPr lang="ru-RU" sz="7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7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914400">
              <a:lnSpc>
                <a:spcPct val="100000"/>
              </a:lnSpc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</a:pPr>
            <a:r>
              <a:rPr lang="ru-RU" sz="7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7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Обеспечивается </a:t>
            </a:r>
            <a:r>
              <a:rPr lang="ru-RU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образование </a:t>
            </a:r>
            <a:r>
              <a:rPr lang="ru-RU" sz="7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br>
              <a:rPr lang="ru-RU" sz="7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обучающихся с </a:t>
            </a:r>
            <a:r>
              <a:rPr lang="ru-RU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их потребностей,  </a:t>
            </a:r>
            <a:r>
              <a:rPr lang="ru-RU" sz="7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br>
              <a:rPr lang="ru-RU" sz="7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познавательных интересов</a:t>
            </a:r>
            <a:r>
              <a:rPr lang="ru-RU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склонностей </a:t>
            </a:r>
            <a:r>
              <a:rPr lang="ru-RU" sz="7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br>
              <a:rPr lang="ru-RU" sz="7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и </a:t>
            </a:r>
            <a:r>
              <a:rPr lang="ru-RU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7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977" y="862149"/>
            <a:ext cx="7192371" cy="901337"/>
          </a:xfrm>
        </p:spPr>
        <p:txBody>
          <a:bodyPr>
            <a:normAutofit fontScale="90000"/>
          </a:bodyPr>
          <a:lstStyle/>
          <a:p>
            <a:r>
              <a:rPr lang="ru-RU" altLang="ru-RU" sz="4800" b="1" dirty="0"/>
              <a:t>Внеурочная деятельность</a:t>
            </a:r>
            <a:br>
              <a:rPr lang="ru-RU" altLang="ru-RU" sz="4800" b="1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61" y="1194309"/>
            <a:ext cx="3859102" cy="26154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014" y="2374987"/>
            <a:ext cx="4800334" cy="28673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05" y="3727239"/>
            <a:ext cx="3076950" cy="17604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725" y="4659395"/>
            <a:ext cx="3303633" cy="21986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312" y="908560"/>
            <a:ext cx="3304728" cy="24832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217" y="4824389"/>
            <a:ext cx="3149457" cy="182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335" y="3489706"/>
            <a:ext cx="2343384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500" y="-61408"/>
            <a:ext cx="8229600" cy="14049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Военно-патриотическое воспитание – главное направление в воспитании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70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163072" y="1406371"/>
            <a:ext cx="11416937" cy="800187"/>
          </a:xfrm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ru-RU" altLang="ru-RU" sz="2400" b="1" dirty="0" smtClean="0"/>
              <a:t>ПОЧЕТНЫЙ КАРАУЛ МБОУ СОШ №9</a:t>
            </a:r>
          </a:p>
          <a:p>
            <a:pPr algn="ctr" eaLnBrk="1" hangingPunct="1"/>
            <a:r>
              <a:rPr lang="ru-RU" altLang="ru-RU" sz="2400" b="1" dirty="0" smtClean="0"/>
              <a:t>1991                                                                               2021</a:t>
            </a:r>
          </a:p>
        </p:txBody>
      </p:sp>
      <p:pic>
        <p:nvPicPr>
          <p:cNvPr id="6" name="Picture 2" descr="D:\воспиталка\пост- мемориал 2012\пост- мемориал 2012\2013- 14 год\фото караул на плацу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5326" y="1958289"/>
            <a:ext cx="4241285" cy="3937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воспиталка\пост- мемориал 2012\пост- мемориал\2015-16 год\уголки\папка\фото на летопись\1993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218" y="2097973"/>
            <a:ext cx="221957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D:\воспиталка\пост- мемориал 2012\пост- мемориал\2015-16 год\уголки\папка\фото на летопись\199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58854" y="3199771"/>
            <a:ext cx="1560622" cy="2214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D:\воспиталка\пост- мемориал 2012\пост- мемориал\2015-16 год\уголки\папка\фото на летопись\2008 (2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217" y="4918467"/>
            <a:ext cx="2303657" cy="1653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D:\воспиталка\пост- мемориал 2012\пост- мемориал\2015-16 год\уголки\папка\фото на летопись\13-14 итог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2233" y="2081124"/>
            <a:ext cx="2357486" cy="1571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D:\воспиталка\пост- мемориал 2012\пост- мемориал\2015-16 год\уголки\папка\фото на летопись\смотр 1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903" y="4893695"/>
            <a:ext cx="2618127" cy="155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25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982663" y="457200"/>
            <a:ext cx="7704137" cy="1981200"/>
          </a:xfrm>
        </p:spPr>
        <p:txBody>
          <a:bodyPr/>
          <a:lstStyle/>
          <a:p>
            <a:pPr eaLnBrk="1" hangingPunct="1"/>
            <a:endParaRPr lang="ru-RU" altLang="ru-RU" smtClean="0">
              <a:ln>
                <a:noFill/>
              </a:ln>
            </a:endParaRPr>
          </a:p>
        </p:txBody>
      </p:sp>
      <p:pic>
        <p:nvPicPr>
          <p:cNvPr id="30723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51950" cy="7404100"/>
          </a:xfrm>
        </p:spPr>
      </p:pic>
    </p:spTree>
    <p:extLst>
      <p:ext uri="{BB962C8B-B14F-4D97-AF65-F5344CB8AC3E}">
        <p14:creationId xmlns:p14="http://schemas.microsoft.com/office/powerpoint/2010/main" val="837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кола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кола6.potx" id="{32C20FBF-6AC7-4C48-B698-CCC9241CFA75}" vid="{D1C5E300-EF17-41A0-86E7-BF1E4E303F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Школа7</Template>
  <TotalTime>2330</TotalTime>
  <Words>353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Intro </vt:lpstr>
      <vt:lpstr>Times New Roman</vt:lpstr>
      <vt:lpstr>Школа7</vt:lpstr>
      <vt:lpstr> </vt:lpstr>
      <vt:lpstr>               Директор школы:   Василий Васильевич Золотарев • отличник народного            просвещения; • ветеран труда; • награжден медалью ордена           «За заслуги перед Отечеством                       II  степени». </vt:lpstr>
      <vt:lpstr>КАДРОВЫЙ СОСТАВ</vt:lpstr>
      <vt:lpstr>Презентация PowerPoint</vt:lpstr>
      <vt:lpstr>Начальная школа.   Реализуемая программа - «ГАРМОНИЯ».  Срок обучения 4 года.  26 классов-комплектов Количество обучающихся – 796 </vt:lpstr>
      <vt:lpstr>   Основное общее образование.            В  5-7 классах вводятся факультативные занятия, специальные курсы по предметам с учетом познавательных интересов, склонностей и способностей обучающихся, в 9 классах вводится предпрофильная подготовка. Срок  обучения  5 лет. </vt:lpstr>
      <vt:lpstr>Внеурочная деятельность </vt:lpstr>
      <vt:lpstr>Военно-патриотическое воспитание – главное направление в воспитании</vt:lpstr>
      <vt:lpstr>Презентация PowerPoint</vt:lpstr>
      <vt:lpstr>Презентация PowerPoint</vt:lpstr>
      <vt:lpstr>Наши достижения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Марина</dc:creator>
  <cp:lastModifiedBy>Мы</cp:lastModifiedBy>
  <cp:revision>35</cp:revision>
  <dcterms:created xsi:type="dcterms:W3CDTF">2019-07-30T16:07:19Z</dcterms:created>
  <dcterms:modified xsi:type="dcterms:W3CDTF">2021-03-07T12:57:33Z</dcterms:modified>
</cp:coreProperties>
</file>