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17"/>
  </p:notesMasterIdLst>
  <p:sldIdLst>
    <p:sldId id="256" r:id="rId2"/>
    <p:sldId id="257" r:id="rId3"/>
    <p:sldId id="282" r:id="rId4"/>
    <p:sldId id="272" r:id="rId5"/>
    <p:sldId id="283" r:id="rId6"/>
    <p:sldId id="284" r:id="rId7"/>
    <p:sldId id="276" r:id="rId8"/>
    <p:sldId id="277" r:id="rId9"/>
    <p:sldId id="278" r:id="rId10"/>
    <p:sldId id="266" r:id="rId11"/>
    <p:sldId id="279" r:id="rId12"/>
    <p:sldId id="261" r:id="rId13"/>
    <p:sldId id="280" r:id="rId14"/>
    <p:sldId id="260" r:id="rId15"/>
    <p:sldId id="285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0000"/>
    <a:srgbClr val="2B0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7" autoAdjust="0"/>
  </p:normalViewPr>
  <p:slideViewPr>
    <p:cSldViewPr>
      <p:cViewPr varScale="1">
        <p:scale>
          <a:sx n="66" d="100"/>
          <a:sy n="66" d="100"/>
        </p:scale>
        <p:origin x="143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A3B241-B8F1-40C1-9779-BF659A516C24}" type="datetimeFigureOut">
              <a:rPr lang="ru-RU"/>
              <a:pPr>
                <a:defRPr/>
              </a:pPr>
              <a:t>07.03.2021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2CB844-0D31-4E48-9588-C8144EA3E47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BA1C908-3A12-4640-889B-C11FD31AFFFA}" type="slidenum">
              <a:rPr lang="ru-RU" altLang="ru-RU"/>
              <a:pPr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357166"/>
            <a:ext cx="3286148" cy="157163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214554"/>
            <a:ext cx="3286148" cy="4000528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AF412-1856-4DE6-9B55-7826DCEA9061}" type="datetimeFigureOut">
              <a:rPr lang="ru-RU"/>
              <a:pPr>
                <a:defRPr/>
              </a:pPr>
              <a:t>07.03.2021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FB18F-3871-4531-B1D1-9570982DA7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727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384D8-BD1F-4D24-BF1E-D8933B880AD7}" type="datetimeFigureOut">
              <a:rPr lang="ru-RU"/>
              <a:pPr>
                <a:defRPr/>
              </a:pPr>
              <a:t>07.03.2021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94E19-FC73-4435-B2C0-CD3F177AD9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801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3214710" cy="1219199"/>
          </a:xfrm>
        </p:spPr>
        <p:txBody>
          <a:bodyPr>
            <a:noAutofit/>
          </a:bodyPr>
          <a:lstStyle>
            <a:lvl1pPr algn="l">
              <a:defRPr sz="28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71934" y="857232"/>
            <a:ext cx="4857784" cy="4500594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36A76-8107-4009-9A68-FFBF45D79FEA}" type="datetimeFigureOut">
              <a:rPr lang="ru-RU"/>
              <a:pPr>
                <a:defRPr/>
              </a:pPr>
              <a:t>07.03.2021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6820B-8F9A-40F2-BE60-948C51A7B1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9157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2143116"/>
            <a:ext cx="3286148" cy="4143404"/>
          </a:xfrm>
          <a:blipFill dpi="0" rotWithShape="1">
            <a:blip r:embed="rId2" cstate="print">
              <a:alphaModFix amt="44000"/>
            </a:blip>
            <a:srcRect/>
            <a:tile tx="0" ty="0" sx="100000" sy="100000" flip="none" algn="tl"/>
          </a:blip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571480"/>
            <a:ext cx="4643470" cy="56436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12375-2E90-40A0-94FA-AAC9B9F05A87}" type="datetimeFigureOut">
              <a:rPr lang="ru-RU"/>
              <a:pPr>
                <a:defRPr/>
              </a:pPr>
              <a:t>07.03.2021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032F8-3F61-4B5B-8BBC-A0C4557103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237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2071678"/>
            <a:ext cx="3286148" cy="571504"/>
          </a:xfrm>
          <a:blipFill dpi="0" rotWithShape="1">
            <a:blip r:embed="rId2" cstate="print">
              <a:alphaModFix amt="27000"/>
            </a:blip>
            <a:srcRect/>
            <a:tile tx="0" ty="0" sx="100000" sy="100000" flip="none" algn="tl"/>
          </a:blip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44" y="2643181"/>
            <a:ext cx="3286148" cy="3643339"/>
          </a:xfrm>
          <a:blipFill dpi="0" rotWithShape="1">
            <a:blip r:embed="rId2" cstate="print">
              <a:alphaModFix amt="23000"/>
            </a:blip>
            <a:srcRect/>
            <a:tile tx="0" ty="0" sx="100000" sy="100000" flip="none" algn="tl"/>
          </a:blipFill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14810" y="500042"/>
            <a:ext cx="46434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14810" y="1285860"/>
            <a:ext cx="4643470" cy="50006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F6A48-0605-4C36-B3DE-8D3D15112A7F}" type="datetimeFigureOut">
              <a:rPr lang="ru-RU"/>
              <a:pPr>
                <a:defRPr/>
              </a:pPr>
              <a:t>07.03.2021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FF3DF-394F-4CD7-88C9-AEBB258AD0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9096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EC85C-0968-4785-B761-8069DA5B3B3E}" type="datetimeFigureOut">
              <a:rPr lang="ru-RU"/>
              <a:pPr>
                <a:defRPr/>
              </a:pPr>
              <a:t>07.03.2021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9E8B4-2287-42BB-8ED7-C6A1B22DCD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0672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0974B-9C65-4093-8406-F465D5561D02}" type="datetimeFigureOut">
              <a:rPr lang="ru-RU"/>
              <a:pPr>
                <a:defRPr/>
              </a:pPr>
              <a:t>07.03.2021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14B8D-93E7-4E27-900A-FED0CB2631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2099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F2F10-E09D-462C-BA09-E76BDDEB9F46}" type="datetimeFigureOut">
              <a:rPr lang="ru-RU"/>
              <a:pPr>
                <a:defRPr/>
              </a:pPr>
              <a:t>07.03.2021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DE73A-4DC7-4780-83CA-4BEE87DB6A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954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357188"/>
            <a:ext cx="3286125" cy="15716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143375" y="500063"/>
            <a:ext cx="478631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143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C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92F201-9DB1-4FE0-BBDC-7958914F33FE}" type="datetimeFigureOut">
              <a:rPr lang="ru-RU"/>
              <a:pPr>
                <a:defRPr/>
              </a:pPr>
              <a:t>07.03.2021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3188" y="6356350"/>
            <a:ext cx="3929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C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C00000"/>
                </a:solidFill>
                <a:latin typeface="Cambria" panose="02040503050406030204" pitchFamily="18" charset="0"/>
              </a:defRPr>
            </a:lvl1pPr>
          </a:lstStyle>
          <a:p>
            <a:fld id="{99E426D6-5A21-4AAC-BF06-ED0F9C277AF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 spc="3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Schoolbook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hyperlink" Target="http://shs_chit_38.chita.zabedu.ru/sample-page/" TargetMode="External"/><Relationship Id="rId7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k.com/club192684998" TargetMode="External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://shs_chit_38.chita.zabedu.ru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https://g.zbp.ru/69/77/6dc8ed.1wjxk2.3p31.rs.j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230188"/>
            <a:ext cx="4899025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2643188" y="10715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53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" y="230188"/>
            <a:ext cx="1046163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2725" y="469900"/>
            <a:ext cx="8604250" cy="15716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ru-RU" sz="1800" dirty="0" smtClean="0">
                <a:solidFill>
                  <a:srgbClr val="4C0000"/>
                </a:solidFill>
                <a:latin typeface="Arial Black" panose="020B0A04020102020204" pitchFamily="34" charset="0"/>
              </a:rPr>
              <a:t/>
            </a:r>
            <a:br>
              <a:rPr lang="en-US" altLang="ru-RU" sz="1800" dirty="0" smtClean="0">
                <a:solidFill>
                  <a:srgbClr val="4C0000"/>
                </a:solidFill>
                <a:latin typeface="Arial Black" panose="020B0A04020102020204" pitchFamily="34" charset="0"/>
              </a:rPr>
            </a:br>
            <a:r>
              <a:rPr lang="en-US" altLang="ru-RU" sz="1800" dirty="0">
                <a:solidFill>
                  <a:srgbClr val="4C0000"/>
                </a:solidFill>
                <a:latin typeface="Arial Black" panose="020B0A04020102020204" pitchFamily="34" charset="0"/>
              </a:rPr>
              <a:t/>
            </a:r>
            <a:br>
              <a:rPr lang="en-US" altLang="ru-RU" sz="1800" dirty="0">
                <a:solidFill>
                  <a:srgbClr val="4C0000"/>
                </a:solidFill>
                <a:latin typeface="Arial Black" panose="020B0A04020102020204" pitchFamily="34" charset="0"/>
              </a:rPr>
            </a:br>
            <a:r>
              <a:rPr lang="ru-RU" altLang="ru-RU" sz="1800" dirty="0" smtClean="0">
                <a:solidFill>
                  <a:srgbClr val="4C0000"/>
                </a:solidFill>
                <a:latin typeface="Arial Black" panose="020B0A04020102020204" pitchFamily="34" charset="0"/>
              </a:rPr>
              <a:t>Муниципальное </a:t>
            </a:r>
            <a:r>
              <a:rPr lang="ru-RU" altLang="ru-RU" sz="1800" dirty="0">
                <a:solidFill>
                  <a:srgbClr val="4C0000"/>
                </a:solidFill>
                <a:latin typeface="Arial Black" panose="020B0A04020102020204" pitchFamily="34" charset="0"/>
              </a:rPr>
              <a:t>бюджетное общеобразовательное учреждение</a:t>
            </a:r>
            <a:br>
              <a:rPr lang="ru-RU" altLang="ru-RU" sz="1800" dirty="0">
                <a:solidFill>
                  <a:srgbClr val="4C0000"/>
                </a:solidFill>
                <a:latin typeface="Arial Black" panose="020B0A04020102020204" pitchFamily="34" charset="0"/>
              </a:rPr>
            </a:br>
            <a:r>
              <a:rPr lang="ru-RU" altLang="ru-RU" sz="1800" dirty="0">
                <a:solidFill>
                  <a:srgbClr val="4C0000"/>
                </a:solidFill>
                <a:latin typeface="Arial Black" panose="020B0A04020102020204" pitchFamily="34" charset="0"/>
              </a:rPr>
              <a:t>«Средняя общеобразовательная школа №38 с углублённым изучением немецкого языка»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87338" y="2205038"/>
            <a:ext cx="3671887" cy="19224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spc="3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Century Schoolbook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Century Schoolbook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Century Schoolbook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Century Schoolbook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Century Schoolbook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Century Schoolbook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Century Schoolbook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Century Schoolbook" pitchFamily="18" charset="0"/>
              </a:defRPr>
            </a:lvl9pPr>
          </a:lstStyle>
          <a:p>
            <a:pPr>
              <a:defRPr/>
            </a:pPr>
            <a:r>
              <a:rPr lang="ru-RU" altLang="ru-RU" sz="4400" i="1" dirty="0">
                <a:solidFill>
                  <a:srgbClr val="4C0000"/>
                </a:solidFill>
                <a:latin typeface="Gabriola" panose="04040605051002020D02" pitchFamily="82" charset="0"/>
              </a:rPr>
              <a:t>Наша школа – наша гордость.</a:t>
            </a:r>
          </a:p>
          <a:p>
            <a:pPr>
              <a:defRPr/>
            </a:pPr>
            <a:endParaRPr lang="ru-RU" altLang="ru-RU" sz="4400" i="1" dirty="0">
              <a:solidFill>
                <a:srgbClr val="4C0000"/>
              </a:solidFill>
              <a:latin typeface="Gabriola" panose="04040605051002020D02" pitchFamily="82" charset="0"/>
            </a:endParaRPr>
          </a:p>
          <a:p>
            <a:pPr>
              <a:defRPr/>
            </a:pPr>
            <a:r>
              <a:rPr lang="en-US" altLang="ru-RU" sz="4400" i="1" dirty="0">
                <a:solidFill>
                  <a:srgbClr val="4C0000"/>
                </a:solidFill>
                <a:latin typeface="Gabriola" panose="04040605051002020D02" pitchFamily="82" charset="0"/>
              </a:rPr>
              <a:t>Our school is our pride</a:t>
            </a:r>
            <a:r>
              <a:rPr lang="ru-RU" altLang="ru-RU" sz="4400" i="1" dirty="0">
                <a:solidFill>
                  <a:srgbClr val="4C0000"/>
                </a:solidFill>
                <a:latin typeface="Gabriola" panose="04040605051002020D02" pitchFamily="82" charset="0"/>
              </a:rPr>
              <a:t>.</a:t>
            </a:r>
          </a:p>
        </p:txBody>
      </p:sp>
      <p:sp>
        <p:nvSpPr>
          <p:cNvPr id="2056" name="TextBox 7"/>
          <p:cNvSpPr txBox="1">
            <a:spLocks noChangeArrowheads="1"/>
          </p:cNvSpPr>
          <p:nvPr/>
        </p:nvSpPr>
        <p:spPr bwMode="auto">
          <a:xfrm>
            <a:off x="4244975" y="4838700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ru-RU" sz="4000" b="1" i="1">
                <a:solidFill>
                  <a:srgbClr val="4C0000"/>
                </a:solidFill>
                <a:latin typeface="Gabriola" panose="04040605051002020D02" pitchFamily="82" charset="0"/>
              </a:rPr>
              <a:t>Unsere Schule - unser Stolz</a:t>
            </a:r>
            <a:endParaRPr lang="ru-RU" altLang="ru-RU" sz="4000" b="1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49" y="3272399"/>
            <a:ext cx="1909762" cy="3397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6710" y="3200701"/>
            <a:ext cx="1897063" cy="33702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8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25" y="204788"/>
            <a:ext cx="8445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5" y="357188"/>
            <a:ext cx="3286125" cy="1571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4C0000"/>
                </a:solidFill>
              </a:rPr>
              <a:t/>
            </a:r>
            <a:br>
              <a:rPr lang="en-US" sz="2000" dirty="0" smtClean="0">
                <a:solidFill>
                  <a:srgbClr val="4C0000"/>
                </a:solidFill>
              </a:rPr>
            </a:br>
            <a:r>
              <a:rPr lang="ru-RU" sz="2000" dirty="0" smtClean="0">
                <a:solidFill>
                  <a:srgbClr val="4C0000"/>
                </a:solidFill>
              </a:rPr>
              <a:t>Коллективно-творческие </a:t>
            </a:r>
            <a:r>
              <a:rPr lang="ru-RU" sz="2000" dirty="0">
                <a:solidFill>
                  <a:srgbClr val="4C0000"/>
                </a:solidFill>
              </a:rPr>
              <a:t>дела школы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716463" y="349250"/>
            <a:ext cx="3960812" cy="4321175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2400" i="1" dirty="0">
                <a:solidFill>
                  <a:srgbClr val="4C0000"/>
                </a:solidFill>
              </a:rPr>
              <a:t>Дети – цветы жизни!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2400" i="1" dirty="0">
                <a:solidFill>
                  <a:srgbClr val="4C0000"/>
                </a:solidFill>
              </a:rPr>
              <a:t>Эти «цветы» так не похожи друг на друга, броские и скромные, шумные и </a:t>
            </a:r>
            <a:r>
              <a:rPr lang="ru-RU" sz="2400" i="1" dirty="0" smtClean="0">
                <a:solidFill>
                  <a:srgbClr val="4C0000"/>
                </a:solidFill>
              </a:rPr>
              <a:t>тихие, </a:t>
            </a:r>
            <a:r>
              <a:rPr lang="ru-RU" sz="2400" i="1" dirty="0">
                <a:solidFill>
                  <a:srgbClr val="4C0000"/>
                </a:solidFill>
              </a:rPr>
              <a:t>музыкальные и танцевальные, поющие и </a:t>
            </a:r>
            <a:r>
              <a:rPr lang="ru-RU" sz="2400" i="1" dirty="0" smtClean="0">
                <a:solidFill>
                  <a:srgbClr val="4C0000"/>
                </a:solidFill>
              </a:rPr>
              <a:t>читающие</a:t>
            </a:r>
            <a:r>
              <a:rPr lang="ru-RU" sz="2400" i="1" dirty="0">
                <a:solidFill>
                  <a:srgbClr val="4C0000"/>
                </a:solidFill>
              </a:rPr>
              <a:t>, но все неповторимые и поэтому любимые!!!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825" y="1663064"/>
            <a:ext cx="3331763" cy="1875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25279" y="2635454"/>
            <a:ext cx="341048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ln w="11430"/>
                <a:solidFill>
                  <a:srgbClr val="4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День национальных </a:t>
            </a:r>
          </a:p>
          <a:p>
            <a:pPr algn="ctr" eaLnBrk="1" hangingPunct="1">
              <a:defRPr/>
            </a:pPr>
            <a:r>
              <a:rPr lang="ru-RU" sz="2400" b="1" dirty="0">
                <a:ln w="11430"/>
                <a:solidFill>
                  <a:srgbClr val="4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культур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5832" y="5445224"/>
            <a:ext cx="290175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ln w="11430"/>
                <a:solidFill>
                  <a:srgbClr val="4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День здоровья. </a:t>
            </a:r>
          </a:p>
          <a:p>
            <a:pPr algn="ctr" eaLnBrk="1" hangingPunct="1">
              <a:defRPr/>
            </a:pPr>
            <a:r>
              <a:rPr lang="ru-RU" sz="2400" b="1" dirty="0">
                <a:ln w="11430"/>
                <a:solidFill>
                  <a:srgbClr val="4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Игра по станциям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8750" y="349629"/>
            <a:ext cx="2209800" cy="349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217488"/>
            <a:ext cx="3286125" cy="15716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>
                <a:solidFill>
                  <a:srgbClr val="4C0000"/>
                </a:solidFill>
              </a:rPr>
              <a:t>Славься страна! </a:t>
            </a:r>
            <a:br>
              <a:rPr lang="ru-RU" sz="2800" dirty="0">
                <a:solidFill>
                  <a:srgbClr val="4C0000"/>
                </a:solidFill>
              </a:rPr>
            </a:br>
            <a:r>
              <a:rPr lang="ru-RU" sz="2800" dirty="0">
                <a:solidFill>
                  <a:srgbClr val="4C0000"/>
                </a:solidFill>
              </a:rPr>
              <a:t>Мы гордимся тобой!</a:t>
            </a:r>
          </a:p>
        </p:txBody>
      </p:sp>
      <p:sp>
        <p:nvSpPr>
          <p:cNvPr id="12292" name="Прямоугольник 7"/>
          <p:cNvSpPr>
            <a:spLocks noChangeArrowheads="1"/>
          </p:cNvSpPr>
          <p:nvPr/>
        </p:nvSpPr>
        <p:spPr bwMode="auto">
          <a:xfrm>
            <a:off x="-93663" y="2149475"/>
            <a:ext cx="4254501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altLang="ru-RU" b="1" i="1">
                <a:solidFill>
                  <a:srgbClr val="4C0000"/>
                </a:solidFill>
              </a:rPr>
              <a:t>Патриотическое воспитание подрастающего поколения всегда являлась одной из важнейших задач нашей школы.  Вахта памяти, фестиваль военной песни, музей Боевой славы школы №38, Бессмертный полк – лишь малая часть того, в чём  ребята нашей школы принимают активное участие</a:t>
            </a:r>
            <a:r>
              <a:rPr lang="ru-RU" altLang="ru-RU" i="1"/>
              <a:t>.</a:t>
            </a:r>
          </a:p>
        </p:txBody>
      </p:sp>
      <p:pic>
        <p:nvPicPr>
          <p:cNvPr id="9221" name="Picture 8" descr="C:\Users\Катя\Desktop\фото 2\фото\20190902_1010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60923" y="259141"/>
            <a:ext cx="2016125" cy="3582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2" name="Picture 5" descr="C:\Users\Катя\Desktop\фото 2\фото\_10101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4155697"/>
            <a:ext cx="3257550" cy="2443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3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614612"/>
            <a:ext cx="3779912" cy="2212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6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50" y="193675"/>
            <a:ext cx="7381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2875" y="357188"/>
            <a:ext cx="3286125" cy="15716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4C0000"/>
                </a:solidFill>
              </a:rPr>
              <a:t>Музей Боевой</a:t>
            </a:r>
            <a:br>
              <a:rPr lang="ru-RU" dirty="0">
                <a:solidFill>
                  <a:srgbClr val="4C0000"/>
                </a:solidFill>
              </a:rPr>
            </a:br>
            <a:r>
              <a:rPr lang="ru-RU" dirty="0">
                <a:solidFill>
                  <a:srgbClr val="4C0000"/>
                </a:solidFill>
              </a:rPr>
              <a:t>славы</a:t>
            </a:r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3457575" cy="2593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848225" y="357188"/>
            <a:ext cx="3286125" cy="4000500"/>
          </a:xfrm>
        </p:spPr>
        <p:txBody>
          <a:bodyPr>
            <a:normAutofit fontScale="775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ru-RU" i="1" dirty="0">
                <a:solidFill>
                  <a:srgbClr val="4C0000"/>
                </a:solidFill>
              </a:rPr>
              <a:t>Музей школы №38 известен не только в нашем городе, крае, но и в других городах России. Ребята занимаются исследовательской работой, являются победителями различных Всероссийских конкурсов. </a:t>
            </a:r>
          </a:p>
        </p:txBody>
      </p:sp>
      <p:pic>
        <p:nvPicPr>
          <p:cNvPr id="10247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2779708"/>
            <a:ext cx="3830638" cy="2611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8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5" y="190500"/>
            <a:ext cx="8223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2740684"/>
            <a:ext cx="3082925" cy="2058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71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2500" y="217488"/>
            <a:ext cx="3276600" cy="2198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3075" y="2414588"/>
            <a:ext cx="2794000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3025" y="652463"/>
            <a:ext cx="3736975" cy="1727200"/>
          </a:xfrm>
        </p:spPr>
        <p:txBody>
          <a:bodyPr/>
          <a:lstStyle/>
          <a:p>
            <a:pPr>
              <a:defRPr/>
            </a:pPr>
            <a:r>
              <a:rPr lang="ru-RU" sz="2000" dirty="0">
                <a:solidFill>
                  <a:srgbClr val="4C0000"/>
                </a:solidFill>
              </a:rPr>
              <a:t>Спорт — это сила, </a:t>
            </a:r>
            <a:br>
              <a:rPr lang="ru-RU" sz="2000" dirty="0">
                <a:solidFill>
                  <a:srgbClr val="4C0000"/>
                </a:solidFill>
              </a:rPr>
            </a:br>
            <a:r>
              <a:rPr lang="ru-RU" sz="2000" dirty="0">
                <a:solidFill>
                  <a:srgbClr val="4C0000"/>
                </a:solidFill>
              </a:rPr>
              <a:t>Спорт — это жизнь!</a:t>
            </a:r>
            <a:br>
              <a:rPr lang="ru-RU" sz="2000" dirty="0">
                <a:solidFill>
                  <a:srgbClr val="4C0000"/>
                </a:solidFill>
              </a:rPr>
            </a:br>
            <a:r>
              <a:rPr lang="ru-RU" sz="2000" dirty="0">
                <a:solidFill>
                  <a:srgbClr val="4C0000"/>
                </a:solidFill>
              </a:rPr>
              <a:t>Добьёмся победы!</a:t>
            </a:r>
            <a:br>
              <a:rPr lang="ru-RU" sz="2000" dirty="0">
                <a:solidFill>
                  <a:srgbClr val="4C0000"/>
                </a:solidFill>
              </a:rPr>
            </a:br>
            <a:r>
              <a:rPr lang="ru-RU" sz="2000" dirty="0">
                <a:solidFill>
                  <a:srgbClr val="4C0000"/>
                </a:solidFill>
              </a:rPr>
              <a:t>Соперник, держись!</a:t>
            </a:r>
          </a:p>
        </p:txBody>
      </p:sp>
      <p:pic>
        <p:nvPicPr>
          <p:cNvPr id="11267" name="Picture 3" descr="C:\Users\Катя\Desktop\фото 2\фото\IMG-157984769844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6313" y="4450422"/>
            <a:ext cx="2794000" cy="209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70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1688" y="2414588"/>
            <a:ext cx="3143250" cy="208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72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9197" y="366055"/>
            <a:ext cx="3267666" cy="1838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73" name="Picture 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0788" y="4583784"/>
            <a:ext cx="3316287" cy="2274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6" name="Рисунок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50813"/>
            <a:ext cx="690562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363" y="663575"/>
            <a:ext cx="3286125" cy="15716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i="1" dirty="0">
                <a:solidFill>
                  <a:srgbClr val="4C0000"/>
                </a:solidFill>
              </a:rPr>
              <a:t>Наша школа славится слаженным коллективом, особой атмосферой, которая заставляет наших выпускников снова и снова заходить сюда и приводить в свою школу своих детей</a:t>
            </a:r>
            <a:r>
              <a:rPr lang="ru-RU" sz="2400" dirty="0"/>
              <a:t>.</a:t>
            </a:r>
            <a:r>
              <a:rPr lang="ru-RU" altLang="ru-RU" sz="2400" dirty="0">
                <a:solidFill>
                  <a:srgbClr val="009900"/>
                </a:solidFill>
              </a:rPr>
              <a:t> </a:t>
            </a:r>
            <a:endParaRPr lang="ru-RU" sz="24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24" y="116632"/>
            <a:ext cx="3371850" cy="2233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3425825" cy="2284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62" y="4077072"/>
            <a:ext cx="3425824" cy="2568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1035050"/>
            <a:ext cx="5080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287338" y="728663"/>
            <a:ext cx="30861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b="1" i="1">
                <a:solidFill>
                  <a:srgbClr val="4C0000"/>
                </a:solidFill>
              </a:rPr>
              <a:t>Наш адрес:</a:t>
            </a:r>
          </a:p>
          <a:p>
            <a:pPr algn="r"/>
            <a:r>
              <a:rPr lang="ru-RU" altLang="ru-RU">
                <a:solidFill>
                  <a:srgbClr val="2B09F5"/>
                </a:solidFill>
              </a:rPr>
              <a:t>г.Чита, </a:t>
            </a:r>
            <a:endParaRPr lang="en-US" altLang="ru-RU">
              <a:solidFill>
                <a:srgbClr val="2B09F5"/>
              </a:solidFill>
            </a:endParaRPr>
          </a:p>
          <a:p>
            <a:pPr algn="r"/>
            <a:r>
              <a:rPr lang="ru-RU" altLang="ru-RU">
                <a:solidFill>
                  <a:srgbClr val="2B09F5"/>
                </a:solidFill>
              </a:rPr>
              <a:t>ул.Новобульварная, 64</a:t>
            </a:r>
          </a:p>
          <a:p>
            <a:pPr algn="r"/>
            <a:r>
              <a:rPr lang="ru-RU" altLang="ru-RU">
                <a:solidFill>
                  <a:srgbClr val="2B09F5"/>
                </a:solidFill>
              </a:rPr>
              <a:t>телефон: 8 (302)241-49-47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4586288" y="1220788"/>
            <a:ext cx="3698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             </a:t>
            </a:r>
            <a:r>
              <a:rPr lang="ru-RU" altLang="ru-RU" b="1" i="1">
                <a:solidFill>
                  <a:srgbClr val="4C0000"/>
                </a:solidFill>
              </a:rPr>
              <a:t>официальный сайт:</a:t>
            </a:r>
          </a:p>
          <a:p>
            <a:r>
              <a:rPr lang="en-US" altLang="ru-RU">
                <a:hlinkClick r:id="rId3"/>
              </a:rPr>
              <a:t>http://shs_chit_38.chita.zabedu.ru</a:t>
            </a:r>
            <a:endParaRPr lang="ru-RU" altLang="ru-RU"/>
          </a:p>
          <a:p>
            <a:endParaRPr lang="ru-RU" altLang="ru-RU"/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4859338" y="2636838"/>
            <a:ext cx="4098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 i="1">
                <a:solidFill>
                  <a:srgbClr val="4C0000"/>
                </a:solidFill>
              </a:rPr>
              <a:t>Мы в Инстаграм: </a:t>
            </a:r>
            <a:r>
              <a:rPr lang="en-US" altLang="ru-RU">
                <a:solidFill>
                  <a:srgbClr val="2B09F5"/>
                </a:solidFill>
              </a:rPr>
              <a:t>schule_38_chita</a:t>
            </a:r>
          </a:p>
          <a:p>
            <a:endParaRPr lang="ru-RU" altLang="ru-RU"/>
          </a:p>
        </p:txBody>
      </p:sp>
      <p:pic>
        <p:nvPicPr>
          <p:cNvPr id="16390" name="Рисунок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2609850"/>
            <a:ext cx="5080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Рисунок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966788"/>
            <a:ext cx="5238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11"/>
          <p:cNvSpPr txBox="1">
            <a:spLocks noChangeArrowheads="1"/>
          </p:cNvSpPr>
          <p:nvPr/>
        </p:nvSpPr>
        <p:spPr bwMode="auto">
          <a:xfrm>
            <a:off x="5580063" y="4221163"/>
            <a:ext cx="32496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 i="1">
                <a:solidFill>
                  <a:srgbClr val="4C0000"/>
                </a:solidFill>
              </a:rPr>
              <a:t>Мы в контакте:</a:t>
            </a:r>
          </a:p>
          <a:p>
            <a:r>
              <a:rPr lang="en-US" altLang="ru-RU">
                <a:hlinkClick r:id="rId6"/>
              </a:rPr>
              <a:t>https://vk.com/club192684998</a:t>
            </a:r>
            <a:endParaRPr lang="ru-RU" altLang="ru-RU"/>
          </a:p>
          <a:p>
            <a:endParaRPr lang="ru-RU" altLang="ru-RU"/>
          </a:p>
        </p:txBody>
      </p:sp>
      <p:pic>
        <p:nvPicPr>
          <p:cNvPr id="16393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3925" y="4194175"/>
            <a:ext cx="7747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Рисунок 1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657475"/>
            <a:ext cx="3697288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Стрелка: влево 15"/>
          <p:cNvSpPr/>
          <p:nvPr/>
        </p:nvSpPr>
        <p:spPr>
          <a:xfrm rot="16200000">
            <a:off x="1763712" y="2357438"/>
            <a:ext cx="854075" cy="304800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396" name="Рисунок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93675"/>
            <a:ext cx="64293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5" y="357188"/>
            <a:ext cx="3286125" cy="15716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075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50800" y="2074863"/>
            <a:ext cx="3286125" cy="4000500"/>
          </a:xfrm>
        </p:spPr>
        <p:txBody>
          <a:bodyPr/>
          <a:lstStyle/>
          <a:p>
            <a:pPr eaLnBrk="1" hangingPunct="1"/>
            <a:r>
              <a:rPr lang="ru-RU" altLang="ru-RU" sz="2000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076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50" y="190500"/>
            <a:ext cx="93345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71438" y="190500"/>
            <a:ext cx="3529013" cy="546735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spc="3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Century Schoolbook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Century Schoolbook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Century Schoolbook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Century Schoolbook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Century Schoolbook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Century Schoolbook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Century Schoolbook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Century Schoolbook" pitchFamily="18" charset="0"/>
              </a:defRPr>
            </a:lvl9pPr>
          </a:lstStyle>
          <a:p>
            <a:pPr>
              <a:defRPr/>
            </a:pPr>
            <a:endParaRPr lang="en-US" altLang="ru-RU" sz="3200" i="1" dirty="0" smtClean="0">
              <a:solidFill>
                <a:srgbClr val="4C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altLang="ru-RU" sz="2100" i="1" dirty="0" smtClean="0">
                <a:solidFill>
                  <a:srgbClr val="4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endParaRPr lang="en-US" altLang="ru-RU" sz="2100" i="1" dirty="0" smtClean="0">
              <a:solidFill>
                <a:srgbClr val="4C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altLang="ru-RU" sz="2100" i="1" dirty="0" smtClean="0">
                <a:solidFill>
                  <a:srgbClr val="4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altLang="ru-RU" sz="2100" i="1" dirty="0">
                <a:solidFill>
                  <a:srgbClr val="4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«СОШ №</a:t>
            </a:r>
            <a:r>
              <a:rPr lang="ru-RU" altLang="ru-RU" sz="2100" i="1" dirty="0" smtClean="0">
                <a:solidFill>
                  <a:srgbClr val="4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endParaRPr lang="en-US" altLang="ru-RU" sz="2100" i="1" dirty="0" smtClean="0">
              <a:solidFill>
                <a:srgbClr val="4C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altLang="ru-RU" sz="2100" i="1" dirty="0" smtClean="0">
                <a:solidFill>
                  <a:srgbClr val="4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100" i="1" dirty="0">
                <a:solidFill>
                  <a:srgbClr val="4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углублённым изучением немецкого языка»</a:t>
            </a:r>
          </a:p>
          <a:p>
            <a:pPr>
              <a:defRPr/>
            </a:pPr>
            <a:endParaRPr lang="ru-RU" altLang="ru-RU" sz="3200" i="1" dirty="0">
              <a:solidFill>
                <a:srgbClr val="4C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altLang="ru-RU" sz="3200" i="1" dirty="0">
              <a:solidFill>
                <a:srgbClr val="4C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altLang="ru-RU" sz="3200" i="1" dirty="0">
              <a:solidFill>
                <a:srgbClr val="4C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altLang="ru-RU" sz="6200" i="1" dirty="0">
              <a:solidFill>
                <a:srgbClr val="4C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4700" i="1" dirty="0">
                <a:solidFill>
                  <a:srgbClr val="4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</a:t>
            </a:r>
            <a:r>
              <a:rPr lang="ru-RU" altLang="ru-RU" sz="4700" i="1" dirty="0" err="1">
                <a:solidFill>
                  <a:srgbClr val="4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Баировна</a:t>
            </a:r>
            <a:r>
              <a:rPr lang="ru-RU" altLang="ru-RU" sz="4700" i="1" dirty="0">
                <a:solidFill>
                  <a:srgbClr val="4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Неверова</a:t>
            </a:r>
          </a:p>
          <a:p>
            <a:pPr>
              <a:defRPr/>
            </a:pPr>
            <a:endParaRPr lang="ru-RU" alt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6035" y="357188"/>
            <a:ext cx="4095750" cy="5467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13" y="141288"/>
            <a:ext cx="95567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" y="141288"/>
            <a:ext cx="3286125" cy="19431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r" eaLnBrk="1" hangingPunct="1">
              <a:defRPr/>
            </a:pPr>
            <a:r>
              <a:rPr lang="ru-RU" sz="1800" i="1" dirty="0">
                <a:solidFill>
                  <a:srgbClr val="4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коллектив школы</a:t>
            </a:r>
            <a:br>
              <a:rPr lang="ru-RU" sz="1800" i="1" dirty="0">
                <a:solidFill>
                  <a:srgbClr val="4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srgbClr val="4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насчитывает 41 учителя.</a:t>
            </a:r>
            <a:br>
              <a:rPr lang="ru-RU" sz="1800" i="1" dirty="0">
                <a:solidFill>
                  <a:srgbClr val="4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b="1" smtClean="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301625" y="2317750"/>
            <a:ext cx="3168650" cy="3232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rgbClr val="4C0000"/>
                </a:solidFill>
                <a:latin typeface="Arial" charset="0"/>
                <a:cs typeface="Arial" charset="0"/>
              </a:rPr>
              <a:t>Мы все разные, со  своим арсеналом методов и индивидуальным стилем, но нас объединяет общая идея - не просто учить, а пробудить у ребёнка желание учиться, привить ему вкус к знаниям.</a:t>
            </a:r>
          </a:p>
          <a:p>
            <a:pPr eaLnBrk="1" hangingPunct="1">
              <a:defRPr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6751" y="320676"/>
            <a:ext cx="3106737" cy="231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9050" y="2133600"/>
            <a:ext cx="3436938" cy="2447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3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1925" y="3933825"/>
            <a:ext cx="3689350" cy="2460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b="1" smtClean="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5" y="252413"/>
            <a:ext cx="3286125" cy="15716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4C0000"/>
                </a:solidFill>
              </a:rPr>
              <a:t/>
            </a:r>
            <a:br>
              <a:rPr lang="en-US" dirty="0" smtClean="0">
                <a:solidFill>
                  <a:srgbClr val="4C0000"/>
                </a:solidFill>
              </a:rPr>
            </a:br>
            <a:r>
              <a:rPr lang="ru-RU" dirty="0" smtClean="0">
                <a:solidFill>
                  <a:srgbClr val="4C0000"/>
                </a:solidFill>
              </a:rPr>
              <a:t>Общие </a:t>
            </a:r>
            <a:r>
              <a:rPr lang="ru-RU" dirty="0">
                <a:solidFill>
                  <a:srgbClr val="4C0000"/>
                </a:solidFill>
              </a:rPr>
              <a:t>сведения</a:t>
            </a:r>
          </a:p>
        </p:txBody>
      </p:sp>
      <p:pic>
        <p:nvPicPr>
          <p:cNvPr id="5124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71450"/>
            <a:ext cx="84613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4512" y="4707998"/>
            <a:ext cx="2557488" cy="2000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143375" y="357188"/>
            <a:ext cx="4924425" cy="5494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400" b="1" i="1" dirty="0">
                <a:solidFill>
                  <a:srgbClr val="4C0000"/>
                </a:solidFill>
              </a:rPr>
              <a:t>В школе обучается 685 детей из них </a:t>
            </a:r>
          </a:p>
          <a:p>
            <a:pPr>
              <a:lnSpc>
                <a:spcPct val="150000"/>
              </a:lnSpc>
              <a:defRPr/>
            </a:pPr>
            <a:r>
              <a:rPr lang="ru-RU" sz="1400" b="1" i="1" dirty="0">
                <a:solidFill>
                  <a:srgbClr val="4C0000"/>
                </a:solidFill>
              </a:rPr>
              <a:t>295 обучающихся в начальной школе.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400" b="1" i="1" dirty="0">
                <a:solidFill>
                  <a:srgbClr val="4C0000"/>
                </a:solidFill>
              </a:rPr>
              <a:t>1-4 классы обучаются по УМК </a:t>
            </a:r>
          </a:p>
          <a:p>
            <a:pPr>
              <a:lnSpc>
                <a:spcPct val="150000"/>
              </a:lnSpc>
              <a:defRPr/>
            </a:pPr>
            <a:r>
              <a:rPr lang="ru-RU" sz="1400" b="1" i="1" dirty="0">
                <a:solidFill>
                  <a:srgbClr val="4C0000"/>
                </a:solidFill>
              </a:rPr>
              <a:t>«Школа России» и «Гармония»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400" b="1" i="1" dirty="0">
                <a:solidFill>
                  <a:srgbClr val="4C0000"/>
                </a:solidFill>
              </a:rPr>
              <a:t>Во втором классе начинается </a:t>
            </a:r>
          </a:p>
          <a:p>
            <a:pPr>
              <a:lnSpc>
                <a:spcPct val="150000"/>
              </a:lnSpc>
              <a:defRPr/>
            </a:pPr>
            <a:r>
              <a:rPr lang="ru-RU" sz="1400" b="1" i="1" dirty="0">
                <a:solidFill>
                  <a:srgbClr val="4C0000"/>
                </a:solidFill>
              </a:rPr>
              <a:t>изучение немецкого языка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400" b="1" i="1" dirty="0">
                <a:solidFill>
                  <a:srgbClr val="4C0000"/>
                </a:solidFill>
              </a:rPr>
              <a:t>В пятом классе обучающиеся</a:t>
            </a:r>
          </a:p>
          <a:p>
            <a:pPr>
              <a:lnSpc>
                <a:spcPct val="150000"/>
              </a:lnSpc>
              <a:defRPr/>
            </a:pPr>
            <a:r>
              <a:rPr lang="ru-RU" sz="1400" b="1" i="1" dirty="0">
                <a:solidFill>
                  <a:srgbClr val="4C0000"/>
                </a:solidFill>
              </a:rPr>
              <a:t> начинают изучать второй иностранный</a:t>
            </a:r>
          </a:p>
          <a:p>
            <a:pPr>
              <a:lnSpc>
                <a:spcPct val="150000"/>
              </a:lnSpc>
              <a:defRPr/>
            </a:pPr>
            <a:r>
              <a:rPr lang="ru-RU" sz="1400" b="1" i="1" dirty="0">
                <a:solidFill>
                  <a:srgbClr val="4C0000"/>
                </a:solidFill>
              </a:rPr>
              <a:t>язык-английский в объеме 2-х часов</a:t>
            </a:r>
          </a:p>
          <a:p>
            <a:pPr>
              <a:lnSpc>
                <a:spcPct val="150000"/>
              </a:lnSpc>
              <a:defRPr/>
            </a:pPr>
            <a:r>
              <a:rPr lang="ru-RU" sz="1400" b="1" i="1" dirty="0">
                <a:solidFill>
                  <a:srgbClr val="4C0000"/>
                </a:solidFill>
              </a:rPr>
              <a:t> в неделю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400" b="1" i="1" dirty="0">
                <a:solidFill>
                  <a:srgbClr val="4C0000"/>
                </a:solidFill>
              </a:rPr>
              <a:t>В 2021-2022 учебном году планируется </a:t>
            </a:r>
          </a:p>
          <a:p>
            <a:pPr>
              <a:lnSpc>
                <a:spcPct val="150000"/>
              </a:lnSpc>
              <a:defRPr/>
            </a:pPr>
            <a:r>
              <a:rPr lang="ru-RU" sz="1400" b="1" i="1" dirty="0">
                <a:solidFill>
                  <a:srgbClr val="4C0000"/>
                </a:solidFill>
              </a:rPr>
              <a:t>два первых класса.</a:t>
            </a:r>
          </a:p>
          <a:p>
            <a:pPr>
              <a:lnSpc>
                <a:spcPct val="150000"/>
              </a:lnSpc>
              <a:defRPr/>
            </a:pPr>
            <a:r>
              <a:rPr lang="ru-RU" sz="1400" b="1" i="1" dirty="0">
                <a:solidFill>
                  <a:srgbClr val="4C0000"/>
                </a:solidFill>
              </a:rPr>
              <a:t> Учителя: </a:t>
            </a:r>
          </a:p>
          <a:p>
            <a:pPr>
              <a:lnSpc>
                <a:spcPct val="150000"/>
              </a:lnSpc>
              <a:defRPr/>
            </a:pPr>
            <a:r>
              <a:rPr lang="ru-RU" sz="1400" b="1" i="1" dirty="0">
                <a:solidFill>
                  <a:srgbClr val="4C0000"/>
                </a:solidFill>
              </a:rPr>
              <a:t>Мерзлякова Ольга Анатольевна-стаж 20 лет</a:t>
            </a:r>
          </a:p>
          <a:p>
            <a:pPr>
              <a:lnSpc>
                <a:spcPct val="150000"/>
              </a:lnSpc>
              <a:defRPr/>
            </a:pPr>
            <a:r>
              <a:rPr lang="ru-RU" sz="1400" b="1" i="1" dirty="0">
                <a:solidFill>
                  <a:srgbClr val="4C0000"/>
                </a:solidFill>
              </a:rPr>
              <a:t>                  </a:t>
            </a:r>
            <a:r>
              <a:rPr lang="ru-RU" sz="1400" b="1" i="1" dirty="0" err="1">
                <a:solidFill>
                  <a:srgbClr val="4C0000"/>
                </a:solidFill>
              </a:rPr>
              <a:t>Бестаева</a:t>
            </a:r>
            <a:r>
              <a:rPr lang="ru-RU" sz="1400" b="1" i="1" dirty="0">
                <a:solidFill>
                  <a:srgbClr val="4C0000"/>
                </a:solidFill>
              </a:rPr>
              <a:t> Вита Витальевна- стаж</a:t>
            </a:r>
            <a:r>
              <a:rPr lang="en-US" sz="1400" b="1" i="1" dirty="0">
                <a:solidFill>
                  <a:srgbClr val="4C0000"/>
                </a:solidFill>
              </a:rPr>
              <a:t> 6 </a:t>
            </a:r>
            <a:r>
              <a:rPr lang="ru-RU" sz="1400" b="1" i="1" dirty="0">
                <a:solidFill>
                  <a:srgbClr val="4C0000"/>
                </a:solidFill>
              </a:rPr>
              <a:t>лет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499" y="1907515"/>
            <a:ext cx="3190876" cy="23931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0808"/>
            <a:ext cx="2374255" cy="23742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3995738" y="476250"/>
            <a:ext cx="4786312" cy="57150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b="1" smtClean="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smtClean="0"/>
          </a:p>
        </p:txBody>
      </p:sp>
      <p:pic>
        <p:nvPicPr>
          <p:cNvPr id="6147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239713"/>
            <a:ext cx="8445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rgbClr val="4C0000"/>
                </a:solidFill>
              </a:rPr>
              <a:t>Общие сведения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51275" y="666750"/>
            <a:ext cx="5535613" cy="4430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b="1" i="1" u="sng" dirty="0">
                <a:solidFill>
                  <a:srgbClr val="4C0000"/>
                </a:solidFill>
                <a:latin typeface="Monotype Corsiva" panose="03010101010201010101" pitchFamily="66" charset="0"/>
              </a:rPr>
              <a:t>Социально-психологическая </a:t>
            </a:r>
          </a:p>
          <a:p>
            <a:pPr>
              <a:defRPr/>
            </a:pPr>
            <a:r>
              <a:rPr lang="ru-RU" sz="2400" b="1" i="1" u="sng" dirty="0">
                <a:solidFill>
                  <a:srgbClr val="4C0000"/>
                </a:solidFill>
                <a:latin typeface="Monotype Corsiva" panose="03010101010201010101" pitchFamily="66" charset="0"/>
              </a:rPr>
              <a:t>    служба школы: </a:t>
            </a:r>
            <a:r>
              <a:rPr lang="ru-RU" b="1" i="1" dirty="0">
                <a:solidFill>
                  <a:srgbClr val="4C0000"/>
                </a:solidFill>
              </a:rPr>
              <a:t>Социальный педагог, </a:t>
            </a:r>
          </a:p>
          <a:p>
            <a:pPr>
              <a:defRPr/>
            </a:pPr>
            <a:r>
              <a:rPr lang="ru-RU" b="1" i="1" dirty="0">
                <a:solidFill>
                  <a:srgbClr val="4C0000"/>
                </a:solidFill>
              </a:rPr>
              <a:t>                                      педагог-психолог-</a:t>
            </a:r>
          </a:p>
          <a:p>
            <a:pPr>
              <a:defRPr/>
            </a:pPr>
            <a:r>
              <a:rPr lang="ru-RU" b="1" i="1" dirty="0">
                <a:solidFill>
                  <a:srgbClr val="4C0000"/>
                </a:solidFill>
              </a:rPr>
              <a:t>    </a:t>
            </a:r>
            <a:r>
              <a:rPr lang="ru-RU" b="1" i="1" dirty="0" err="1">
                <a:solidFill>
                  <a:srgbClr val="4C0000"/>
                </a:solidFill>
              </a:rPr>
              <a:t>Баясхаланова</a:t>
            </a:r>
            <a:r>
              <a:rPr lang="ru-RU" b="1" i="1" dirty="0">
                <a:solidFill>
                  <a:srgbClr val="4C0000"/>
                </a:solidFill>
              </a:rPr>
              <a:t> Юлия </a:t>
            </a:r>
            <a:r>
              <a:rPr lang="ru-RU" b="1" i="1" dirty="0" err="1">
                <a:solidFill>
                  <a:srgbClr val="4C0000"/>
                </a:solidFill>
              </a:rPr>
              <a:t>Баировна</a:t>
            </a:r>
            <a:r>
              <a:rPr lang="ru-RU" b="1" i="1" dirty="0">
                <a:solidFill>
                  <a:srgbClr val="4C0000"/>
                </a:solidFill>
              </a:rPr>
              <a:t> </a:t>
            </a:r>
          </a:p>
          <a:p>
            <a:pPr>
              <a:defRPr/>
            </a:pPr>
            <a:r>
              <a:rPr lang="ru-RU" b="1" i="1" dirty="0">
                <a:solidFill>
                  <a:srgbClr val="4C0000"/>
                </a:solidFill>
              </a:rPr>
              <a:t>             стаж работы- 18лет</a:t>
            </a:r>
          </a:p>
          <a:p>
            <a:pPr>
              <a:defRPr/>
            </a:pPr>
            <a:endParaRPr lang="ru-RU" b="1" i="1" dirty="0">
              <a:solidFill>
                <a:srgbClr val="4C0000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4C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i="1" u="sng" dirty="0">
                <a:solidFill>
                  <a:srgbClr val="4C0000"/>
                </a:solidFill>
              </a:rPr>
              <a:t>В школе работает педагог-логопед</a:t>
            </a:r>
            <a:r>
              <a:rPr lang="ru-RU" b="1" i="1" dirty="0">
                <a:solidFill>
                  <a:srgbClr val="4C0000"/>
                </a:solidFill>
              </a:rPr>
              <a:t>:</a:t>
            </a:r>
          </a:p>
          <a:p>
            <a:pPr>
              <a:defRPr/>
            </a:pPr>
            <a:r>
              <a:rPr lang="ru-RU" b="1" i="1" dirty="0">
                <a:solidFill>
                  <a:srgbClr val="4C0000"/>
                </a:solidFill>
              </a:rPr>
              <a:t>     Власова Светлана Николаевна- стаж </a:t>
            </a:r>
          </a:p>
          <a:p>
            <a:pPr>
              <a:defRPr/>
            </a:pPr>
            <a:r>
              <a:rPr lang="ru-RU" b="1" i="1" dirty="0">
                <a:solidFill>
                  <a:srgbClr val="4C0000"/>
                </a:solidFill>
              </a:rPr>
              <a:t>      работы 3 года</a:t>
            </a:r>
          </a:p>
          <a:p>
            <a:pPr>
              <a:defRPr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i="1" u="sng" dirty="0">
                <a:solidFill>
                  <a:srgbClr val="4C0000"/>
                </a:solidFill>
              </a:rPr>
              <a:t>Информационно-библиотечный центр:</a:t>
            </a:r>
          </a:p>
          <a:p>
            <a:pPr>
              <a:defRPr/>
            </a:pPr>
            <a:r>
              <a:rPr lang="ru-RU" b="1" i="1">
                <a:solidFill>
                  <a:srgbClr val="4C0000"/>
                </a:solidFill>
              </a:rPr>
              <a:t>      Заведующая </a:t>
            </a:r>
            <a:r>
              <a:rPr lang="ru-RU" b="1" i="1" dirty="0">
                <a:solidFill>
                  <a:srgbClr val="4C0000"/>
                </a:solidFill>
              </a:rPr>
              <a:t>ИБЦ, библиотекарь:</a:t>
            </a:r>
          </a:p>
          <a:p>
            <a:pPr>
              <a:defRPr/>
            </a:pPr>
            <a:r>
              <a:rPr lang="ru-RU" b="1" i="1" dirty="0" err="1">
                <a:solidFill>
                  <a:srgbClr val="4C0000"/>
                </a:solidFill>
              </a:rPr>
              <a:t>Буянова</a:t>
            </a:r>
            <a:r>
              <a:rPr lang="ru-RU" b="1" i="1" dirty="0">
                <a:solidFill>
                  <a:srgbClr val="4C0000"/>
                </a:solidFill>
              </a:rPr>
              <a:t> Светлана Васильевна-стаж 45 лет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8812"/>
            <a:ext cx="3051804" cy="22888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34" y="3784761"/>
            <a:ext cx="3051804" cy="22888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3995738" y="476250"/>
            <a:ext cx="4786312" cy="57150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b="1" smtClean="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smtClean="0"/>
          </a:p>
        </p:txBody>
      </p:sp>
      <p:pic>
        <p:nvPicPr>
          <p:cNvPr id="7171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88" y="242888"/>
            <a:ext cx="8445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rgbClr val="4C0000"/>
                </a:solidFill>
              </a:rPr>
              <a:t>Общие сведения</a:t>
            </a:r>
          </a:p>
        </p:txBody>
      </p:sp>
      <p:sp>
        <p:nvSpPr>
          <p:cNvPr id="7173" name="TextBox 2"/>
          <p:cNvSpPr txBox="1">
            <a:spLocks noChangeArrowheads="1"/>
          </p:cNvSpPr>
          <p:nvPr/>
        </p:nvSpPr>
        <p:spPr bwMode="auto">
          <a:xfrm>
            <a:off x="3797300" y="476250"/>
            <a:ext cx="5543550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i="1">
                <a:solidFill>
                  <a:srgbClr val="4C0000"/>
                </a:solidFill>
              </a:rPr>
              <a:t>Все обучающиеся начальной </a:t>
            </a:r>
          </a:p>
          <a:p>
            <a:pPr algn="ctr"/>
            <a:r>
              <a:rPr lang="ru-RU" altLang="ru-RU" sz="2400" b="1" i="1">
                <a:solidFill>
                  <a:srgbClr val="4C0000"/>
                </a:solidFill>
              </a:rPr>
              <a:t>школы ежедневно  получают </a:t>
            </a:r>
          </a:p>
          <a:p>
            <a:pPr algn="ctr"/>
            <a:r>
              <a:rPr lang="ru-RU" altLang="ru-RU" sz="2400" b="1" i="1">
                <a:solidFill>
                  <a:srgbClr val="4C0000"/>
                </a:solidFill>
              </a:rPr>
              <a:t>бесплатное горячее питание.</a:t>
            </a:r>
          </a:p>
          <a:p>
            <a:pPr algn="ctr"/>
            <a:r>
              <a:rPr lang="ru-RU" altLang="ru-RU" sz="2400" b="1" i="1">
                <a:solidFill>
                  <a:srgbClr val="4C0000"/>
                </a:solidFill>
              </a:rPr>
              <a:t>Столовая работает на условиях </a:t>
            </a:r>
          </a:p>
          <a:p>
            <a:pPr algn="ctr"/>
            <a:r>
              <a:rPr lang="ru-RU" altLang="ru-RU" sz="2400" b="1" i="1">
                <a:solidFill>
                  <a:srgbClr val="4C0000"/>
                </a:solidFill>
              </a:rPr>
              <a:t>аутсорсинга.</a:t>
            </a:r>
          </a:p>
          <a:p>
            <a:pPr algn="ctr"/>
            <a:r>
              <a:rPr lang="ru-RU" altLang="ru-RU" sz="2400" b="1" i="1">
                <a:solidFill>
                  <a:srgbClr val="4C0000"/>
                </a:solidFill>
              </a:rPr>
              <a:t> ИП Мисюра Ирина Борисовна,</a:t>
            </a:r>
          </a:p>
          <a:p>
            <a:pPr algn="ctr"/>
            <a:r>
              <a:rPr lang="ru-RU" altLang="ru-RU" sz="2400" b="1" i="1">
                <a:solidFill>
                  <a:srgbClr val="4C0000"/>
                </a:solidFill>
              </a:rPr>
              <a:t>осуществляет питание</a:t>
            </a:r>
            <a:endParaRPr lang="en-US" altLang="ru-RU" sz="2400" b="1" i="1">
              <a:solidFill>
                <a:srgbClr val="4C0000"/>
              </a:solidFill>
            </a:endParaRPr>
          </a:p>
          <a:p>
            <a:pPr algn="ctr"/>
            <a:r>
              <a:rPr lang="ru-RU" altLang="ru-RU" sz="2400" b="1" i="1">
                <a:solidFill>
                  <a:srgbClr val="4C0000"/>
                </a:solidFill>
              </a:rPr>
              <a:t> согласно</a:t>
            </a:r>
          </a:p>
          <a:p>
            <a:pPr algn="ctr"/>
            <a:r>
              <a:rPr lang="ru-RU" altLang="ru-RU" sz="2400" b="1" i="1">
                <a:solidFill>
                  <a:srgbClr val="4C0000"/>
                </a:solidFill>
              </a:rPr>
              <a:t> 10-ти дневному меню, </a:t>
            </a:r>
            <a:endParaRPr lang="en-US" altLang="ru-RU" sz="2400" b="1" i="1">
              <a:solidFill>
                <a:srgbClr val="4C0000"/>
              </a:solidFill>
            </a:endParaRPr>
          </a:p>
          <a:p>
            <a:pPr algn="ctr"/>
            <a:r>
              <a:rPr lang="ru-RU" altLang="ru-RU" sz="2400" b="1" i="1">
                <a:solidFill>
                  <a:srgbClr val="4C0000"/>
                </a:solidFill>
              </a:rPr>
              <a:t>согласованному</a:t>
            </a:r>
          </a:p>
          <a:p>
            <a:pPr algn="ctr"/>
            <a:r>
              <a:rPr lang="ru-RU" altLang="ru-RU" sz="2400" b="1" i="1">
                <a:solidFill>
                  <a:srgbClr val="4C0000"/>
                </a:solidFill>
              </a:rPr>
              <a:t>Роспотребнадзором ЗК.</a:t>
            </a:r>
          </a:p>
          <a:p>
            <a:pPr algn="ctr"/>
            <a:r>
              <a:rPr lang="ru-RU" altLang="ru-RU" sz="2400" b="1" i="1">
                <a:solidFill>
                  <a:srgbClr val="4C0000"/>
                </a:solidFill>
              </a:rPr>
              <a:t>Подробная информация </a:t>
            </a:r>
            <a:endParaRPr lang="en-US" altLang="ru-RU" sz="2400" b="1" i="1">
              <a:solidFill>
                <a:srgbClr val="4C0000"/>
              </a:solidFill>
            </a:endParaRPr>
          </a:p>
          <a:p>
            <a:pPr algn="ctr"/>
            <a:r>
              <a:rPr lang="ru-RU" altLang="ru-RU" sz="2400" b="1" i="1">
                <a:solidFill>
                  <a:srgbClr val="4C0000"/>
                </a:solidFill>
              </a:rPr>
              <a:t>об организации</a:t>
            </a:r>
          </a:p>
          <a:p>
            <a:pPr algn="ctr"/>
            <a:r>
              <a:rPr lang="ru-RU" altLang="ru-RU" sz="2400" b="1" i="1">
                <a:solidFill>
                  <a:srgbClr val="4C0000"/>
                </a:solidFill>
              </a:rPr>
              <a:t>питания в школе: </a:t>
            </a:r>
            <a:endParaRPr lang="en-US" altLang="ru-RU" sz="2400" b="1" i="1">
              <a:solidFill>
                <a:srgbClr val="4C0000"/>
              </a:solidFill>
            </a:endParaRPr>
          </a:p>
          <a:p>
            <a:pPr algn="ctr"/>
            <a:r>
              <a:rPr lang="en-US" altLang="ru-RU">
                <a:hlinkClick r:id="rId4"/>
              </a:rPr>
              <a:t>http://shs_chit_38.chita.zabedu.ru</a:t>
            </a:r>
            <a:endParaRPr lang="en-US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092" y="2022027"/>
            <a:ext cx="2428708" cy="2925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1912" y="3595813"/>
            <a:ext cx="2193826" cy="2925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25" y="2060575"/>
            <a:ext cx="3859213" cy="15716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dirty="0">
                <a:solidFill>
                  <a:srgbClr val="4C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Школа с углублённым изучением немецкого языка</a:t>
            </a:r>
          </a:p>
        </p:txBody>
      </p:sp>
      <p:sp>
        <p:nvSpPr>
          <p:cNvPr id="8195" name="Прямоугольник 3"/>
          <p:cNvSpPr>
            <a:spLocks noChangeArrowheads="1"/>
          </p:cNvSpPr>
          <p:nvPr/>
        </p:nvSpPr>
        <p:spPr bwMode="auto">
          <a:xfrm>
            <a:off x="4140200" y="188913"/>
            <a:ext cx="4895850" cy="614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altLang="ru-RU" sz="2400" b="1">
                <a:solidFill>
                  <a:srgbClr val="4C0000"/>
                </a:solidFill>
                <a:latin typeface="Monotype Corsiva" panose="03010101010201010101" pitchFamily="66" charset="0"/>
              </a:rPr>
              <a:t>Средняя школа с углубленным изучением немецкого языка образована в 1958 г. С первых дней своего существования она развивалась как языковая школа, но изучение иностранного языка никогда не было самоцелью, а служило средством интеллектуального развития детей.</a:t>
            </a:r>
            <a:br>
              <a:rPr lang="ru-RU" altLang="ru-RU" sz="2400" b="1">
                <a:solidFill>
                  <a:srgbClr val="4C0000"/>
                </a:solidFill>
                <a:latin typeface="Monotype Corsiva" panose="03010101010201010101" pitchFamily="66" charset="0"/>
              </a:rPr>
            </a:br>
            <a:r>
              <a:rPr lang="ru-RU" altLang="ru-RU" sz="2400" b="1">
                <a:solidFill>
                  <a:srgbClr val="4C0000"/>
                </a:solidFill>
                <a:latin typeface="Monotype Corsiva" panose="03010101010201010101" pitchFamily="66" charset="0"/>
              </a:rPr>
              <a:t>Значение и роль иностранного языка возрастают и этим определилась необходимость введения с 1999 г. в учебный план английского языка</a:t>
            </a:r>
            <a:r>
              <a:rPr lang="ru-RU" altLang="ru-RU" sz="2400">
                <a:latin typeface="Monotype Corsiva" panose="03010101010201010101" pitchFamily="66" charset="0"/>
              </a:rPr>
              <a:t>. 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-22225" y="620713"/>
            <a:ext cx="3730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600" b="1">
                <a:solidFill>
                  <a:srgbClr val="4C0000"/>
                </a:solidFill>
                <a:latin typeface="Monotype Corsiva" panose="03010101010201010101" pitchFamily="66" charset="0"/>
              </a:rPr>
              <a:t>МБОУ </a:t>
            </a:r>
          </a:p>
          <a:p>
            <a:pPr algn="ctr"/>
            <a:r>
              <a:rPr lang="ru-RU" altLang="ru-RU" sz="3600" b="1">
                <a:solidFill>
                  <a:srgbClr val="4C0000"/>
                </a:solidFill>
                <a:latin typeface="Monotype Corsiva" panose="03010101010201010101" pitchFamily="66" charset="0"/>
              </a:rPr>
              <a:t>«СОШ № 38» </a:t>
            </a:r>
            <a:r>
              <a:rPr lang="ru-RU" altLang="ru-RU"/>
              <a:t>-</a:t>
            </a:r>
          </a:p>
        </p:txBody>
      </p:sp>
      <p:pic>
        <p:nvPicPr>
          <p:cNvPr id="8197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25" y="188913"/>
            <a:ext cx="966788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ru-RU" dirty="0"/>
              <a:t>DSD</a:t>
            </a:r>
            <a:r>
              <a:rPr lang="ru-RU" altLang="ru-RU" dirty="0"/>
              <a:t> 1 </a:t>
            </a:r>
            <a:br>
              <a:rPr lang="ru-RU" altLang="ru-RU" dirty="0"/>
            </a:br>
            <a:r>
              <a:rPr lang="de-DE" altLang="ru-RU" dirty="0"/>
              <a:t>DSD</a:t>
            </a:r>
            <a:r>
              <a:rPr lang="ru-RU" altLang="ru-RU" dirty="0"/>
              <a:t> 2</a:t>
            </a:r>
            <a:endParaRPr lang="ru-RU" dirty="0"/>
          </a:p>
        </p:txBody>
      </p:sp>
      <p:sp>
        <p:nvSpPr>
          <p:cNvPr id="9219" name="Прямоугольник 3"/>
          <p:cNvSpPr>
            <a:spLocks noChangeArrowheads="1"/>
          </p:cNvSpPr>
          <p:nvPr/>
        </p:nvSpPr>
        <p:spPr bwMode="auto">
          <a:xfrm>
            <a:off x="0" y="227647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60" y="1437481"/>
            <a:ext cx="3960813" cy="2970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829050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222" name="Прямоугольник 2"/>
          <p:cNvSpPr>
            <a:spLocks noChangeArrowheads="1"/>
          </p:cNvSpPr>
          <p:nvPr/>
        </p:nvSpPr>
        <p:spPr bwMode="auto">
          <a:xfrm>
            <a:off x="4429125" y="342900"/>
            <a:ext cx="4572000" cy="62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altLang="ru-RU" b="1" i="1">
                <a:solidFill>
                  <a:srgbClr val="4C0000"/>
                </a:solidFill>
              </a:rPr>
              <a:t>DSD (Das Deutsche Sprachdiplom der Kultusministerkonferenz) – это интернациональный экзамен для школьников по всему миру и одноименный диплом. Он признается всеми учебными заведениями Германии и высоко котируется среди работодателей.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b="1" i="1">
                <a:solidFill>
                  <a:srgbClr val="4C0000"/>
                </a:solidFill>
              </a:rPr>
              <a:t>В СОШ №38 DSD введен в 2013 году. За это время несколько десятков  выпускников нашей школы стали обладателями Deutsches Sprachdiplom и отправились получать бакалаврскую степень в вузы Германии.</a:t>
            </a:r>
          </a:p>
        </p:txBody>
      </p:sp>
      <p:pic>
        <p:nvPicPr>
          <p:cNvPr id="922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050" y="220663"/>
            <a:ext cx="7747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14313"/>
            <a:ext cx="611187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95275" y="509588"/>
            <a:ext cx="3286125" cy="157162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spc="3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Century Schoolbook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Century Schoolbook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Century Schoolbook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Century Schoolbook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Century Schoolbook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Century Schoolbook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Century Schoolbook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Century Schoolbook" pitchFamily="18" charset="0"/>
              </a:defRPr>
            </a:lvl9pPr>
          </a:lstStyle>
          <a:p>
            <a:pPr>
              <a:defRPr/>
            </a:pPr>
            <a:r>
              <a:rPr lang="ru-RU" altLang="ru-RU" dirty="0"/>
              <a:t>Языковой лагерь</a:t>
            </a:r>
            <a:br>
              <a:rPr lang="ru-RU" altLang="ru-RU" dirty="0"/>
            </a:br>
            <a:endParaRPr lang="ru-RU" dirty="0"/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4298950" y="596900"/>
            <a:ext cx="45720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 </a:t>
            </a:r>
            <a:r>
              <a:rPr lang="ru-RU" altLang="ru-RU" b="1" i="1">
                <a:solidFill>
                  <a:srgbClr val="4C0000"/>
                </a:solidFill>
              </a:rPr>
              <a:t>Лагерь направлен на создание условий для раскрытия  и развития языковых способностей ребят средствами иноязычной культуры. Цель проекта: создание условий для поддержки наиболее одаренных, творческих учащихся погружением  в искусственно созданную языковую среду, для формирования  мотивации на их дальнейшее овладение  иностранным языком и приобретение  ими новых социальных умений и навыков. На занятиях языкового лагеря учащиеся учатся брать интервью, представлять информацию,  снимать фильмы о работе  лагеря. Ученики убеждаются в практическом значении немецкого языка.</a:t>
            </a:r>
          </a:p>
          <a:p>
            <a:pPr eaLnBrk="1" hangingPunct="1"/>
            <a:endParaRPr lang="ru-RU" alt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62" y="4106897"/>
            <a:ext cx="3690938" cy="2765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4" name="Picture 4" descr="C:\Users\Катя\Downloads\лагерь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429" y="1704802"/>
            <a:ext cx="3963988" cy="2422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CSC</Template>
  <TotalTime>1345</TotalTime>
  <Words>634</Words>
  <Application>Microsoft Office PowerPoint</Application>
  <PresentationFormat>Экран (4:3)</PresentationFormat>
  <Paragraphs>134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Century Schoolbook</vt:lpstr>
      <vt:lpstr>Calibri</vt:lpstr>
      <vt:lpstr>Cambria</vt:lpstr>
      <vt:lpstr>Arial Black</vt:lpstr>
      <vt:lpstr>Gabriola</vt:lpstr>
      <vt:lpstr>Times New Roman</vt:lpstr>
      <vt:lpstr>Monotype Corsiva</vt:lpstr>
      <vt:lpstr>CSC</vt:lpstr>
      <vt:lpstr>  Муниципальное бюджетное общеобразовательное учреждение «Средняя общеобразовательная школа №38 с углублённым изучением немецкого языка»</vt:lpstr>
      <vt:lpstr>     </vt:lpstr>
      <vt:lpstr>Педагогический коллектив школы насчитывает 41 учителя.          </vt:lpstr>
      <vt:lpstr> Общие сведения</vt:lpstr>
      <vt:lpstr>Общие сведения</vt:lpstr>
      <vt:lpstr>Общие сведения</vt:lpstr>
      <vt:lpstr>Школа с углублённым изучением немецкого языка</vt:lpstr>
      <vt:lpstr>DSD 1  DSD 2</vt:lpstr>
      <vt:lpstr>Презентация PowerPoint</vt:lpstr>
      <vt:lpstr> Коллективно-творческие дела школы</vt:lpstr>
      <vt:lpstr>Славься страна!  Мы гордимся тобой!</vt:lpstr>
      <vt:lpstr>Музей Боевой славы</vt:lpstr>
      <vt:lpstr>Спорт — это сила,  Спорт — это жизнь! Добьёмся победы! Соперник, держись!</vt:lpstr>
      <vt:lpstr>Наша школа славится слаженным коллективом, особой атмосферой, которая заставляет наших выпускников снова и снова заходить сюда и приводить в свою школу своих детей. 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школа- моя гордость</dc:title>
  <dc:creator>йорик</dc:creator>
  <cp:lastModifiedBy>Мы</cp:lastModifiedBy>
  <cp:revision>116</cp:revision>
  <dcterms:created xsi:type="dcterms:W3CDTF">2010-11-02T13:23:52Z</dcterms:created>
  <dcterms:modified xsi:type="dcterms:W3CDTF">2021-03-07T12:44:09Z</dcterms:modified>
</cp:coreProperties>
</file>