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3" r:id="rId3"/>
    <p:sldId id="284" r:id="rId4"/>
    <p:sldId id="287" r:id="rId5"/>
    <p:sldId id="285" r:id="rId6"/>
    <p:sldId id="290" r:id="rId7"/>
    <p:sldId id="294" r:id="rId8"/>
    <p:sldId id="297" r:id="rId9"/>
    <p:sldId id="286" r:id="rId10"/>
    <p:sldId id="29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1" autoAdjust="0"/>
    <p:restoredTop sz="94660"/>
  </p:normalViewPr>
  <p:slideViewPr>
    <p:cSldViewPr>
      <p:cViewPr varScale="1">
        <p:scale>
          <a:sx n="108" d="100"/>
          <a:sy n="108" d="100"/>
        </p:scale>
        <p:origin x="172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BF6639-EF41-4D5F-9C4B-ACB1C0C18B0B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AE1124-9431-48BF-B1F1-27143407A6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6639-EF41-4D5F-9C4B-ACB1C0C18B0B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E1124-9431-48BF-B1F1-27143407A6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6639-EF41-4D5F-9C4B-ACB1C0C18B0B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E1124-9431-48BF-B1F1-27143407A6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6639-EF41-4D5F-9C4B-ACB1C0C18B0B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E1124-9431-48BF-B1F1-27143407A6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6639-EF41-4D5F-9C4B-ACB1C0C18B0B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E1124-9431-48BF-B1F1-27143407A6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6639-EF41-4D5F-9C4B-ACB1C0C18B0B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E1124-9431-48BF-B1F1-27143407A6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6639-EF41-4D5F-9C4B-ACB1C0C18B0B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E1124-9431-48BF-B1F1-27143407A6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6639-EF41-4D5F-9C4B-ACB1C0C18B0B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E1124-9431-48BF-B1F1-27143407A6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6639-EF41-4D5F-9C4B-ACB1C0C18B0B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E1124-9431-48BF-B1F1-27143407A6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4BF6639-EF41-4D5F-9C4B-ACB1C0C18B0B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E1124-9431-48BF-B1F1-27143407A6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BF6639-EF41-4D5F-9C4B-ACB1C0C18B0B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AE1124-9431-48BF-B1F1-27143407A6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4BF6639-EF41-4D5F-9C4B-ACB1C0C18B0B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BAE1124-9431-48BF-B1F1-27143407A6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0170612_145326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4"/>
            <a:ext cx="9144000" cy="514349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5216926"/>
            <a:ext cx="9144000" cy="138499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kern="10" cap="all" normalizeH="0" baseline="0" noProof="0" dirty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uLnTx/>
                <a:uFillTx/>
                <a:latin typeface="Cambria" pitchFamily="18" charset="0"/>
                <a:cs typeface="Times New Roman"/>
              </a:rPr>
              <a:t>МБОУ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kern="10" cap="all" normalizeH="0" baseline="0" noProof="0" dirty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uLnTx/>
                <a:uFillTx/>
                <a:latin typeface="Cambria" pitchFamily="18" charset="0"/>
                <a:cs typeface="Times New Roman"/>
              </a:rPr>
              <a:t>«Средняя общеобразовательная школа № 40»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kern="10" cap="all" normalizeH="0" baseline="0" noProof="0" dirty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uLnTx/>
                <a:uFillTx/>
                <a:latin typeface="Cambria" pitchFamily="18" charset="0"/>
                <a:cs typeface="Times New Roman"/>
              </a:rPr>
              <a:t>г. Читы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9698"/>
            <a:ext cx="9144000" cy="95410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kern="10" cap="all" normalizeH="0" baseline="0" noProof="0" dirty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uLnTx/>
                <a:uFillTx/>
                <a:latin typeface="Cambria" pitchFamily="18" charset="0"/>
                <a:cs typeface="Times New Roman"/>
              </a:rPr>
              <a:t>Детский художественный ансамбль «Бусинки»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215410"/>
            <a:ext cx="9144000" cy="64633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 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Участник , призёр самых разных всероссийских и международных конкурсов и фестивалей</a:t>
            </a:r>
            <a:endParaRPr lang="ru-RU" sz="9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5" name="Рисунок 4" descr="Бусы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728" y="2000240"/>
            <a:ext cx="7179454" cy="478779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62574"/>
            <a:ext cx="9144000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kern="10" cap="all" normalizeH="0" baseline="0" noProof="0" dirty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uLnTx/>
                <a:uFillTx/>
                <a:latin typeface="Cambria" pitchFamily="18" charset="0"/>
                <a:cs typeface="Times New Roman"/>
              </a:rPr>
              <a:t>Школа сегодня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0001" y="1124744"/>
            <a:ext cx="8643998" cy="483209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br>
              <a:rPr lang="ru-RU" dirty="0"/>
            </a:br>
            <a:r>
              <a:rPr lang="ru-RU" i="1" dirty="0"/>
              <a:t>  </a:t>
            </a:r>
            <a:r>
              <a:rPr lang="ru-RU" sz="20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 </a:t>
            </a:r>
            <a:r>
              <a:rPr lang="ru-RU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  Муниципальное бюджетное общеобразовательное учреждение </a:t>
            </a:r>
          </a:p>
          <a:p>
            <a:pPr algn="ctr"/>
            <a:r>
              <a:rPr lang="ru-RU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"Средняя общеобразовательная школа №40"</a:t>
            </a:r>
            <a:b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</a:br>
            <a:b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</a:b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  Учредитель: Администрация городского округа  «Город Чита», г. Чита Забайкальского рабочего, д.94</a:t>
            </a:r>
            <a:b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</a:b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mbria" pitchFamily="18" charset="0"/>
            </a:endParaRPr>
          </a:p>
          <a:p>
            <a:pPr algn="ctr"/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  Адрес: 672038, Забайкальский край, город Чита, ул.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Подгорбунского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, д.98</a:t>
            </a:r>
            <a:b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</a:br>
            <a:b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</a:b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  График работы:</a:t>
            </a:r>
          </a:p>
          <a:p>
            <a:pPr algn="ctr"/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Школа работает в 2 смены: понедельник - суббота 8.00-18.20</a:t>
            </a:r>
          </a:p>
          <a:p>
            <a:pPr algn="ctr"/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   1 смена - начало занятий в 8.00.,</a:t>
            </a:r>
          </a:p>
          <a:p>
            <a:pPr algn="ctr"/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   2 смена - начало занятий в  14.00 </a:t>
            </a:r>
            <a:b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</a:br>
            <a:b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</a:b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  Телефоны: 8(302-2) 416281, 8 (302-2) 416069 (факс)</a:t>
            </a:r>
            <a:b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</a:br>
            <a:b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</a:b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  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E-mail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: sch40k@yandex.ru</a:t>
            </a:r>
            <a:endParaRPr lang="ru-RU" sz="20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9698"/>
            <a:ext cx="9144000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kern="10" cap="all" normalizeH="0" baseline="0" noProof="0" dirty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uLnTx/>
                <a:uFillTx/>
                <a:latin typeface="Cambria" pitchFamily="18" charset="0"/>
                <a:cs typeface="Times New Roman"/>
              </a:rPr>
              <a:t>Педагогический коллектив школы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071546"/>
            <a:ext cx="8643998" cy="501675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u-RU" sz="40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Среди учителей школы :</a:t>
            </a:r>
            <a:endParaRPr lang="ru-RU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mbria" pitchFamily="18" charset="0"/>
            </a:endParaRPr>
          </a:p>
          <a:p>
            <a:pPr algn="just">
              <a:lnSpc>
                <a:spcPct val="20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 7 почётных работников  образования РФ</a:t>
            </a:r>
          </a:p>
          <a:p>
            <a:pPr algn="just">
              <a:lnSpc>
                <a:spcPct val="20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 2 почётных работника образования Читинской области</a:t>
            </a:r>
          </a:p>
          <a:p>
            <a:pPr algn="just">
              <a:lnSpc>
                <a:spcPct val="20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 1 кандидат  технических наук</a:t>
            </a:r>
          </a:p>
          <a:p>
            <a:pPr algn="just">
              <a:lnSpc>
                <a:spcPct val="20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 18 учителей имеют высшую категорию</a:t>
            </a:r>
          </a:p>
          <a:p>
            <a:pPr algn="just">
              <a:lnSpc>
                <a:spcPct val="20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 11 учителей имеют первую категорию</a:t>
            </a:r>
            <a:endParaRPr lang="ru-RU" sz="32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9698"/>
            <a:ext cx="9144000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kern="10" cap="all" normalizeH="0" baseline="0" noProof="0" dirty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uLnTx/>
                <a:uFillTx/>
                <a:latin typeface="Cambria" pitchFamily="18" charset="0"/>
                <a:cs typeface="Times New Roman"/>
              </a:rPr>
              <a:t>Программы обучения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785794"/>
            <a:ext cx="8429684" cy="132343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Начальная школа работает по программе «Школа России»</a:t>
            </a:r>
            <a:endParaRPr lang="ru-RU" sz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6" name="Рисунок 5" descr="img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91680" y="2109233"/>
            <a:ext cx="5976664" cy="479705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9698"/>
            <a:ext cx="9144000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kern="10" cap="all" normalizeH="0" baseline="0" noProof="0" dirty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uLnTx/>
                <a:uFillTx/>
                <a:latin typeface="Cambria" pitchFamily="18" charset="0"/>
                <a:cs typeface="Times New Roman"/>
              </a:rPr>
              <a:t>Успехи и достижения</a:t>
            </a:r>
            <a:r>
              <a:rPr kumimoji="0" lang="ru-RU" sz="2800" b="1" i="0" u="none" strike="noStrike" kern="10" cap="all" normalizeH="0" noProof="0" dirty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uLnTx/>
                <a:uFillTx/>
                <a:latin typeface="Cambria" pitchFamily="18" charset="0"/>
                <a:cs typeface="Times New Roman"/>
              </a:rPr>
              <a:t> обучающихся</a:t>
            </a:r>
            <a:endParaRPr kumimoji="0" lang="ru-RU" sz="2800" b="1" i="0" u="none" strike="noStrike" kern="10" cap="all" normalizeH="0" baseline="0" noProof="0" dirty="0">
              <a:ln w="9000" cmpd="sng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  <a:reflection blurRad="12700" stA="28000" endPos="45000" dist="1000" dir="5400000" sy="-100000" algn="bl" rotWithShape="0"/>
              </a:effectLst>
              <a:uLnTx/>
              <a:uFillTx/>
              <a:latin typeface="Cambria" pitchFamily="18" charset="0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714356"/>
            <a:ext cx="8643998" cy="298543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4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В школе в течение 20 лет работает научное общество обучающихся «Мыслитель», участники которого являются: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 призёрами Всероссийской олимпиады школьников и научно-практической конференции муниципального и регионального уровней;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 призёрами российских и международных заочных конкурсов «Кенгуру», «Человек и природа», «Русский медвежонок»,  «Золотое руно», «Английский бульдог» и др.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 В рамках деятельности общества проходят защита детских проектов, интеллектуальные игры и баталии, викторины, предметные недели. </a:t>
            </a:r>
          </a:p>
        </p:txBody>
      </p:sp>
      <p:pic>
        <p:nvPicPr>
          <p:cNvPr id="5" name="Рисунок 4" descr="4OCWMBHNenM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85720" y="4000504"/>
            <a:ext cx="4000496" cy="25003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Рисунок 5" descr="ejy9eWuNZmY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0" y="3786166"/>
            <a:ext cx="4368863" cy="30718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9698"/>
            <a:ext cx="9144000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kern="10" cap="all" normalizeH="0" baseline="0" noProof="0" dirty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uLnTx/>
                <a:uFillTx/>
                <a:latin typeface="Cambria" pitchFamily="18" charset="0"/>
                <a:cs typeface="Times New Roman"/>
              </a:rPr>
              <a:t>Успехи и достижения</a:t>
            </a:r>
            <a:r>
              <a:rPr kumimoji="0" lang="ru-RU" sz="2800" b="1" i="0" u="none" strike="noStrike" kern="10" cap="all" normalizeH="0" noProof="0" dirty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uLnTx/>
                <a:uFillTx/>
                <a:latin typeface="Cambria" pitchFamily="18" charset="0"/>
                <a:cs typeface="Times New Roman"/>
              </a:rPr>
              <a:t> обучающихся</a:t>
            </a:r>
            <a:endParaRPr kumimoji="0" lang="ru-RU" sz="2800" b="1" i="0" u="none" strike="noStrike" kern="10" cap="all" normalizeH="0" baseline="0" noProof="0" dirty="0">
              <a:ln w="9000" cmpd="sng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  <a:reflection blurRad="12700" stA="28000" endPos="45000" dist="1000" dir="5400000" sy="-100000" algn="bl" rotWithShape="0"/>
              </a:effectLst>
              <a:uLnTx/>
              <a:uFillTx/>
              <a:latin typeface="Cambria" pitchFamily="18" charset="0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27784" y="4005064"/>
            <a:ext cx="6215106" cy="200054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Медалисты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mbria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 2017/2018    уч.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год – 6 человек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 2018/2019      уч. год – 5 человек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 2019/2020      уч. год – 5 человека</a:t>
            </a:r>
            <a:endParaRPr lang="ru-RU" sz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928670"/>
            <a:ext cx="8643998" cy="138499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 2017-2018  </a:t>
            </a:r>
            <a:r>
              <a:rPr lang="ru-RU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усп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. -98%      качество – 42%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 2018-2019  </a:t>
            </a:r>
            <a:r>
              <a:rPr lang="ru-RU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усп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.- 98%      качество – 48%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 2019-2020  </a:t>
            </a:r>
            <a:r>
              <a:rPr lang="ru-RU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усп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.- 53%      качество – 53%</a:t>
            </a:r>
            <a:endParaRPr lang="ru-RU" sz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59F792-B5DC-406A-B13A-62D28726DCF8}"/>
              </a:ext>
            </a:extLst>
          </p:cNvPr>
          <p:cNvSpPr txBox="1"/>
          <p:nvPr/>
        </p:nvSpPr>
        <p:spPr>
          <a:xfrm>
            <a:off x="827584" y="2420888"/>
            <a:ext cx="607613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Результаты ЕГЭ</a:t>
            </a:r>
          </a:p>
          <a:p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ighlight>
                  <a:srgbClr val="000080"/>
                </a:highlight>
                <a:latin typeface="Cambria" pitchFamily="18" charset="0"/>
              </a:rPr>
              <a:t>2017-2018            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ighlight>
                  <a:srgbClr val="000080"/>
                </a:highlight>
                <a:latin typeface="Cambria" pitchFamily="18" charset="0"/>
              </a:rPr>
              <a:t>усп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ighlight>
                  <a:srgbClr val="000080"/>
                </a:highlight>
                <a:latin typeface="Cambria" pitchFamily="18" charset="0"/>
              </a:rPr>
              <a:t>. – 100%                 качество -67,5 % </a:t>
            </a:r>
          </a:p>
          <a:p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ighlight>
                  <a:srgbClr val="000080"/>
                </a:highlight>
                <a:latin typeface="Cambria" pitchFamily="18" charset="0"/>
              </a:rPr>
              <a:t>2018-2019            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ighlight>
                  <a:srgbClr val="000080"/>
                </a:highlight>
                <a:latin typeface="Cambria" pitchFamily="18" charset="0"/>
              </a:rPr>
              <a:t>усп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ighlight>
                  <a:srgbClr val="000080"/>
                </a:highlight>
                <a:latin typeface="Cambria" pitchFamily="18" charset="0"/>
              </a:rPr>
              <a:t>. – 100%                 качество – 68,8%</a:t>
            </a:r>
          </a:p>
          <a:p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ighlight>
                  <a:srgbClr val="000080"/>
                </a:highlight>
                <a:latin typeface="Cambria" pitchFamily="18" charset="0"/>
              </a:rPr>
              <a:t>2019-2020            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ighlight>
                  <a:srgbClr val="000080"/>
                </a:highlight>
                <a:latin typeface="Cambria" pitchFamily="18" charset="0"/>
              </a:rPr>
              <a:t>усп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ighlight>
                  <a:srgbClr val="000080"/>
                </a:highlight>
                <a:latin typeface="Cambria" pitchFamily="18" charset="0"/>
              </a:rPr>
              <a:t>. -  100%                 качество – 73,8%</a:t>
            </a:r>
          </a:p>
          <a:p>
            <a:endParaRPr lang="ru-RU" dirty="0">
              <a:solidFill>
                <a:schemeClr val="accent4">
                  <a:lumMod val="75000"/>
                </a:schemeClr>
              </a:solidFill>
              <a:highlight>
                <a:srgbClr val="000080"/>
              </a:highlight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9698"/>
            <a:ext cx="9144000" cy="95410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kern="10" cap="all" normalizeH="0" baseline="0" noProof="0" dirty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uLnTx/>
                <a:uFillTx/>
                <a:latin typeface="Cambria" pitchFamily="18" charset="0"/>
                <a:cs typeface="Times New Roman"/>
              </a:rPr>
              <a:t>Условия для осуществления образовательного процесса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142984"/>
            <a:ext cx="8643998" cy="563231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Учебные кабинеты оснащены </a:t>
            </a:r>
            <a:r>
              <a:rPr lang="ru-RU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мультимедийным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оборудованием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Кабинет информатики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2 спортивных зала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Современный спортивный стадион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Столовая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Актовый зал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Библиотека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 Школьный музей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 Кабинет педагога-психолога</a:t>
            </a:r>
            <a:endParaRPr lang="ru-RU" sz="11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9698"/>
            <a:ext cx="9144000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kern="10" cap="all" normalizeH="0" baseline="0" noProof="0" dirty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uLnTx/>
                <a:uFillTx/>
                <a:latin typeface="Cambria" pitchFamily="18" charset="0"/>
                <a:cs typeface="Times New Roman"/>
              </a:rPr>
              <a:t>Школьный спортивный клуб «Гуран»</a:t>
            </a:r>
          </a:p>
        </p:txBody>
      </p:sp>
      <p:pic>
        <p:nvPicPr>
          <p:cNvPr id="3" name="Рисунок 2" descr="Волейбол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357290" y="785794"/>
            <a:ext cx="6643734" cy="264320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3571876"/>
            <a:ext cx="9144000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kern="10" cap="all" normalizeH="0" baseline="0" noProof="0" dirty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uLnTx/>
                <a:uFillTx/>
                <a:latin typeface="Cambria" pitchFamily="18" charset="0"/>
                <a:cs typeface="Times New Roman"/>
              </a:rPr>
              <a:t>Волонтёрский отряд «Современник»</a:t>
            </a:r>
          </a:p>
        </p:txBody>
      </p:sp>
      <p:pic>
        <p:nvPicPr>
          <p:cNvPr id="8" name="Рисунок 7" descr="изображение_viber_2021-02-15_21-08-09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21399969">
            <a:off x="144286" y="4108019"/>
            <a:ext cx="2996096" cy="25936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Рисунок 8" descr="изображение_viber_2021-02-15_21-07-03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457918">
            <a:off x="6471707" y="4272861"/>
            <a:ext cx="2410507" cy="243585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Рисунок 9" descr="изображение_viber_2021-02-15_21-06-40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445980">
            <a:off x="3916238" y="4151145"/>
            <a:ext cx="1996739" cy="26623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9698"/>
            <a:ext cx="9144000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kern="10" cap="all" normalizeH="0" baseline="0" noProof="0" dirty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uLnTx/>
                <a:uFillTx/>
                <a:latin typeface="Cambria" pitchFamily="18" charset="0"/>
                <a:cs typeface="Times New Roman"/>
              </a:rPr>
              <a:t>Почётный караул </a:t>
            </a:r>
            <a:r>
              <a:rPr lang="ru-RU" sz="2800" b="1" kern="10" cap="all" dirty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latin typeface="Cambria" pitchFamily="18" charset="0"/>
                <a:cs typeface="Times New Roman"/>
              </a:rPr>
              <a:t>МБОУ «СОШ № 40»</a:t>
            </a:r>
            <a:endParaRPr kumimoji="0" lang="ru-RU" sz="2800" b="1" i="0" u="none" strike="noStrike" kern="10" cap="all" normalizeH="0" baseline="0" noProof="0" dirty="0">
              <a:ln w="9000" cmpd="sng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  <a:reflection blurRad="12700" stA="28000" endPos="45000" dist="1000" dir="5400000" sy="-100000" algn="bl" rotWithShape="0"/>
              </a:effectLst>
              <a:uLnTx/>
              <a:uFillTx/>
              <a:latin typeface="Cambria" pitchFamily="18" charset="0"/>
              <a:cs typeface="Times New Roman"/>
            </a:endParaRPr>
          </a:p>
        </p:txBody>
      </p:sp>
      <p:pic>
        <p:nvPicPr>
          <p:cNvPr id="5" name="Рисунок 4" descr="untitled-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14546" y="737926"/>
            <a:ext cx="5001534" cy="33340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Рисунок 5" descr="IMG_5488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704191">
            <a:off x="-273734" y="3500780"/>
            <a:ext cx="3751432" cy="250095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Рисунок 6" descr="IMG_5644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643610">
            <a:off x="5966156" y="3663172"/>
            <a:ext cx="3506634" cy="23377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926</TotalTime>
  <Words>437</Words>
  <Application>Microsoft Office PowerPoint</Application>
  <PresentationFormat>Экран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Cambria</vt:lpstr>
      <vt:lpstr>Lucida Sans Unicode</vt:lpstr>
      <vt:lpstr>Verdana</vt:lpstr>
      <vt:lpstr>Wingdings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Андрей Гордеев</cp:lastModifiedBy>
  <cp:revision>86</cp:revision>
  <dcterms:created xsi:type="dcterms:W3CDTF">2017-06-12T07:15:11Z</dcterms:created>
  <dcterms:modified xsi:type="dcterms:W3CDTF">2021-03-06T13:46:50Z</dcterms:modified>
</cp:coreProperties>
</file>