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1" r:id="rId2"/>
    <p:sldId id="265" r:id="rId3"/>
    <p:sldId id="266" r:id="rId4"/>
    <p:sldId id="268" r:id="rId5"/>
    <p:sldId id="257" r:id="rId6"/>
    <p:sldId id="258" r:id="rId7"/>
    <p:sldId id="25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00"/>
    <a:srgbClr val="FF00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DEBA9-59CD-4548-B2A3-E121D3A56F4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31EC7A-E1D4-4F33-9B65-A17814D4517F}">
      <dgm:prSet phldrT="[Текст]" custT="1"/>
      <dgm:spPr/>
      <dgm:t>
        <a:bodyPr/>
        <a:lstStyle/>
        <a:p>
          <a:r>
            <a:rPr lang="ru-RU" sz="1600" b="1" dirty="0" smtClean="0"/>
            <a:t>МБОУ СОШ</a:t>
          </a:r>
        </a:p>
        <a:p>
          <a:r>
            <a:rPr lang="ru-RU" sz="1600" b="1" dirty="0" smtClean="0"/>
            <a:t>№ 32</a:t>
          </a:r>
          <a:endParaRPr lang="ru-RU" sz="1600" b="1" dirty="0"/>
        </a:p>
      </dgm:t>
    </dgm:pt>
    <dgm:pt modelId="{B428A306-5D5D-4E9E-BB34-A4FDCDD060E9}" type="parTrans" cxnId="{07FE3FE1-981E-4AA8-A2D3-89810D7B2068}">
      <dgm:prSet/>
      <dgm:spPr/>
      <dgm:t>
        <a:bodyPr/>
        <a:lstStyle/>
        <a:p>
          <a:endParaRPr lang="ru-RU"/>
        </a:p>
      </dgm:t>
    </dgm:pt>
    <dgm:pt modelId="{9BE84D18-F313-4D2A-A6C8-6B2062D8BD8A}" type="sibTrans" cxnId="{07FE3FE1-981E-4AA8-A2D3-89810D7B2068}">
      <dgm:prSet/>
      <dgm:spPr/>
      <dgm:t>
        <a:bodyPr/>
        <a:lstStyle/>
        <a:p>
          <a:endParaRPr lang="ru-RU"/>
        </a:p>
      </dgm:t>
    </dgm:pt>
    <dgm:pt modelId="{07EC11EB-4C5C-4EE3-9E06-EA6119395F09}">
      <dgm:prSet phldrT="[Текст]" custT="1"/>
      <dgm:spPr/>
      <dgm:t>
        <a:bodyPr/>
        <a:lstStyle/>
        <a:p>
          <a:r>
            <a:rPr lang="ru-RU" sz="1100" b="1" dirty="0" smtClean="0">
              <a:solidFill>
                <a:srgbClr val="7030A0"/>
              </a:solidFill>
            </a:rPr>
            <a:t>УДОД</a:t>
          </a:r>
          <a:endParaRPr lang="ru-RU" sz="1100" b="1" dirty="0">
            <a:solidFill>
              <a:srgbClr val="7030A0"/>
            </a:solidFill>
          </a:endParaRPr>
        </a:p>
      </dgm:t>
    </dgm:pt>
    <dgm:pt modelId="{776D8A28-4018-4EA8-BDA1-AD8829AE8C12}" type="parTrans" cxnId="{9708E7C2-7EB7-4177-B3F5-5F8D63302E4F}">
      <dgm:prSet/>
      <dgm:spPr/>
      <dgm:t>
        <a:bodyPr/>
        <a:lstStyle/>
        <a:p>
          <a:endParaRPr lang="ru-RU"/>
        </a:p>
      </dgm:t>
    </dgm:pt>
    <dgm:pt modelId="{FF09226E-FCB0-45CA-BBCA-AFF697A3AB3C}" type="sibTrans" cxnId="{9708E7C2-7EB7-4177-B3F5-5F8D63302E4F}">
      <dgm:prSet/>
      <dgm:spPr/>
      <dgm:t>
        <a:bodyPr/>
        <a:lstStyle/>
        <a:p>
          <a:endParaRPr lang="ru-RU"/>
        </a:p>
      </dgm:t>
    </dgm:pt>
    <dgm:pt modelId="{4A160D00-F4BA-4AB3-9BB6-6C46E44418E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7030A0"/>
              </a:solidFill>
            </a:rPr>
            <a:t>Спортивные школы</a:t>
          </a:r>
          <a:endParaRPr lang="ru-RU" sz="1200" b="1" dirty="0">
            <a:solidFill>
              <a:srgbClr val="7030A0"/>
            </a:solidFill>
          </a:endParaRPr>
        </a:p>
      </dgm:t>
    </dgm:pt>
    <dgm:pt modelId="{DBDBBD44-9283-46F9-9CC1-51E1E07DFC40}" type="parTrans" cxnId="{09F4AC55-B73F-4571-A7B6-22E80291846D}">
      <dgm:prSet/>
      <dgm:spPr/>
      <dgm:t>
        <a:bodyPr/>
        <a:lstStyle/>
        <a:p>
          <a:endParaRPr lang="ru-RU"/>
        </a:p>
      </dgm:t>
    </dgm:pt>
    <dgm:pt modelId="{CF3EFCFB-E018-417D-8132-7555CE0C8009}" type="sibTrans" cxnId="{09F4AC55-B73F-4571-A7B6-22E80291846D}">
      <dgm:prSet/>
      <dgm:spPr/>
      <dgm:t>
        <a:bodyPr/>
        <a:lstStyle/>
        <a:p>
          <a:endParaRPr lang="ru-RU"/>
        </a:p>
      </dgm:t>
    </dgm:pt>
    <dgm:pt modelId="{829B8BC9-EBCE-46DE-88D8-39F3684D486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7030A0"/>
              </a:solidFill>
            </a:rPr>
            <a:t>Библиотеки города</a:t>
          </a:r>
          <a:endParaRPr lang="ru-RU" sz="1200" b="1" dirty="0">
            <a:solidFill>
              <a:srgbClr val="7030A0"/>
            </a:solidFill>
          </a:endParaRPr>
        </a:p>
      </dgm:t>
    </dgm:pt>
    <dgm:pt modelId="{D79F7DF1-071C-437E-B6A6-20F913760AC0}" type="parTrans" cxnId="{26D4F8E8-5FD3-4095-A7D2-F525B2099193}">
      <dgm:prSet/>
      <dgm:spPr/>
      <dgm:t>
        <a:bodyPr/>
        <a:lstStyle/>
        <a:p>
          <a:endParaRPr lang="ru-RU"/>
        </a:p>
      </dgm:t>
    </dgm:pt>
    <dgm:pt modelId="{97D7E91D-C74A-4F5F-9F53-66E8AED2A8C5}" type="sibTrans" cxnId="{26D4F8E8-5FD3-4095-A7D2-F525B2099193}">
      <dgm:prSet/>
      <dgm:spPr/>
      <dgm:t>
        <a:bodyPr/>
        <a:lstStyle/>
        <a:p>
          <a:endParaRPr lang="ru-RU"/>
        </a:p>
      </dgm:t>
    </dgm:pt>
    <dgm:pt modelId="{E2C46440-D906-4FD0-9C17-94B2BF37E9B4}">
      <dgm:prSet custT="1"/>
      <dgm:spPr/>
      <dgm:t>
        <a:bodyPr/>
        <a:lstStyle/>
        <a:p>
          <a:r>
            <a:rPr lang="ru-RU" sz="1200" b="1" dirty="0" smtClean="0">
              <a:solidFill>
                <a:srgbClr val="7030A0"/>
              </a:solidFill>
            </a:rPr>
            <a:t>Экологический центр</a:t>
          </a:r>
          <a:endParaRPr lang="ru-RU" sz="1200" b="1" dirty="0">
            <a:solidFill>
              <a:srgbClr val="7030A0"/>
            </a:solidFill>
          </a:endParaRPr>
        </a:p>
      </dgm:t>
    </dgm:pt>
    <dgm:pt modelId="{C2B92BA6-FD06-4A64-96B1-539326FFDF81}" type="parTrans" cxnId="{7110849E-0EE1-4A81-9428-B8BC5C240518}">
      <dgm:prSet/>
      <dgm:spPr/>
      <dgm:t>
        <a:bodyPr/>
        <a:lstStyle/>
        <a:p>
          <a:endParaRPr lang="ru-RU"/>
        </a:p>
      </dgm:t>
    </dgm:pt>
    <dgm:pt modelId="{D11ED05F-5C1F-4763-96C9-31EB756B6A96}" type="sibTrans" cxnId="{7110849E-0EE1-4A81-9428-B8BC5C240518}">
      <dgm:prSet/>
      <dgm:spPr/>
      <dgm:t>
        <a:bodyPr/>
        <a:lstStyle/>
        <a:p>
          <a:endParaRPr lang="ru-RU"/>
        </a:p>
      </dgm:t>
    </dgm:pt>
    <dgm:pt modelId="{A7541FDE-DEB4-4489-BB69-9001351F06A6}">
      <dgm:prSet custT="1"/>
      <dgm:spPr/>
      <dgm:t>
        <a:bodyPr/>
        <a:lstStyle/>
        <a:p>
          <a:r>
            <a:rPr lang="ru-RU" sz="1200" b="1" dirty="0" smtClean="0">
              <a:solidFill>
                <a:srgbClr val="7030A0"/>
              </a:solidFill>
            </a:rPr>
            <a:t>Центр туризма и краеведения</a:t>
          </a:r>
          <a:endParaRPr lang="ru-RU" sz="1200" b="1" dirty="0">
            <a:solidFill>
              <a:srgbClr val="7030A0"/>
            </a:solidFill>
          </a:endParaRPr>
        </a:p>
      </dgm:t>
    </dgm:pt>
    <dgm:pt modelId="{C060D8FC-289D-4656-942F-F735D836BF56}" type="parTrans" cxnId="{6FEE7286-5793-4106-964E-51DE26351107}">
      <dgm:prSet/>
      <dgm:spPr/>
      <dgm:t>
        <a:bodyPr/>
        <a:lstStyle/>
        <a:p>
          <a:endParaRPr lang="ru-RU"/>
        </a:p>
      </dgm:t>
    </dgm:pt>
    <dgm:pt modelId="{3FE3D199-3065-403B-A68E-8E629092F3D1}" type="sibTrans" cxnId="{6FEE7286-5793-4106-964E-51DE26351107}">
      <dgm:prSet/>
      <dgm:spPr/>
      <dgm:t>
        <a:bodyPr/>
        <a:lstStyle/>
        <a:p>
          <a:endParaRPr lang="ru-RU"/>
        </a:p>
      </dgm:t>
    </dgm:pt>
    <dgm:pt modelId="{6621CA40-0CBA-4F1B-B3E8-10550AE6CB90}">
      <dgm:prSet custT="1"/>
      <dgm:spPr/>
      <dgm:t>
        <a:bodyPr/>
        <a:lstStyle/>
        <a:p>
          <a:r>
            <a:rPr lang="ru-RU" sz="1200" b="1" dirty="0" smtClean="0">
              <a:solidFill>
                <a:srgbClr val="7030A0"/>
              </a:solidFill>
            </a:rPr>
            <a:t>Мегаполис, дворец молодёжи</a:t>
          </a:r>
          <a:endParaRPr lang="ru-RU" sz="1200" b="1" dirty="0">
            <a:solidFill>
              <a:srgbClr val="7030A0"/>
            </a:solidFill>
          </a:endParaRPr>
        </a:p>
      </dgm:t>
    </dgm:pt>
    <dgm:pt modelId="{E4E6336D-4725-44EF-8174-D4238FBB09E4}" type="parTrans" cxnId="{CECBE54C-BBD4-4689-ABA7-DCF4AFCCD399}">
      <dgm:prSet/>
      <dgm:spPr/>
      <dgm:t>
        <a:bodyPr/>
        <a:lstStyle/>
        <a:p>
          <a:endParaRPr lang="ru-RU"/>
        </a:p>
      </dgm:t>
    </dgm:pt>
    <dgm:pt modelId="{AA8716C8-6C47-46BA-980C-6EFF61204315}" type="sibTrans" cxnId="{CECBE54C-BBD4-4689-ABA7-DCF4AFCCD399}">
      <dgm:prSet/>
      <dgm:spPr/>
      <dgm:t>
        <a:bodyPr/>
        <a:lstStyle/>
        <a:p>
          <a:endParaRPr lang="ru-RU"/>
        </a:p>
      </dgm:t>
    </dgm:pt>
    <dgm:pt modelId="{4A9B156A-F8F4-4A09-8776-677708B82A22}" type="pres">
      <dgm:prSet presAssocID="{6B5DEBA9-59CD-4548-B2A3-E121D3A56F4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607D49-3693-40E1-842A-3E91E30F325C}" type="pres">
      <dgm:prSet presAssocID="{0831EC7A-E1D4-4F33-9B65-A17814D4517F}" presName="centerShape" presStyleLbl="node0" presStyleIdx="0" presStyleCnt="1" custScaleX="156777"/>
      <dgm:spPr/>
      <dgm:t>
        <a:bodyPr/>
        <a:lstStyle/>
        <a:p>
          <a:endParaRPr lang="ru-RU"/>
        </a:p>
      </dgm:t>
    </dgm:pt>
    <dgm:pt modelId="{22D955FF-3752-4AA2-B443-FB0FAD405D84}" type="pres">
      <dgm:prSet presAssocID="{776D8A28-4018-4EA8-BDA1-AD8829AE8C12}" presName="Name9" presStyleLbl="parChTrans1D2" presStyleIdx="0" presStyleCnt="6"/>
      <dgm:spPr/>
      <dgm:t>
        <a:bodyPr/>
        <a:lstStyle/>
        <a:p>
          <a:endParaRPr lang="ru-RU"/>
        </a:p>
      </dgm:t>
    </dgm:pt>
    <dgm:pt modelId="{49912168-F7DA-461A-9DAA-DB87D3A295CA}" type="pres">
      <dgm:prSet presAssocID="{776D8A28-4018-4EA8-BDA1-AD8829AE8C12}" presName="connTx" presStyleLbl="parChTrans1D2" presStyleIdx="0" presStyleCnt="6"/>
      <dgm:spPr/>
      <dgm:t>
        <a:bodyPr/>
        <a:lstStyle/>
        <a:p>
          <a:endParaRPr lang="ru-RU"/>
        </a:p>
      </dgm:t>
    </dgm:pt>
    <dgm:pt modelId="{A15AEF3C-4B00-4479-AB4A-53FE33827876}" type="pres">
      <dgm:prSet presAssocID="{07EC11EB-4C5C-4EE3-9E06-EA6119395F09}" presName="node" presStyleLbl="node1" presStyleIdx="0" presStyleCnt="6" custScaleX="113565" custScaleY="111628" custRadScaleRad="94828" custRadScaleInc="-6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081F1-EE96-4430-9384-2C821E28363C}" type="pres">
      <dgm:prSet presAssocID="{DBDBBD44-9283-46F9-9CC1-51E1E07DFC40}" presName="Name9" presStyleLbl="parChTrans1D2" presStyleIdx="1" presStyleCnt="6"/>
      <dgm:spPr/>
      <dgm:t>
        <a:bodyPr/>
        <a:lstStyle/>
        <a:p>
          <a:endParaRPr lang="ru-RU"/>
        </a:p>
      </dgm:t>
    </dgm:pt>
    <dgm:pt modelId="{E8DFDC61-8F4D-4CE2-995A-BE73CB092894}" type="pres">
      <dgm:prSet presAssocID="{DBDBBD44-9283-46F9-9CC1-51E1E07DFC40}" presName="connTx" presStyleLbl="parChTrans1D2" presStyleIdx="1" presStyleCnt="6"/>
      <dgm:spPr/>
      <dgm:t>
        <a:bodyPr/>
        <a:lstStyle/>
        <a:p>
          <a:endParaRPr lang="ru-RU"/>
        </a:p>
      </dgm:t>
    </dgm:pt>
    <dgm:pt modelId="{2C31F4F4-DD3B-4D9E-BC53-614EBF7A03C3}" type="pres">
      <dgm:prSet presAssocID="{4A160D00-F4BA-4AB3-9BB6-6C46E44418E7}" presName="node" presStyleLbl="node1" presStyleIdx="1" presStyleCnt="6" custScaleX="113370" custScaleY="102500" custRadScaleRad="104766" custRadScaleInc="-3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93E6D-E2CF-4E76-9CD7-57C02E882726}" type="pres">
      <dgm:prSet presAssocID="{D79F7DF1-071C-437E-B6A6-20F913760AC0}" presName="Name9" presStyleLbl="parChTrans1D2" presStyleIdx="2" presStyleCnt="6"/>
      <dgm:spPr/>
      <dgm:t>
        <a:bodyPr/>
        <a:lstStyle/>
        <a:p>
          <a:endParaRPr lang="ru-RU"/>
        </a:p>
      </dgm:t>
    </dgm:pt>
    <dgm:pt modelId="{7126108C-0038-4F50-A5CE-5C4080CF1A93}" type="pres">
      <dgm:prSet presAssocID="{D79F7DF1-071C-437E-B6A6-20F913760AC0}" presName="connTx" presStyleLbl="parChTrans1D2" presStyleIdx="2" presStyleCnt="6"/>
      <dgm:spPr/>
      <dgm:t>
        <a:bodyPr/>
        <a:lstStyle/>
        <a:p>
          <a:endParaRPr lang="ru-RU"/>
        </a:p>
      </dgm:t>
    </dgm:pt>
    <dgm:pt modelId="{4928E628-9132-4FA2-A179-B49F606FAB59}" type="pres">
      <dgm:prSet presAssocID="{829B8BC9-EBCE-46DE-88D8-39F3684D4865}" presName="node" presStyleLbl="node1" presStyleIdx="2" presStyleCnt="6" custScaleX="120380" custScaleY="116434" custRadScaleRad="119458" custRadScaleInc="10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7AB95A-B7DF-463A-9EA0-6A8AF9C59543}" type="pres">
      <dgm:prSet presAssocID="{C2B92BA6-FD06-4A64-96B1-539326FFDF81}" presName="Name9" presStyleLbl="parChTrans1D2" presStyleIdx="3" presStyleCnt="6"/>
      <dgm:spPr/>
      <dgm:t>
        <a:bodyPr/>
        <a:lstStyle/>
        <a:p>
          <a:endParaRPr lang="ru-RU"/>
        </a:p>
      </dgm:t>
    </dgm:pt>
    <dgm:pt modelId="{B8E2310A-4F57-4C98-9E58-B50783A99746}" type="pres">
      <dgm:prSet presAssocID="{C2B92BA6-FD06-4A64-96B1-539326FFDF81}" presName="connTx" presStyleLbl="parChTrans1D2" presStyleIdx="3" presStyleCnt="6"/>
      <dgm:spPr/>
      <dgm:t>
        <a:bodyPr/>
        <a:lstStyle/>
        <a:p>
          <a:endParaRPr lang="ru-RU"/>
        </a:p>
      </dgm:t>
    </dgm:pt>
    <dgm:pt modelId="{810AD9C0-92B9-48D2-9F76-92A3EBE66F18}" type="pres">
      <dgm:prSet presAssocID="{E2C46440-D906-4FD0-9C17-94B2BF37E9B4}" presName="node" presStyleLbl="node1" presStyleIdx="3" presStyleCnt="6" custScaleX="136867" custScaleY="115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59DE5-9C66-45B8-8750-216E1D721709}" type="pres">
      <dgm:prSet presAssocID="{C060D8FC-289D-4656-942F-F735D836BF56}" presName="Name9" presStyleLbl="parChTrans1D2" presStyleIdx="4" presStyleCnt="6"/>
      <dgm:spPr/>
      <dgm:t>
        <a:bodyPr/>
        <a:lstStyle/>
        <a:p>
          <a:endParaRPr lang="ru-RU"/>
        </a:p>
      </dgm:t>
    </dgm:pt>
    <dgm:pt modelId="{3CD415EB-EFD6-49BA-8976-5AF3D7658B25}" type="pres">
      <dgm:prSet presAssocID="{C060D8FC-289D-4656-942F-F735D836BF56}" presName="connTx" presStyleLbl="parChTrans1D2" presStyleIdx="4" presStyleCnt="6"/>
      <dgm:spPr/>
      <dgm:t>
        <a:bodyPr/>
        <a:lstStyle/>
        <a:p>
          <a:endParaRPr lang="ru-RU"/>
        </a:p>
      </dgm:t>
    </dgm:pt>
    <dgm:pt modelId="{8DB27B97-2DA2-44E2-886D-437EACA5E956}" type="pres">
      <dgm:prSet presAssocID="{A7541FDE-DEB4-4489-BB69-9001351F06A6}" presName="node" presStyleLbl="node1" presStyleIdx="4" presStyleCnt="6" custScaleX="130193" custScaleY="130882" custRadScaleRad="115848" custRadScaleInc="10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6C206-2DA8-4289-8A7C-E72117B0975A}" type="pres">
      <dgm:prSet presAssocID="{E4E6336D-4725-44EF-8174-D4238FBB09E4}" presName="Name9" presStyleLbl="parChTrans1D2" presStyleIdx="5" presStyleCnt="6"/>
      <dgm:spPr/>
      <dgm:t>
        <a:bodyPr/>
        <a:lstStyle/>
        <a:p>
          <a:endParaRPr lang="ru-RU"/>
        </a:p>
      </dgm:t>
    </dgm:pt>
    <dgm:pt modelId="{6C7271B5-70FA-48AE-81AB-858FB31FF44D}" type="pres">
      <dgm:prSet presAssocID="{E4E6336D-4725-44EF-8174-D4238FBB09E4}" presName="connTx" presStyleLbl="parChTrans1D2" presStyleIdx="5" presStyleCnt="6"/>
      <dgm:spPr/>
      <dgm:t>
        <a:bodyPr/>
        <a:lstStyle/>
        <a:p>
          <a:endParaRPr lang="ru-RU"/>
        </a:p>
      </dgm:t>
    </dgm:pt>
    <dgm:pt modelId="{7D47B808-9743-4427-AB40-F9046B407336}" type="pres">
      <dgm:prSet presAssocID="{6621CA40-0CBA-4F1B-B3E8-10550AE6CB90}" presName="node" presStyleLbl="node1" presStyleIdx="5" presStyleCnt="6" custScaleX="135026" custScaleY="117423" custRadScaleRad="117629" custRadScaleInc="-10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F4AC55-B73F-4571-A7B6-22E80291846D}" srcId="{0831EC7A-E1D4-4F33-9B65-A17814D4517F}" destId="{4A160D00-F4BA-4AB3-9BB6-6C46E44418E7}" srcOrd="1" destOrd="0" parTransId="{DBDBBD44-9283-46F9-9CC1-51E1E07DFC40}" sibTransId="{CF3EFCFB-E018-417D-8132-7555CE0C8009}"/>
    <dgm:cxn modelId="{679B31C0-3640-4099-840F-A633688511E8}" type="presOf" srcId="{E2C46440-D906-4FD0-9C17-94B2BF37E9B4}" destId="{810AD9C0-92B9-48D2-9F76-92A3EBE66F18}" srcOrd="0" destOrd="0" presId="urn:microsoft.com/office/officeart/2005/8/layout/radial1"/>
    <dgm:cxn modelId="{1CE0C830-EA37-4659-9EF6-247EBE6005B9}" type="presOf" srcId="{D79F7DF1-071C-437E-B6A6-20F913760AC0}" destId="{62F93E6D-E2CF-4E76-9CD7-57C02E882726}" srcOrd="0" destOrd="0" presId="urn:microsoft.com/office/officeart/2005/8/layout/radial1"/>
    <dgm:cxn modelId="{7110849E-0EE1-4A81-9428-B8BC5C240518}" srcId="{0831EC7A-E1D4-4F33-9B65-A17814D4517F}" destId="{E2C46440-D906-4FD0-9C17-94B2BF37E9B4}" srcOrd="3" destOrd="0" parTransId="{C2B92BA6-FD06-4A64-96B1-539326FFDF81}" sibTransId="{D11ED05F-5C1F-4763-96C9-31EB756B6A96}"/>
    <dgm:cxn modelId="{7F0E3CBA-D9E3-4F66-B5D7-A0EF6052E80A}" type="presOf" srcId="{D79F7DF1-071C-437E-B6A6-20F913760AC0}" destId="{7126108C-0038-4F50-A5CE-5C4080CF1A93}" srcOrd="1" destOrd="0" presId="urn:microsoft.com/office/officeart/2005/8/layout/radial1"/>
    <dgm:cxn modelId="{52CE4111-A3AA-4628-B402-AFA8A54CC864}" type="presOf" srcId="{C060D8FC-289D-4656-942F-F735D836BF56}" destId="{72459DE5-9C66-45B8-8750-216E1D721709}" srcOrd="0" destOrd="0" presId="urn:microsoft.com/office/officeart/2005/8/layout/radial1"/>
    <dgm:cxn modelId="{9708E7C2-7EB7-4177-B3F5-5F8D63302E4F}" srcId="{0831EC7A-E1D4-4F33-9B65-A17814D4517F}" destId="{07EC11EB-4C5C-4EE3-9E06-EA6119395F09}" srcOrd="0" destOrd="0" parTransId="{776D8A28-4018-4EA8-BDA1-AD8829AE8C12}" sibTransId="{FF09226E-FCB0-45CA-BBCA-AFF697A3AB3C}"/>
    <dgm:cxn modelId="{49FCEE41-AE5E-4239-A855-0352FFC26E3E}" type="presOf" srcId="{4A160D00-F4BA-4AB3-9BB6-6C46E44418E7}" destId="{2C31F4F4-DD3B-4D9E-BC53-614EBF7A03C3}" srcOrd="0" destOrd="0" presId="urn:microsoft.com/office/officeart/2005/8/layout/radial1"/>
    <dgm:cxn modelId="{044B78E5-6145-4F4A-8F12-C540B416E638}" type="presOf" srcId="{6621CA40-0CBA-4F1B-B3E8-10550AE6CB90}" destId="{7D47B808-9743-4427-AB40-F9046B407336}" srcOrd="0" destOrd="0" presId="urn:microsoft.com/office/officeart/2005/8/layout/radial1"/>
    <dgm:cxn modelId="{CBB3BC4E-CE00-436D-9FB9-1448188409AB}" type="presOf" srcId="{6B5DEBA9-59CD-4548-B2A3-E121D3A56F4C}" destId="{4A9B156A-F8F4-4A09-8776-677708B82A22}" srcOrd="0" destOrd="0" presId="urn:microsoft.com/office/officeart/2005/8/layout/radial1"/>
    <dgm:cxn modelId="{26D4F8E8-5FD3-4095-A7D2-F525B2099193}" srcId="{0831EC7A-E1D4-4F33-9B65-A17814D4517F}" destId="{829B8BC9-EBCE-46DE-88D8-39F3684D4865}" srcOrd="2" destOrd="0" parTransId="{D79F7DF1-071C-437E-B6A6-20F913760AC0}" sibTransId="{97D7E91D-C74A-4F5F-9F53-66E8AED2A8C5}"/>
    <dgm:cxn modelId="{A6501918-44FE-4FAD-A2CB-674227EC5BE3}" type="presOf" srcId="{E4E6336D-4725-44EF-8174-D4238FBB09E4}" destId="{6C7271B5-70FA-48AE-81AB-858FB31FF44D}" srcOrd="1" destOrd="0" presId="urn:microsoft.com/office/officeart/2005/8/layout/radial1"/>
    <dgm:cxn modelId="{0EE2D407-05C4-45CB-A036-472F7B746659}" type="presOf" srcId="{DBDBBD44-9283-46F9-9CC1-51E1E07DFC40}" destId="{E8DFDC61-8F4D-4CE2-995A-BE73CB092894}" srcOrd="1" destOrd="0" presId="urn:microsoft.com/office/officeart/2005/8/layout/radial1"/>
    <dgm:cxn modelId="{731104AA-F482-41C5-9EE0-42D3D98BFA60}" type="presOf" srcId="{0831EC7A-E1D4-4F33-9B65-A17814D4517F}" destId="{90607D49-3693-40E1-842A-3E91E30F325C}" srcOrd="0" destOrd="0" presId="urn:microsoft.com/office/officeart/2005/8/layout/radial1"/>
    <dgm:cxn modelId="{DB6C2766-101C-4EBC-A120-40804AA08A61}" type="presOf" srcId="{776D8A28-4018-4EA8-BDA1-AD8829AE8C12}" destId="{49912168-F7DA-461A-9DAA-DB87D3A295CA}" srcOrd="1" destOrd="0" presId="urn:microsoft.com/office/officeart/2005/8/layout/radial1"/>
    <dgm:cxn modelId="{8FFA66AA-B8D1-4A14-B13A-6CACEDEB67E3}" type="presOf" srcId="{07EC11EB-4C5C-4EE3-9E06-EA6119395F09}" destId="{A15AEF3C-4B00-4479-AB4A-53FE33827876}" srcOrd="0" destOrd="0" presId="urn:microsoft.com/office/officeart/2005/8/layout/radial1"/>
    <dgm:cxn modelId="{CECBE54C-BBD4-4689-ABA7-DCF4AFCCD399}" srcId="{0831EC7A-E1D4-4F33-9B65-A17814D4517F}" destId="{6621CA40-0CBA-4F1B-B3E8-10550AE6CB90}" srcOrd="5" destOrd="0" parTransId="{E4E6336D-4725-44EF-8174-D4238FBB09E4}" sibTransId="{AA8716C8-6C47-46BA-980C-6EFF61204315}"/>
    <dgm:cxn modelId="{5F99DD34-2423-4CA6-B144-44A4D7CA29E4}" type="presOf" srcId="{776D8A28-4018-4EA8-BDA1-AD8829AE8C12}" destId="{22D955FF-3752-4AA2-B443-FB0FAD405D84}" srcOrd="0" destOrd="0" presId="urn:microsoft.com/office/officeart/2005/8/layout/radial1"/>
    <dgm:cxn modelId="{6FEE7286-5793-4106-964E-51DE26351107}" srcId="{0831EC7A-E1D4-4F33-9B65-A17814D4517F}" destId="{A7541FDE-DEB4-4489-BB69-9001351F06A6}" srcOrd="4" destOrd="0" parTransId="{C060D8FC-289D-4656-942F-F735D836BF56}" sibTransId="{3FE3D199-3065-403B-A68E-8E629092F3D1}"/>
    <dgm:cxn modelId="{63EF8F4F-0C3E-4920-BF67-641A198291F9}" type="presOf" srcId="{C2B92BA6-FD06-4A64-96B1-539326FFDF81}" destId="{B8E2310A-4F57-4C98-9E58-B50783A99746}" srcOrd="1" destOrd="0" presId="urn:microsoft.com/office/officeart/2005/8/layout/radial1"/>
    <dgm:cxn modelId="{B3A924B3-24D8-4E61-B069-6CAC535048B6}" type="presOf" srcId="{C060D8FC-289D-4656-942F-F735D836BF56}" destId="{3CD415EB-EFD6-49BA-8976-5AF3D7658B25}" srcOrd="1" destOrd="0" presId="urn:microsoft.com/office/officeart/2005/8/layout/radial1"/>
    <dgm:cxn modelId="{3DB69354-CDA5-4FC4-86D5-EF03AE7C16EF}" type="presOf" srcId="{A7541FDE-DEB4-4489-BB69-9001351F06A6}" destId="{8DB27B97-2DA2-44E2-886D-437EACA5E956}" srcOrd="0" destOrd="0" presId="urn:microsoft.com/office/officeart/2005/8/layout/radial1"/>
    <dgm:cxn modelId="{07FE3FE1-981E-4AA8-A2D3-89810D7B2068}" srcId="{6B5DEBA9-59CD-4548-B2A3-E121D3A56F4C}" destId="{0831EC7A-E1D4-4F33-9B65-A17814D4517F}" srcOrd="0" destOrd="0" parTransId="{B428A306-5D5D-4E9E-BB34-A4FDCDD060E9}" sibTransId="{9BE84D18-F313-4D2A-A6C8-6B2062D8BD8A}"/>
    <dgm:cxn modelId="{9801AB4A-288C-4A5A-B09F-36D39D090165}" type="presOf" srcId="{E4E6336D-4725-44EF-8174-D4238FBB09E4}" destId="{F866C206-2DA8-4289-8A7C-E72117B0975A}" srcOrd="0" destOrd="0" presId="urn:microsoft.com/office/officeart/2005/8/layout/radial1"/>
    <dgm:cxn modelId="{98D16D82-B63D-4572-9EF1-5F5E75A88AAC}" type="presOf" srcId="{DBDBBD44-9283-46F9-9CC1-51E1E07DFC40}" destId="{D9F081F1-EE96-4430-9384-2C821E28363C}" srcOrd="0" destOrd="0" presId="urn:microsoft.com/office/officeart/2005/8/layout/radial1"/>
    <dgm:cxn modelId="{49B436CE-2D83-4D51-A2DF-5F5E8456CE64}" type="presOf" srcId="{C2B92BA6-FD06-4A64-96B1-539326FFDF81}" destId="{677AB95A-B7DF-463A-9EA0-6A8AF9C59543}" srcOrd="0" destOrd="0" presId="urn:microsoft.com/office/officeart/2005/8/layout/radial1"/>
    <dgm:cxn modelId="{537BC3CB-A44D-4A78-BB0E-7A6EEE1B4630}" type="presOf" srcId="{829B8BC9-EBCE-46DE-88D8-39F3684D4865}" destId="{4928E628-9132-4FA2-A179-B49F606FAB59}" srcOrd="0" destOrd="0" presId="urn:microsoft.com/office/officeart/2005/8/layout/radial1"/>
    <dgm:cxn modelId="{E6346D7B-428B-4B07-9018-57F13ECD0B47}" type="presParOf" srcId="{4A9B156A-F8F4-4A09-8776-677708B82A22}" destId="{90607D49-3693-40E1-842A-3E91E30F325C}" srcOrd="0" destOrd="0" presId="urn:microsoft.com/office/officeart/2005/8/layout/radial1"/>
    <dgm:cxn modelId="{B7339695-7677-4F71-B135-570B6F03631B}" type="presParOf" srcId="{4A9B156A-F8F4-4A09-8776-677708B82A22}" destId="{22D955FF-3752-4AA2-B443-FB0FAD405D84}" srcOrd="1" destOrd="0" presId="urn:microsoft.com/office/officeart/2005/8/layout/radial1"/>
    <dgm:cxn modelId="{070FEBC2-7D28-40B6-A9D3-6F14F433821A}" type="presParOf" srcId="{22D955FF-3752-4AA2-B443-FB0FAD405D84}" destId="{49912168-F7DA-461A-9DAA-DB87D3A295CA}" srcOrd="0" destOrd="0" presId="urn:microsoft.com/office/officeart/2005/8/layout/radial1"/>
    <dgm:cxn modelId="{32AEFFAE-72AC-48DF-BC4C-4F8737BDCAEB}" type="presParOf" srcId="{4A9B156A-F8F4-4A09-8776-677708B82A22}" destId="{A15AEF3C-4B00-4479-AB4A-53FE33827876}" srcOrd="2" destOrd="0" presId="urn:microsoft.com/office/officeart/2005/8/layout/radial1"/>
    <dgm:cxn modelId="{7B2CEA18-19E4-4571-9D6F-B65E2BEE6A4C}" type="presParOf" srcId="{4A9B156A-F8F4-4A09-8776-677708B82A22}" destId="{D9F081F1-EE96-4430-9384-2C821E28363C}" srcOrd="3" destOrd="0" presId="urn:microsoft.com/office/officeart/2005/8/layout/radial1"/>
    <dgm:cxn modelId="{7F9E9825-2BFB-4C54-90E6-35A5986953CC}" type="presParOf" srcId="{D9F081F1-EE96-4430-9384-2C821E28363C}" destId="{E8DFDC61-8F4D-4CE2-995A-BE73CB092894}" srcOrd="0" destOrd="0" presId="urn:microsoft.com/office/officeart/2005/8/layout/radial1"/>
    <dgm:cxn modelId="{A5524395-ACC9-4B26-AE30-CEC3C81FF7B4}" type="presParOf" srcId="{4A9B156A-F8F4-4A09-8776-677708B82A22}" destId="{2C31F4F4-DD3B-4D9E-BC53-614EBF7A03C3}" srcOrd="4" destOrd="0" presId="urn:microsoft.com/office/officeart/2005/8/layout/radial1"/>
    <dgm:cxn modelId="{AB14DA8D-8623-4708-807F-EB903FEC6CE5}" type="presParOf" srcId="{4A9B156A-F8F4-4A09-8776-677708B82A22}" destId="{62F93E6D-E2CF-4E76-9CD7-57C02E882726}" srcOrd="5" destOrd="0" presId="urn:microsoft.com/office/officeart/2005/8/layout/radial1"/>
    <dgm:cxn modelId="{E1D7501E-7072-472A-A6BF-49BDFD565B96}" type="presParOf" srcId="{62F93E6D-E2CF-4E76-9CD7-57C02E882726}" destId="{7126108C-0038-4F50-A5CE-5C4080CF1A93}" srcOrd="0" destOrd="0" presId="urn:microsoft.com/office/officeart/2005/8/layout/radial1"/>
    <dgm:cxn modelId="{F47068D7-DAD5-400A-AF6F-CE28944829E8}" type="presParOf" srcId="{4A9B156A-F8F4-4A09-8776-677708B82A22}" destId="{4928E628-9132-4FA2-A179-B49F606FAB59}" srcOrd="6" destOrd="0" presId="urn:microsoft.com/office/officeart/2005/8/layout/radial1"/>
    <dgm:cxn modelId="{FFABCF9D-A779-4A8A-8DB3-CD55422A9DFD}" type="presParOf" srcId="{4A9B156A-F8F4-4A09-8776-677708B82A22}" destId="{677AB95A-B7DF-463A-9EA0-6A8AF9C59543}" srcOrd="7" destOrd="0" presId="urn:microsoft.com/office/officeart/2005/8/layout/radial1"/>
    <dgm:cxn modelId="{223D375E-BB13-4BFD-8E00-C1FB21E0972E}" type="presParOf" srcId="{677AB95A-B7DF-463A-9EA0-6A8AF9C59543}" destId="{B8E2310A-4F57-4C98-9E58-B50783A99746}" srcOrd="0" destOrd="0" presId="urn:microsoft.com/office/officeart/2005/8/layout/radial1"/>
    <dgm:cxn modelId="{2BB6E6AC-80EA-470F-BBAF-B6829F15D96C}" type="presParOf" srcId="{4A9B156A-F8F4-4A09-8776-677708B82A22}" destId="{810AD9C0-92B9-48D2-9F76-92A3EBE66F18}" srcOrd="8" destOrd="0" presId="urn:microsoft.com/office/officeart/2005/8/layout/radial1"/>
    <dgm:cxn modelId="{A5F329F9-7644-432F-9814-C1AD1B1A74EF}" type="presParOf" srcId="{4A9B156A-F8F4-4A09-8776-677708B82A22}" destId="{72459DE5-9C66-45B8-8750-216E1D721709}" srcOrd="9" destOrd="0" presId="urn:microsoft.com/office/officeart/2005/8/layout/radial1"/>
    <dgm:cxn modelId="{DD20D969-32DD-40E0-BFE5-09262845949B}" type="presParOf" srcId="{72459DE5-9C66-45B8-8750-216E1D721709}" destId="{3CD415EB-EFD6-49BA-8976-5AF3D7658B25}" srcOrd="0" destOrd="0" presId="urn:microsoft.com/office/officeart/2005/8/layout/radial1"/>
    <dgm:cxn modelId="{C5AD21FF-C651-4663-9E71-AC93DB608A31}" type="presParOf" srcId="{4A9B156A-F8F4-4A09-8776-677708B82A22}" destId="{8DB27B97-2DA2-44E2-886D-437EACA5E956}" srcOrd="10" destOrd="0" presId="urn:microsoft.com/office/officeart/2005/8/layout/radial1"/>
    <dgm:cxn modelId="{F18AA4A4-CE32-470A-A10C-11D95F2789BC}" type="presParOf" srcId="{4A9B156A-F8F4-4A09-8776-677708B82A22}" destId="{F866C206-2DA8-4289-8A7C-E72117B0975A}" srcOrd="11" destOrd="0" presId="urn:microsoft.com/office/officeart/2005/8/layout/radial1"/>
    <dgm:cxn modelId="{4BBEA24D-1544-4447-B7AB-FDE96EC416DA}" type="presParOf" srcId="{F866C206-2DA8-4289-8A7C-E72117B0975A}" destId="{6C7271B5-70FA-48AE-81AB-858FB31FF44D}" srcOrd="0" destOrd="0" presId="urn:microsoft.com/office/officeart/2005/8/layout/radial1"/>
    <dgm:cxn modelId="{A695D7EE-313C-493D-B3DB-ECCCCF503324}" type="presParOf" srcId="{4A9B156A-F8F4-4A09-8776-677708B82A22}" destId="{7D47B808-9743-4427-AB40-F9046B407336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07D49-3693-40E1-842A-3E91E30F325C}">
      <dsp:nvSpPr>
        <dsp:cNvPr id="0" name=""/>
        <dsp:cNvSpPr/>
      </dsp:nvSpPr>
      <dsp:spPr>
        <a:xfrm>
          <a:off x="1715153" y="1731096"/>
          <a:ext cx="2074148" cy="1322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МБОУ СОШ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№ 32</a:t>
          </a:r>
          <a:endParaRPr lang="ru-RU" sz="1600" b="1" kern="1200" dirty="0"/>
        </a:p>
      </dsp:txBody>
      <dsp:txXfrm>
        <a:off x="2018905" y="1924844"/>
        <a:ext cx="1466644" cy="935497"/>
      </dsp:txXfrm>
    </dsp:sp>
    <dsp:sp modelId="{22D955FF-3752-4AA2-B443-FB0FAD405D84}">
      <dsp:nvSpPr>
        <dsp:cNvPr id="0" name=""/>
        <dsp:cNvSpPr/>
      </dsp:nvSpPr>
      <dsp:spPr>
        <a:xfrm rot="16077600">
          <a:off x="2607894" y="1592696"/>
          <a:ext cx="233250" cy="44038"/>
        </a:xfrm>
        <a:custGeom>
          <a:avLst/>
          <a:gdLst/>
          <a:ahLst/>
          <a:cxnLst/>
          <a:rect l="0" t="0" r="0" b="0"/>
          <a:pathLst>
            <a:path>
              <a:moveTo>
                <a:pt x="0" y="22019"/>
              </a:moveTo>
              <a:lnTo>
                <a:pt x="233250" y="22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718688" y="1608884"/>
        <a:ext cx="11662" cy="11662"/>
      </dsp:txXfrm>
    </dsp:sp>
    <dsp:sp modelId="{A15AEF3C-4B00-4479-AB4A-53FE33827876}">
      <dsp:nvSpPr>
        <dsp:cNvPr id="0" name=""/>
        <dsp:cNvSpPr/>
      </dsp:nvSpPr>
      <dsp:spPr>
        <a:xfrm>
          <a:off x="1942853" y="21786"/>
          <a:ext cx="1502457" cy="1476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7030A0"/>
              </a:solidFill>
            </a:rPr>
            <a:t>УДОД</a:t>
          </a:r>
          <a:endParaRPr lang="ru-RU" sz="1100" b="1" kern="1200" dirty="0">
            <a:solidFill>
              <a:srgbClr val="7030A0"/>
            </a:solidFill>
          </a:endParaRPr>
        </a:p>
      </dsp:txBody>
      <dsp:txXfrm>
        <a:off x="2162883" y="238063"/>
        <a:ext cx="1062397" cy="1044276"/>
      </dsp:txXfrm>
    </dsp:sp>
    <dsp:sp modelId="{D9F081F1-EE96-4430-9384-2C821E28363C}">
      <dsp:nvSpPr>
        <dsp:cNvPr id="0" name=""/>
        <dsp:cNvSpPr/>
      </dsp:nvSpPr>
      <dsp:spPr>
        <a:xfrm rot="19739106">
          <a:off x="3492934" y="1866512"/>
          <a:ext cx="195398" cy="44038"/>
        </a:xfrm>
        <a:custGeom>
          <a:avLst/>
          <a:gdLst/>
          <a:ahLst/>
          <a:cxnLst/>
          <a:rect l="0" t="0" r="0" b="0"/>
          <a:pathLst>
            <a:path>
              <a:moveTo>
                <a:pt x="0" y="22019"/>
              </a:moveTo>
              <a:lnTo>
                <a:pt x="195398" y="22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585748" y="1883646"/>
        <a:ext cx="9769" cy="9769"/>
      </dsp:txXfrm>
    </dsp:sp>
    <dsp:sp modelId="{2C31F4F4-DD3B-4D9E-BC53-614EBF7A03C3}">
      <dsp:nvSpPr>
        <dsp:cNvPr id="0" name=""/>
        <dsp:cNvSpPr/>
      </dsp:nvSpPr>
      <dsp:spPr>
        <a:xfrm>
          <a:off x="3548900" y="784713"/>
          <a:ext cx="1499877" cy="1356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Спортивные школы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3768552" y="983304"/>
        <a:ext cx="1060573" cy="958885"/>
      </dsp:txXfrm>
    </dsp:sp>
    <dsp:sp modelId="{62F93E6D-E2CF-4E76-9CD7-57C02E882726}">
      <dsp:nvSpPr>
        <dsp:cNvPr id="0" name=""/>
        <dsp:cNvSpPr/>
      </dsp:nvSpPr>
      <dsp:spPr>
        <a:xfrm rot="1982376">
          <a:off x="3445777" y="2952766"/>
          <a:ext cx="403186" cy="44038"/>
        </a:xfrm>
        <a:custGeom>
          <a:avLst/>
          <a:gdLst/>
          <a:ahLst/>
          <a:cxnLst/>
          <a:rect l="0" t="0" r="0" b="0"/>
          <a:pathLst>
            <a:path>
              <a:moveTo>
                <a:pt x="0" y="22019"/>
              </a:moveTo>
              <a:lnTo>
                <a:pt x="403186" y="22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37291" y="2964706"/>
        <a:ext cx="20159" cy="20159"/>
      </dsp:txXfrm>
    </dsp:sp>
    <dsp:sp modelId="{4928E628-9132-4FA2-A179-B49F606FAB59}">
      <dsp:nvSpPr>
        <dsp:cNvPr id="0" name=""/>
        <dsp:cNvSpPr/>
      </dsp:nvSpPr>
      <dsp:spPr>
        <a:xfrm>
          <a:off x="3680861" y="2744273"/>
          <a:ext cx="1592619" cy="1540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Библиотеки города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3914095" y="2969861"/>
        <a:ext cx="1126151" cy="1089237"/>
      </dsp:txXfrm>
    </dsp:sp>
    <dsp:sp modelId="{677AB95A-B7DF-463A-9EA0-6A8AF9C59543}">
      <dsp:nvSpPr>
        <dsp:cNvPr id="0" name=""/>
        <dsp:cNvSpPr/>
      </dsp:nvSpPr>
      <dsp:spPr>
        <a:xfrm rot="5400000">
          <a:off x="2602164" y="3182133"/>
          <a:ext cx="300125" cy="44038"/>
        </a:xfrm>
        <a:custGeom>
          <a:avLst/>
          <a:gdLst/>
          <a:ahLst/>
          <a:cxnLst/>
          <a:rect l="0" t="0" r="0" b="0"/>
          <a:pathLst>
            <a:path>
              <a:moveTo>
                <a:pt x="0" y="22019"/>
              </a:moveTo>
              <a:lnTo>
                <a:pt x="300125" y="22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44724" y="3196649"/>
        <a:ext cx="15006" cy="15006"/>
      </dsp:txXfrm>
    </dsp:sp>
    <dsp:sp modelId="{810AD9C0-92B9-48D2-9F76-92A3EBE66F18}">
      <dsp:nvSpPr>
        <dsp:cNvPr id="0" name=""/>
        <dsp:cNvSpPr/>
      </dsp:nvSpPr>
      <dsp:spPr>
        <a:xfrm>
          <a:off x="1846857" y="3354215"/>
          <a:ext cx="1810740" cy="1521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Экологический центр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2112034" y="3577075"/>
        <a:ext cx="1280386" cy="1076066"/>
      </dsp:txXfrm>
    </dsp:sp>
    <dsp:sp modelId="{72459DE5-9C66-45B8-8750-216E1D721709}">
      <dsp:nvSpPr>
        <dsp:cNvPr id="0" name=""/>
        <dsp:cNvSpPr/>
      </dsp:nvSpPr>
      <dsp:spPr>
        <a:xfrm rot="9186822">
          <a:off x="1729325" y="2832648"/>
          <a:ext cx="223128" cy="44038"/>
        </a:xfrm>
        <a:custGeom>
          <a:avLst/>
          <a:gdLst/>
          <a:ahLst/>
          <a:cxnLst/>
          <a:rect l="0" t="0" r="0" b="0"/>
          <a:pathLst>
            <a:path>
              <a:moveTo>
                <a:pt x="0" y="22019"/>
              </a:moveTo>
              <a:lnTo>
                <a:pt x="223128" y="22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35311" y="2849089"/>
        <a:ext cx="11156" cy="11156"/>
      </dsp:txXfrm>
    </dsp:sp>
    <dsp:sp modelId="{8DB27B97-2DA2-44E2-886D-437EACA5E956}">
      <dsp:nvSpPr>
        <dsp:cNvPr id="0" name=""/>
        <dsp:cNvSpPr/>
      </dsp:nvSpPr>
      <dsp:spPr>
        <a:xfrm>
          <a:off x="111208" y="2429221"/>
          <a:ext cx="1722444" cy="17315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Центр туризма и краеведения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363454" y="2682802"/>
        <a:ext cx="1217952" cy="1224397"/>
      </dsp:txXfrm>
    </dsp:sp>
    <dsp:sp modelId="{F866C206-2DA8-4289-8A7C-E72117B0975A}">
      <dsp:nvSpPr>
        <dsp:cNvPr id="0" name=""/>
        <dsp:cNvSpPr/>
      </dsp:nvSpPr>
      <dsp:spPr>
        <a:xfrm rot="12412890">
          <a:off x="1703103" y="1902310"/>
          <a:ext cx="250774" cy="44038"/>
        </a:xfrm>
        <a:custGeom>
          <a:avLst/>
          <a:gdLst/>
          <a:ahLst/>
          <a:cxnLst/>
          <a:rect l="0" t="0" r="0" b="0"/>
          <a:pathLst>
            <a:path>
              <a:moveTo>
                <a:pt x="0" y="22019"/>
              </a:moveTo>
              <a:lnTo>
                <a:pt x="250774" y="22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1822221" y="1918060"/>
        <a:ext cx="12538" cy="12538"/>
      </dsp:txXfrm>
    </dsp:sp>
    <dsp:sp modelId="{7D47B808-9743-4427-AB40-F9046B407336}">
      <dsp:nvSpPr>
        <dsp:cNvPr id="0" name=""/>
        <dsp:cNvSpPr/>
      </dsp:nvSpPr>
      <dsp:spPr>
        <a:xfrm>
          <a:off x="51799" y="699714"/>
          <a:ext cx="1786384" cy="15534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7030A0"/>
              </a:solidFill>
            </a:rPr>
            <a:t>Мегаполис, дворец молодёжи</a:t>
          </a:r>
          <a:endParaRPr lang="ru-RU" sz="1200" b="1" kern="1200" dirty="0">
            <a:solidFill>
              <a:srgbClr val="7030A0"/>
            </a:solidFill>
          </a:endParaRPr>
        </a:p>
      </dsp:txBody>
      <dsp:txXfrm>
        <a:off x="313409" y="927219"/>
        <a:ext cx="1263164" cy="1098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59F2AB7-16D1-401D-AA96-7ABDAD29FD2B}" type="datetimeFigureOut">
              <a:rPr lang="ru-RU"/>
              <a:pPr>
                <a:defRPr/>
              </a:pPr>
              <a:t>05.03.2021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5158CD7-134A-4877-818C-41CF84138C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661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33DFD8-F746-42F7-81F7-1A5C3FF88B79}" type="slidenum">
              <a:rPr lang="ru-RU" altLang="ru-RU" smtClean="0"/>
              <a:pPr eaLnBrk="1" hangingPunct="1"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38F677-862E-432A-B745-8137F3ED1722}" type="slidenum">
              <a:rPr lang="ru-RU" altLang="ru-RU" smtClean="0"/>
              <a:pPr eaLnBrk="1" hangingPunct="1"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исунок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8839200" cy="5638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914400" y="1219200"/>
            <a:ext cx="7315200" cy="4572000"/>
            <a:chOff x="96" y="509"/>
            <a:chExt cx="5328" cy="3567"/>
          </a:xfrm>
        </p:grpSpPr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2" y="509"/>
              <a:ext cx="630" cy="3549"/>
              <a:chOff x="252" y="509"/>
              <a:chExt cx="630" cy="3549"/>
            </a:xfrm>
          </p:grpSpPr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Line 12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Line 1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Line 1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 rot="5400000">
              <a:off x="1173" y="-387"/>
              <a:ext cx="3198" cy="5331"/>
              <a:chOff x="1635" y="770"/>
              <a:chExt cx="3666" cy="4101"/>
            </a:xfrm>
          </p:grpSpPr>
          <p:grpSp>
            <p:nvGrpSpPr>
              <p:cNvPr id="33" name="Group 16"/>
              <p:cNvGrpSpPr>
                <a:grpSpLocks/>
              </p:cNvGrpSpPr>
              <p:nvPr/>
            </p:nvGrpSpPr>
            <p:grpSpPr bwMode="auto">
              <a:xfrm>
                <a:off x="1635" y="780"/>
                <a:ext cx="734" cy="4091"/>
                <a:chOff x="1635" y="780"/>
                <a:chExt cx="734" cy="4091"/>
              </a:xfrm>
            </p:grpSpPr>
            <p:sp>
              <p:nvSpPr>
                <p:cNvPr id="49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1635" y="822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881" y="780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24" y="804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371" y="814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4" name="Group 21"/>
              <p:cNvGrpSpPr>
                <a:grpSpLocks/>
              </p:cNvGrpSpPr>
              <p:nvPr/>
            </p:nvGrpSpPr>
            <p:grpSpPr bwMode="auto">
              <a:xfrm>
                <a:off x="2604" y="770"/>
                <a:ext cx="734" cy="4091"/>
                <a:chOff x="1634" y="781"/>
                <a:chExt cx="734" cy="4091"/>
              </a:xfrm>
            </p:grpSpPr>
            <p:sp>
              <p:nvSpPr>
                <p:cNvPr id="4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34" y="823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1879" y="782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122" y="807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368" y="815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5" name="Group 26"/>
              <p:cNvGrpSpPr>
                <a:grpSpLocks/>
              </p:cNvGrpSpPr>
              <p:nvPr/>
            </p:nvGrpSpPr>
            <p:grpSpPr bwMode="auto">
              <a:xfrm>
                <a:off x="3597" y="780"/>
                <a:ext cx="734" cy="4091"/>
                <a:chOff x="1638" y="780"/>
                <a:chExt cx="734" cy="4091"/>
              </a:xfrm>
            </p:grpSpPr>
            <p:sp>
              <p:nvSpPr>
                <p:cNvPr id="41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640" y="822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1884" y="780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127" y="804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2374" y="814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6" name="Group 31"/>
              <p:cNvGrpSpPr>
                <a:grpSpLocks/>
              </p:cNvGrpSpPr>
              <p:nvPr/>
            </p:nvGrpSpPr>
            <p:grpSpPr bwMode="auto">
              <a:xfrm>
                <a:off x="4564" y="770"/>
                <a:ext cx="737" cy="4091"/>
                <a:chOff x="1635" y="781"/>
                <a:chExt cx="737" cy="4091"/>
              </a:xfrm>
            </p:grpSpPr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1637" y="823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1881" y="782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127" y="807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372" y="815"/>
                  <a:ext cx="0" cy="4049"/>
                </a:xfrm>
                <a:prstGeom prst="line">
                  <a:avLst/>
                </a:prstGeom>
                <a:noFill/>
                <a:ln w="12700">
                  <a:solidFill>
                    <a:srgbClr val="3333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29" name="Line 3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Line 38"/>
              <p:cNvSpPr>
                <a:spLocks noChangeShapeType="1"/>
              </p:cNvSpPr>
              <p:nvPr/>
            </p:nvSpPr>
            <p:spPr bwMode="auto">
              <a:xfrm flipV="1">
                <a:off x="456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Line 39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Line 4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25" name="Line 42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4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 flipV="1">
                <a:off x="672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" name="Group 4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21" name="Line 4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Line 4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Line 49"/>
              <p:cNvSpPr>
                <a:spLocks noChangeShapeType="1"/>
              </p:cNvSpPr>
              <p:nvPr/>
            </p:nvSpPr>
            <p:spPr bwMode="auto">
              <a:xfrm flipV="1">
                <a:off x="670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5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3660" y="528"/>
              <a:ext cx="629" cy="3548"/>
              <a:chOff x="253" y="509"/>
              <a:chExt cx="629" cy="3548"/>
            </a:xfrm>
          </p:grpSpPr>
          <p:sp>
            <p:nvSpPr>
              <p:cNvPr id="17" name="Line 52"/>
              <p:cNvSpPr>
                <a:spLocks noChangeShapeType="1"/>
              </p:cNvSpPr>
              <p:nvPr/>
            </p:nvSpPr>
            <p:spPr bwMode="auto">
              <a:xfrm flipV="1">
                <a:off x="253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Line 5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Line 54"/>
              <p:cNvSpPr>
                <a:spLocks noChangeShapeType="1"/>
              </p:cNvSpPr>
              <p:nvPr/>
            </p:nvSpPr>
            <p:spPr bwMode="auto">
              <a:xfrm flipV="1">
                <a:off x="671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Line 55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13" name="Line 57"/>
              <p:cNvSpPr>
                <a:spLocks noChangeShapeType="1"/>
              </p:cNvSpPr>
              <p:nvPr/>
            </p:nvSpPr>
            <p:spPr bwMode="auto">
              <a:xfrm flipV="1">
                <a:off x="252" y="516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Line 5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Line 59"/>
              <p:cNvSpPr>
                <a:spLocks noChangeShapeType="1"/>
              </p:cNvSpPr>
              <p:nvPr/>
            </p:nvSpPr>
            <p:spPr bwMode="auto">
              <a:xfrm flipV="1">
                <a:off x="670" y="527"/>
                <a:ext cx="0" cy="3530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Line 60"/>
              <p:cNvSpPr>
                <a:spLocks noChangeShapeType="1"/>
              </p:cNvSpPr>
              <p:nvPr/>
            </p:nvSpPr>
            <p:spPr bwMode="auto">
              <a:xfrm flipV="1">
                <a:off x="882" y="527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7" name="AutoShape 3260"/>
          <p:cNvSpPr>
            <a:spLocks noChangeArrowheads="1"/>
          </p:cNvSpPr>
          <p:nvPr userDrawn="1"/>
        </p:nvSpPr>
        <p:spPr bwMode="auto">
          <a:xfrm>
            <a:off x="990600" y="5943600"/>
            <a:ext cx="7010400" cy="304800"/>
          </a:xfrm>
          <a:prstGeom prst="cube">
            <a:avLst>
              <a:gd name="adj" fmla="val 82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58" name="Picture 3258" descr="ED00184_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5867400"/>
            <a:ext cx="609600" cy="266700"/>
          </a:xfrm>
          <a:prstGeom prst="rect">
            <a:avLst/>
          </a:prstGeom>
          <a:noFill/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59" name="Picture 3261" descr="j0291071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5903913" y="4987925"/>
            <a:ext cx="457200" cy="191135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60" name="Picture 3262" descr="j0303337"/>
          <p:cNvPicPr>
            <a:picLocks noChangeAspect="1" noChangeArrowheads="1" noCrop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419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07" name="Rectangle 3263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08" name="Rectangle 326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248400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ED4EC-6EAE-46D5-B2A9-0EFEA96CF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3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6D103-7076-45AB-8A6E-3C99F8067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2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94960-B8C5-425F-A105-B1A6A2B7F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0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3F077-13B6-4C56-BE80-C0AB6B147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93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E812D-906C-4610-9F45-AB91442D0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45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FAA71-14DB-42C9-A168-17EBB03AD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1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81CF6-3623-4C28-B8A1-A0A4C4BD9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2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8E405-C5BB-4EA7-AC23-C70E2D699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86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32D68-24E8-4558-BBD0-9490FC884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46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CDFF9-0B48-4C2B-8B31-2E5E48B37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41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1EB15-1F63-44F2-959C-A7251811D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9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27C749-65B9-43B7-92AB-31771EA183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59" name="Rectangle 35"/>
          <p:cNvSpPr>
            <a:spLocks noChangeArrowheads="1"/>
          </p:cNvSpPr>
          <p:nvPr userDrawn="1"/>
        </p:nvSpPr>
        <p:spPr bwMode="auto">
          <a:xfrm>
            <a:off x="381000" y="0"/>
            <a:ext cx="76200" cy="6858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66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11"/>
          <p:cNvGrpSpPr>
            <a:grpSpLocks/>
          </p:cNvGrpSpPr>
          <p:nvPr userDrawn="1"/>
        </p:nvGrpSpPr>
        <p:grpSpPr bwMode="auto">
          <a:xfrm>
            <a:off x="228600" y="152400"/>
            <a:ext cx="982663" cy="836613"/>
            <a:chOff x="3552" y="2784"/>
            <a:chExt cx="619" cy="527"/>
          </a:xfrm>
        </p:grpSpPr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586" y="2784"/>
              <a:ext cx="95" cy="123"/>
            </a:xfrm>
            <a:custGeom>
              <a:avLst/>
              <a:gdLst/>
              <a:ahLst/>
              <a:cxnLst>
                <a:cxn ang="0">
                  <a:pos x="92" y="114"/>
                </a:cxn>
                <a:cxn ang="0">
                  <a:pos x="78" y="105"/>
                </a:cxn>
                <a:cxn ang="0">
                  <a:pos x="62" y="85"/>
                </a:cxn>
                <a:cxn ang="0">
                  <a:pos x="46" y="62"/>
                </a:cxn>
                <a:cxn ang="0">
                  <a:pos x="30" y="33"/>
                </a:cxn>
                <a:cxn ang="0">
                  <a:pos x="24" y="6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14" y="2"/>
                </a:cxn>
                <a:cxn ang="0">
                  <a:pos x="3" y="6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11" y="29"/>
                </a:cxn>
                <a:cxn ang="0">
                  <a:pos x="27" y="60"/>
                </a:cxn>
                <a:cxn ang="0">
                  <a:pos x="43" y="85"/>
                </a:cxn>
                <a:cxn ang="0">
                  <a:pos x="76" y="116"/>
                </a:cxn>
                <a:cxn ang="0">
                  <a:pos x="84" y="123"/>
                </a:cxn>
                <a:cxn ang="0">
                  <a:pos x="95" y="121"/>
                </a:cxn>
                <a:cxn ang="0">
                  <a:pos x="92" y="114"/>
                </a:cxn>
              </a:cxnLst>
              <a:rect l="0" t="0" r="r" b="b"/>
              <a:pathLst>
                <a:path w="95" h="123">
                  <a:moveTo>
                    <a:pt x="92" y="114"/>
                  </a:moveTo>
                  <a:lnTo>
                    <a:pt x="78" y="105"/>
                  </a:lnTo>
                  <a:lnTo>
                    <a:pt x="62" y="85"/>
                  </a:lnTo>
                  <a:lnTo>
                    <a:pt x="46" y="62"/>
                  </a:lnTo>
                  <a:lnTo>
                    <a:pt x="30" y="33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1"/>
                  </a:lnTo>
                  <a:lnTo>
                    <a:pt x="11" y="29"/>
                  </a:lnTo>
                  <a:lnTo>
                    <a:pt x="27" y="60"/>
                  </a:lnTo>
                  <a:lnTo>
                    <a:pt x="43" y="85"/>
                  </a:lnTo>
                  <a:lnTo>
                    <a:pt x="76" y="116"/>
                  </a:lnTo>
                  <a:lnTo>
                    <a:pt x="84" y="123"/>
                  </a:lnTo>
                  <a:lnTo>
                    <a:pt x="95" y="121"/>
                  </a:lnTo>
                  <a:lnTo>
                    <a:pt x="92" y="114"/>
                  </a:lnTo>
                </a:path>
              </a:pathLst>
            </a:custGeom>
            <a:solidFill>
              <a:srgbClr val="AC3D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52" y="2784"/>
              <a:ext cx="619" cy="527"/>
            </a:xfrm>
            <a:custGeom>
              <a:avLst/>
              <a:gdLst/>
              <a:ahLst/>
              <a:cxnLst>
                <a:cxn ang="0">
                  <a:pos x="78" y="128"/>
                </a:cxn>
                <a:cxn ang="0">
                  <a:pos x="13" y="193"/>
                </a:cxn>
                <a:cxn ang="0">
                  <a:pos x="0" y="229"/>
                </a:cxn>
                <a:cxn ang="0">
                  <a:pos x="16" y="224"/>
                </a:cxn>
                <a:cxn ang="0">
                  <a:pos x="3" y="256"/>
                </a:cxn>
                <a:cxn ang="0">
                  <a:pos x="32" y="372"/>
                </a:cxn>
                <a:cxn ang="0">
                  <a:pos x="70" y="433"/>
                </a:cxn>
                <a:cxn ang="0">
                  <a:pos x="92" y="397"/>
                </a:cxn>
                <a:cxn ang="0">
                  <a:pos x="124" y="388"/>
                </a:cxn>
                <a:cxn ang="0">
                  <a:pos x="151" y="453"/>
                </a:cxn>
                <a:cxn ang="0">
                  <a:pos x="173" y="448"/>
                </a:cxn>
                <a:cxn ang="0">
                  <a:pos x="238" y="527"/>
                </a:cxn>
                <a:cxn ang="0">
                  <a:pos x="249" y="435"/>
                </a:cxn>
                <a:cxn ang="0">
                  <a:pos x="262" y="433"/>
                </a:cxn>
                <a:cxn ang="0">
                  <a:pos x="276" y="381"/>
                </a:cxn>
                <a:cxn ang="0">
                  <a:pos x="324" y="401"/>
                </a:cxn>
                <a:cxn ang="0">
                  <a:pos x="373" y="473"/>
                </a:cxn>
                <a:cxn ang="0">
                  <a:pos x="378" y="457"/>
                </a:cxn>
                <a:cxn ang="0">
                  <a:pos x="408" y="455"/>
                </a:cxn>
                <a:cxn ang="0">
                  <a:pos x="421" y="435"/>
                </a:cxn>
                <a:cxn ang="0">
                  <a:pos x="462" y="430"/>
                </a:cxn>
                <a:cxn ang="0">
                  <a:pos x="505" y="455"/>
                </a:cxn>
                <a:cxn ang="0">
                  <a:pos x="538" y="450"/>
                </a:cxn>
                <a:cxn ang="0">
                  <a:pos x="548" y="441"/>
                </a:cxn>
                <a:cxn ang="0">
                  <a:pos x="519" y="386"/>
                </a:cxn>
                <a:cxn ang="0">
                  <a:pos x="516" y="372"/>
                </a:cxn>
                <a:cxn ang="0">
                  <a:pos x="489" y="325"/>
                </a:cxn>
                <a:cxn ang="0">
                  <a:pos x="508" y="303"/>
                </a:cxn>
                <a:cxn ang="0">
                  <a:pos x="548" y="294"/>
                </a:cxn>
                <a:cxn ang="0">
                  <a:pos x="548" y="282"/>
                </a:cxn>
                <a:cxn ang="0">
                  <a:pos x="513" y="278"/>
                </a:cxn>
                <a:cxn ang="0">
                  <a:pos x="424" y="224"/>
                </a:cxn>
                <a:cxn ang="0">
                  <a:pos x="432" y="211"/>
                </a:cxn>
                <a:cxn ang="0">
                  <a:pos x="457" y="204"/>
                </a:cxn>
                <a:cxn ang="0">
                  <a:pos x="513" y="193"/>
                </a:cxn>
                <a:cxn ang="0">
                  <a:pos x="538" y="202"/>
                </a:cxn>
                <a:cxn ang="0">
                  <a:pos x="532" y="179"/>
                </a:cxn>
                <a:cxn ang="0">
                  <a:pos x="573" y="166"/>
                </a:cxn>
                <a:cxn ang="0">
                  <a:pos x="619" y="128"/>
                </a:cxn>
                <a:cxn ang="0">
                  <a:pos x="562" y="141"/>
                </a:cxn>
                <a:cxn ang="0">
                  <a:pos x="538" y="112"/>
                </a:cxn>
                <a:cxn ang="0">
                  <a:pos x="519" y="110"/>
                </a:cxn>
                <a:cxn ang="0">
                  <a:pos x="492" y="92"/>
                </a:cxn>
                <a:cxn ang="0">
                  <a:pos x="519" y="52"/>
                </a:cxn>
                <a:cxn ang="0">
                  <a:pos x="497" y="54"/>
                </a:cxn>
                <a:cxn ang="0">
                  <a:pos x="424" y="72"/>
                </a:cxn>
                <a:cxn ang="0">
                  <a:pos x="348" y="59"/>
                </a:cxn>
                <a:cxn ang="0">
                  <a:pos x="348" y="43"/>
                </a:cxn>
                <a:cxn ang="0">
                  <a:pos x="386" y="27"/>
                </a:cxn>
                <a:cxn ang="0">
                  <a:pos x="397" y="5"/>
                </a:cxn>
                <a:cxn ang="0">
                  <a:pos x="346" y="9"/>
                </a:cxn>
                <a:cxn ang="0">
                  <a:pos x="284" y="5"/>
                </a:cxn>
                <a:cxn ang="0">
                  <a:pos x="251" y="20"/>
                </a:cxn>
                <a:cxn ang="0">
                  <a:pos x="257" y="7"/>
                </a:cxn>
                <a:cxn ang="0">
                  <a:pos x="240" y="3"/>
                </a:cxn>
                <a:cxn ang="0">
                  <a:pos x="154" y="34"/>
                </a:cxn>
                <a:cxn ang="0">
                  <a:pos x="119" y="83"/>
                </a:cxn>
              </a:cxnLst>
              <a:rect l="0" t="0" r="r" b="b"/>
              <a:pathLst>
                <a:path w="619" h="527">
                  <a:moveTo>
                    <a:pt x="113" y="108"/>
                  </a:moveTo>
                  <a:lnTo>
                    <a:pt x="103" y="112"/>
                  </a:lnTo>
                  <a:lnTo>
                    <a:pt x="78" y="128"/>
                  </a:lnTo>
                  <a:lnTo>
                    <a:pt x="59" y="141"/>
                  </a:lnTo>
                  <a:lnTo>
                    <a:pt x="32" y="166"/>
                  </a:lnTo>
                  <a:lnTo>
                    <a:pt x="13" y="193"/>
                  </a:lnTo>
                  <a:lnTo>
                    <a:pt x="0" y="215"/>
                  </a:lnTo>
                  <a:lnTo>
                    <a:pt x="0" y="224"/>
                  </a:lnTo>
                  <a:lnTo>
                    <a:pt x="0" y="229"/>
                  </a:lnTo>
                  <a:lnTo>
                    <a:pt x="8" y="224"/>
                  </a:lnTo>
                  <a:lnTo>
                    <a:pt x="13" y="224"/>
                  </a:lnTo>
                  <a:lnTo>
                    <a:pt x="16" y="224"/>
                  </a:lnTo>
                  <a:lnTo>
                    <a:pt x="19" y="229"/>
                  </a:lnTo>
                  <a:lnTo>
                    <a:pt x="16" y="233"/>
                  </a:lnTo>
                  <a:lnTo>
                    <a:pt x="3" y="256"/>
                  </a:lnTo>
                  <a:lnTo>
                    <a:pt x="0" y="291"/>
                  </a:lnTo>
                  <a:lnTo>
                    <a:pt x="13" y="336"/>
                  </a:lnTo>
                  <a:lnTo>
                    <a:pt x="32" y="372"/>
                  </a:lnTo>
                  <a:lnTo>
                    <a:pt x="49" y="390"/>
                  </a:lnTo>
                  <a:lnTo>
                    <a:pt x="62" y="408"/>
                  </a:lnTo>
                  <a:lnTo>
                    <a:pt x="70" y="433"/>
                  </a:lnTo>
                  <a:lnTo>
                    <a:pt x="78" y="430"/>
                  </a:lnTo>
                  <a:lnTo>
                    <a:pt x="86" y="410"/>
                  </a:lnTo>
                  <a:lnTo>
                    <a:pt x="92" y="397"/>
                  </a:lnTo>
                  <a:lnTo>
                    <a:pt x="100" y="386"/>
                  </a:lnTo>
                  <a:lnTo>
                    <a:pt x="111" y="381"/>
                  </a:lnTo>
                  <a:lnTo>
                    <a:pt x="124" y="388"/>
                  </a:lnTo>
                  <a:lnTo>
                    <a:pt x="132" y="401"/>
                  </a:lnTo>
                  <a:lnTo>
                    <a:pt x="138" y="433"/>
                  </a:lnTo>
                  <a:lnTo>
                    <a:pt x="151" y="453"/>
                  </a:lnTo>
                  <a:lnTo>
                    <a:pt x="159" y="464"/>
                  </a:lnTo>
                  <a:lnTo>
                    <a:pt x="165" y="459"/>
                  </a:lnTo>
                  <a:lnTo>
                    <a:pt x="173" y="448"/>
                  </a:lnTo>
                  <a:lnTo>
                    <a:pt x="184" y="468"/>
                  </a:lnTo>
                  <a:lnTo>
                    <a:pt x="197" y="489"/>
                  </a:lnTo>
                  <a:lnTo>
                    <a:pt x="238" y="527"/>
                  </a:lnTo>
                  <a:lnTo>
                    <a:pt x="232" y="500"/>
                  </a:lnTo>
                  <a:lnTo>
                    <a:pt x="235" y="473"/>
                  </a:lnTo>
                  <a:lnTo>
                    <a:pt x="249" y="435"/>
                  </a:lnTo>
                  <a:lnTo>
                    <a:pt x="249" y="433"/>
                  </a:lnTo>
                  <a:lnTo>
                    <a:pt x="257" y="435"/>
                  </a:lnTo>
                  <a:lnTo>
                    <a:pt x="262" y="433"/>
                  </a:lnTo>
                  <a:lnTo>
                    <a:pt x="262" y="412"/>
                  </a:lnTo>
                  <a:lnTo>
                    <a:pt x="265" y="397"/>
                  </a:lnTo>
                  <a:lnTo>
                    <a:pt x="276" y="381"/>
                  </a:lnTo>
                  <a:lnTo>
                    <a:pt x="289" y="377"/>
                  </a:lnTo>
                  <a:lnTo>
                    <a:pt x="297" y="377"/>
                  </a:lnTo>
                  <a:lnTo>
                    <a:pt x="324" y="401"/>
                  </a:lnTo>
                  <a:lnTo>
                    <a:pt x="343" y="426"/>
                  </a:lnTo>
                  <a:lnTo>
                    <a:pt x="365" y="459"/>
                  </a:lnTo>
                  <a:lnTo>
                    <a:pt x="373" y="473"/>
                  </a:lnTo>
                  <a:lnTo>
                    <a:pt x="375" y="473"/>
                  </a:lnTo>
                  <a:lnTo>
                    <a:pt x="378" y="468"/>
                  </a:lnTo>
                  <a:lnTo>
                    <a:pt x="378" y="457"/>
                  </a:lnTo>
                  <a:lnTo>
                    <a:pt x="384" y="453"/>
                  </a:lnTo>
                  <a:lnTo>
                    <a:pt x="394" y="450"/>
                  </a:lnTo>
                  <a:lnTo>
                    <a:pt x="408" y="455"/>
                  </a:lnTo>
                  <a:lnTo>
                    <a:pt x="413" y="453"/>
                  </a:lnTo>
                  <a:lnTo>
                    <a:pt x="416" y="450"/>
                  </a:lnTo>
                  <a:lnTo>
                    <a:pt x="421" y="435"/>
                  </a:lnTo>
                  <a:lnTo>
                    <a:pt x="432" y="430"/>
                  </a:lnTo>
                  <a:lnTo>
                    <a:pt x="448" y="428"/>
                  </a:lnTo>
                  <a:lnTo>
                    <a:pt x="462" y="430"/>
                  </a:lnTo>
                  <a:lnTo>
                    <a:pt x="494" y="450"/>
                  </a:lnTo>
                  <a:lnTo>
                    <a:pt x="500" y="455"/>
                  </a:lnTo>
                  <a:lnTo>
                    <a:pt x="505" y="455"/>
                  </a:lnTo>
                  <a:lnTo>
                    <a:pt x="513" y="444"/>
                  </a:lnTo>
                  <a:lnTo>
                    <a:pt x="519" y="444"/>
                  </a:lnTo>
                  <a:lnTo>
                    <a:pt x="538" y="450"/>
                  </a:lnTo>
                  <a:lnTo>
                    <a:pt x="551" y="455"/>
                  </a:lnTo>
                  <a:lnTo>
                    <a:pt x="567" y="464"/>
                  </a:lnTo>
                  <a:lnTo>
                    <a:pt x="548" y="441"/>
                  </a:lnTo>
                  <a:lnTo>
                    <a:pt x="527" y="415"/>
                  </a:lnTo>
                  <a:lnTo>
                    <a:pt x="513" y="392"/>
                  </a:lnTo>
                  <a:lnTo>
                    <a:pt x="519" y="386"/>
                  </a:lnTo>
                  <a:lnTo>
                    <a:pt x="527" y="386"/>
                  </a:lnTo>
                  <a:lnTo>
                    <a:pt x="527" y="381"/>
                  </a:lnTo>
                  <a:lnTo>
                    <a:pt x="516" y="372"/>
                  </a:lnTo>
                  <a:lnTo>
                    <a:pt x="502" y="361"/>
                  </a:lnTo>
                  <a:lnTo>
                    <a:pt x="494" y="345"/>
                  </a:lnTo>
                  <a:lnTo>
                    <a:pt x="489" y="325"/>
                  </a:lnTo>
                  <a:lnTo>
                    <a:pt x="489" y="312"/>
                  </a:lnTo>
                  <a:lnTo>
                    <a:pt x="500" y="305"/>
                  </a:lnTo>
                  <a:lnTo>
                    <a:pt x="508" y="303"/>
                  </a:lnTo>
                  <a:lnTo>
                    <a:pt x="527" y="303"/>
                  </a:lnTo>
                  <a:lnTo>
                    <a:pt x="538" y="298"/>
                  </a:lnTo>
                  <a:lnTo>
                    <a:pt x="548" y="294"/>
                  </a:lnTo>
                  <a:lnTo>
                    <a:pt x="554" y="287"/>
                  </a:lnTo>
                  <a:lnTo>
                    <a:pt x="554" y="282"/>
                  </a:lnTo>
                  <a:lnTo>
                    <a:pt x="548" y="282"/>
                  </a:lnTo>
                  <a:lnTo>
                    <a:pt x="543" y="282"/>
                  </a:lnTo>
                  <a:lnTo>
                    <a:pt x="532" y="282"/>
                  </a:lnTo>
                  <a:lnTo>
                    <a:pt x="513" y="278"/>
                  </a:lnTo>
                  <a:lnTo>
                    <a:pt x="478" y="258"/>
                  </a:lnTo>
                  <a:lnTo>
                    <a:pt x="435" y="231"/>
                  </a:lnTo>
                  <a:lnTo>
                    <a:pt x="424" y="224"/>
                  </a:lnTo>
                  <a:lnTo>
                    <a:pt x="421" y="220"/>
                  </a:lnTo>
                  <a:lnTo>
                    <a:pt x="424" y="215"/>
                  </a:lnTo>
                  <a:lnTo>
                    <a:pt x="432" y="211"/>
                  </a:lnTo>
                  <a:lnTo>
                    <a:pt x="438" y="213"/>
                  </a:lnTo>
                  <a:lnTo>
                    <a:pt x="451" y="209"/>
                  </a:lnTo>
                  <a:lnTo>
                    <a:pt x="457" y="204"/>
                  </a:lnTo>
                  <a:lnTo>
                    <a:pt x="478" y="195"/>
                  </a:lnTo>
                  <a:lnTo>
                    <a:pt x="500" y="195"/>
                  </a:lnTo>
                  <a:lnTo>
                    <a:pt x="513" y="193"/>
                  </a:lnTo>
                  <a:lnTo>
                    <a:pt x="519" y="193"/>
                  </a:lnTo>
                  <a:lnTo>
                    <a:pt x="532" y="200"/>
                  </a:lnTo>
                  <a:lnTo>
                    <a:pt x="538" y="202"/>
                  </a:lnTo>
                  <a:lnTo>
                    <a:pt x="540" y="197"/>
                  </a:lnTo>
                  <a:lnTo>
                    <a:pt x="532" y="182"/>
                  </a:lnTo>
                  <a:lnTo>
                    <a:pt x="532" y="179"/>
                  </a:lnTo>
                  <a:lnTo>
                    <a:pt x="538" y="175"/>
                  </a:lnTo>
                  <a:lnTo>
                    <a:pt x="548" y="173"/>
                  </a:lnTo>
                  <a:lnTo>
                    <a:pt x="573" y="166"/>
                  </a:lnTo>
                  <a:lnTo>
                    <a:pt x="605" y="148"/>
                  </a:lnTo>
                  <a:lnTo>
                    <a:pt x="616" y="137"/>
                  </a:lnTo>
                  <a:lnTo>
                    <a:pt x="619" y="128"/>
                  </a:lnTo>
                  <a:lnTo>
                    <a:pt x="605" y="137"/>
                  </a:lnTo>
                  <a:lnTo>
                    <a:pt x="592" y="139"/>
                  </a:lnTo>
                  <a:lnTo>
                    <a:pt x="562" y="141"/>
                  </a:lnTo>
                  <a:lnTo>
                    <a:pt x="546" y="132"/>
                  </a:lnTo>
                  <a:lnTo>
                    <a:pt x="540" y="128"/>
                  </a:lnTo>
                  <a:lnTo>
                    <a:pt x="538" y="112"/>
                  </a:lnTo>
                  <a:lnTo>
                    <a:pt x="532" y="108"/>
                  </a:lnTo>
                  <a:lnTo>
                    <a:pt x="524" y="110"/>
                  </a:lnTo>
                  <a:lnTo>
                    <a:pt x="519" y="110"/>
                  </a:lnTo>
                  <a:lnTo>
                    <a:pt x="519" y="108"/>
                  </a:lnTo>
                  <a:lnTo>
                    <a:pt x="497" y="97"/>
                  </a:lnTo>
                  <a:lnTo>
                    <a:pt x="492" y="92"/>
                  </a:lnTo>
                  <a:lnTo>
                    <a:pt x="497" y="88"/>
                  </a:lnTo>
                  <a:lnTo>
                    <a:pt x="513" y="65"/>
                  </a:lnTo>
                  <a:lnTo>
                    <a:pt x="519" y="52"/>
                  </a:lnTo>
                  <a:lnTo>
                    <a:pt x="516" y="43"/>
                  </a:lnTo>
                  <a:lnTo>
                    <a:pt x="508" y="47"/>
                  </a:lnTo>
                  <a:lnTo>
                    <a:pt x="497" y="54"/>
                  </a:lnTo>
                  <a:lnTo>
                    <a:pt x="478" y="65"/>
                  </a:lnTo>
                  <a:lnTo>
                    <a:pt x="465" y="67"/>
                  </a:lnTo>
                  <a:lnTo>
                    <a:pt x="424" y="72"/>
                  </a:lnTo>
                  <a:lnTo>
                    <a:pt x="392" y="67"/>
                  </a:lnTo>
                  <a:lnTo>
                    <a:pt x="365" y="63"/>
                  </a:lnTo>
                  <a:lnTo>
                    <a:pt x="348" y="59"/>
                  </a:lnTo>
                  <a:lnTo>
                    <a:pt x="343" y="54"/>
                  </a:lnTo>
                  <a:lnTo>
                    <a:pt x="343" y="50"/>
                  </a:lnTo>
                  <a:lnTo>
                    <a:pt x="348" y="43"/>
                  </a:lnTo>
                  <a:lnTo>
                    <a:pt x="359" y="43"/>
                  </a:lnTo>
                  <a:lnTo>
                    <a:pt x="373" y="36"/>
                  </a:lnTo>
                  <a:lnTo>
                    <a:pt x="386" y="27"/>
                  </a:lnTo>
                  <a:lnTo>
                    <a:pt x="403" y="9"/>
                  </a:lnTo>
                  <a:lnTo>
                    <a:pt x="403" y="5"/>
                  </a:lnTo>
                  <a:lnTo>
                    <a:pt x="397" y="5"/>
                  </a:lnTo>
                  <a:lnTo>
                    <a:pt x="389" y="11"/>
                  </a:lnTo>
                  <a:lnTo>
                    <a:pt x="378" y="14"/>
                  </a:lnTo>
                  <a:lnTo>
                    <a:pt x="346" y="9"/>
                  </a:lnTo>
                  <a:lnTo>
                    <a:pt x="319" y="5"/>
                  </a:lnTo>
                  <a:lnTo>
                    <a:pt x="300" y="3"/>
                  </a:lnTo>
                  <a:lnTo>
                    <a:pt x="284" y="5"/>
                  </a:lnTo>
                  <a:lnTo>
                    <a:pt x="273" y="9"/>
                  </a:lnTo>
                  <a:lnTo>
                    <a:pt x="265" y="14"/>
                  </a:lnTo>
                  <a:lnTo>
                    <a:pt x="251" y="20"/>
                  </a:lnTo>
                  <a:lnTo>
                    <a:pt x="249" y="18"/>
                  </a:lnTo>
                  <a:lnTo>
                    <a:pt x="251" y="14"/>
                  </a:lnTo>
                  <a:lnTo>
                    <a:pt x="257" y="7"/>
                  </a:lnTo>
                  <a:lnTo>
                    <a:pt x="257" y="5"/>
                  </a:lnTo>
                  <a:lnTo>
                    <a:pt x="254" y="0"/>
                  </a:lnTo>
                  <a:lnTo>
                    <a:pt x="240" y="3"/>
                  </a:lnTo>
                  <a:lnTo>
                    <a:pt x="205" y="11"/>
                  </a:lnTo>
                  <a:lnTo>
                    <a:pt x="176" y="25"/>
                  </a:lnTo>
                  <a:lnTo>
                    <a:pt x="154" y="34"/>
                  </a:lnTo>
                  <a:lnTo>
                    <a:pt x="138" y="47"/>
                  </a:lnTo>
                  <a:lnTo>
                    <a:pt x="124" y="65"/>
                  </a:lnTo>
                  <a:lnTo>
                    <a:pt x="119" y="83"/>
                  </a:lnTo>
                  <a:lnTo>
                    <a:pt x="119" y="97"/>
                  </a:lnTo>
                  <a:lnTo>
                    <a:pt x="113" y="108"/>
                  </a:lnTo>
                </a:path>
              </a:pathLst>
            </a:custGeom>
            <a:gradFill rotWithShape="1">
              <a:gsLst>
                <a:gs pos="0">
                  <a:srgbClr val="FF9900"/>
                </a:gs>
                <a:gs pos="100000">
                  <a:srgbClr val="AC3D00"/>
                </a:gs>
              </a:gsLst>
              <a:lin ang="5400000" scaled="1"/>
            </a:gra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648" y="2880"/>
              <a:ext cx="413" cy="3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31"/>
                </a:cxn>
                <a:cxn ang="0">
                  <a:pos x="103" y="87"/>
                </a:cxn>
                <a:cxn ang="0">
                  <a:pos x="167" y="141"/>
                </a:cxn>
                <a:cxn ang="0">
                  <a:pos x="219" y="179"/>
                </a:cxn>
                <a:cxn ang="0">
                  <a:pos x="248" y="208"/>
                </a:cxn>
                <a:cxn ang="0">
                  <a:pos x="259" y="215"/>
                </a:cxn>
                <a:cxn ang="0">
                  <a:pos x="286" y="237"/>
                </a:cxn>
                <a:cxn ang="0">
                  <a:pos x="313" y="264"/>
                </a:cxn>
                <a:cxn ang="0">
                  <a:pos x="340" y="284"/>
                </a:cxn>
                <a:cxn ang="0">
                  <a:pos x="373" y="309"/>
                </a:cxn>
                <a:cxn ang="0">
                  <a:pos x="413" y="333"/>
                </a:cxn>
              </a:cxnLst>
              <a:rect l="0" t="0" r="r" b="b"/>
              <a:pathLst>
                <a:path w="413" h="333">
                  <a:moveTo>
                    <a:pt x="0" y="0"/>
                  </a:moveTo>
                  <a:lnTo>
                    <a:pt x="35" y="31"/>
                  </a:lnTo>
                  <a:lnTo>
                    <a:pt x="103" y="87"/>
                  </a:lnTo>
                  <a:lnTo>
                    <a:pt x="167" y="141"/>
                  </a:lnTo>
                  <a:lnTo>
                    <a:pt x="219" y="179"/>
                  </a:lnTo>
                  <a:lnTo>
                    <a:pt x="248" y="208"/>
                  </a:lnTo>
                  <a:lnTo>
                    <a:pt x="259" y="215"/>
                  </a:lnTo>
                  <a:lnTo>
                    <a:pt x="286" y="237"/>
                  </a:lnTo>
                  <a:lnTo>
                    <a:pt x="313" y="264"/>
                  </a:lnTo>
                  <a:lnTo>
                    <a:pt x="340" y="284"/>
                  </a:lnTo>
                  <a:lnTo>
                    <a:pt x="373" y="309"/>
                  </a:lnTo>
                  <a:lnTo>
                    <a:pt x="413" y="33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3936" y="3120"/>
              <a:ext cx="72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24" y="0"/>
                </a:cxn>
                <a:cxn ang="0">
                  <a:pos x="43" y="7"/>
                </a:cxn>
                <a:cxn ang="0">
                  <a:pos x="59" y="11"/>
                </a:cxn>
                <a:cxn ang="0">
                  <a:pos x="72" y="11"/>
                </a:cxn>
              </a:cxnLst>
              <a:rect l="0" t="0" r="r" b="b"/>
              <a:pathLst>
                <a:path w="72" h="11">
                  <a:moveTo>
                    <a:pt x="0" y="0"/>
                  </a:moveTo>
                  <a:lnTo>
                    <a:pt x="16" y="0"/>
                  </a:lnTo>
                  <a:lnTo>
                    <a:pt x="24" y="0"/>
                  </a:lnTo>
                  <a:lnTo>
                    <a:pt x="43" y="7"/>
                  </a:lnTo>
                  <a:lnTo>
                    <a:pt x="59" y="11"/>
                  </a:lnTo>
                  <a:lnTo>
                    <a:pt x="72" y="1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3929" y="3120"/>
              <a:ext cx="30" cy="1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6"/>
                </a:cxn>
                <a:cxn ang="0">
                  <a:pos x="14" y="54"/>
                </a:cxn>
                <a:cxn ang="0">
                  <a:pos x="19" y="87"/>
                </a:cxn>
                <a:cxn ang="0">
                  <a:pos x="30" y="117"/>
                </a:cxn>
              </a:cxnLst>
              <a:rect l="0" t="0" r="r" b="b"/>
              <a:pathLst>
                <a:path w="30" h="117">
                  <a:moveTo>
                    <a:pt x="0" y="0"/>
                  </a:moveTo>
                  <a:lnTo>
                    <a:pt x="6" y="16"/>
                  </a:lnTo>
                  <a:lnTo>
                    <a:pt x="14" y="54"/>
                  </a:lnTo>
                  <a:lnTo>
                    <a:pt x="19" y="87"/>
                  </a:lnTo>
                  <a:lnTo>
                    <a:pt x="30" y="11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840" y="3038"/>
              <a:ext cx="38" cy="92"/>
            </a:xfrm>
            <a:custGeom>
              <a:avLst/>
              <a:gdLst/>
              <a:ahLst/>
              <a:cxnLst>
                <a:cxn ang="0">
                  <a:pos x="38" y="92"/>
                </a:cxn>
                <a:cxn ang="0">
                  <a:pos x="21" y="63"/>
                </a:cxn>
                <a:cxn ang="0">
                  <a:pos x="11" y="42"/>
                </a:cxn>
                <a:cxn ang="0">
                  <a:pos x="0" y="20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8" h="92">
                  <a:moveTo>
                    <a:pt x="38" y="92"/>
                  </a:moveTo>
                  <a:lnTo>
                    <a:pt x="21" y="63"/>
                  </a:lnTo>
                  <a:lnTo>
                    <a:pt x="11" y="42"/>
                  </a:lnTo>
                  <a:lnTo>
                    <a:pt x="0" y="20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3744" y="2976"/>
              <a:ext cx="71" cy="1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" y="22"/>
                </a:cxn>
                <a:cxn ang="0">
                  <a:pos x="28" y="60"/>
                </a:cxn>
                <a:cxn ang="0">
                  <a:pos x="44" y="94"/>
                </a:cxn>
                <a:cxn ang="0">
                  <a:pos x="60" y="123"/>
                </a:cxn>
                <a:cxn ang="0">
                  <a:pos x="71" y="143"/>
                </a:cxn>
              </a:cxnLst>
              <a:rect l="0" t="0" r="r" b="b"/>
              <a:pathLst>
                <a:path w="71" h="143">
                  <a:moveTo>
                    <a:pt x="0" y="0"/>
                  </a:moveTo>
                  <a:lnTo>
                    <a:pt x="17" y="22"/>
                  </a:lnTo>
                  <a:lnTo>
                    <a:pt x="28" y="60"/>
                  </a:lnTo>
                  <a:lnTo>
                    <a:pt x="44" y="94"/>
                  </a:lnTo>
                  <a:lnTo>
                    <a:pt x="60" y="123"/>
                  </a:lnTo>
                  <a:lnTo>
                    <a:pt x="71" y="14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3840" y="3024"/>
              <a:ext cx="205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" y="14"/>
                </a:cxn>
                <a:cxn ang="0">
                  <a:pos x="100" y="29"/>
                </a:cxn>
                <a:cxn ang="0">
                  <a:pos x="140" y="34"/>
                </a:cxn>
                <a:cxn ang="0">
                  <a:pos x="186" y="36"/>
                </a:cxn>
                <a:cxn ang="0">
                  <a:pos x="205" y="36"/>
                </a:cxn>
              </a:cxnLst>
              <a:rect l="0" t="0" r="r" b="b"/>
              <a:pathLst>
                <a:path w="205" h="36">
                  <a:moveTo>
                    <a:pt x="0" y="0"/>
                  </a:moveTo>
                  <a:lnTo>
                    <a:pt x="40" y="14"/>
                  </a:lnTo>
                  <a:lnTo>
                    <a:pt x="100" y="29"/>
                  </a:lnTo>
                  <a:lnTo>
                    <a:pt x="140" y="34"/>
                  </a:lnTo>
                  <a:lnTo>
                    <a:pt x="186" y="36"/>
                  </a:lnTo>
                  <a:lnTo>
                    <a:pt x="205" y="36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3744" y="2976"/>
              <a:ext cx="198" cy="53"/>
            </a:xfrm>
            <a:custGeom>
              <a:avLst/>
              <a:gdLst/>
              <a:ahLst/>
              <a:cxnLst>
                <a:cxn ang="0">
                  <a:pos x="198" y="53"/>
                </a:cxn>
                <a:cxn ang="0">
                  <a:pos x="141" y="44"/>
                </a:cxn>
                <a:cxn ang="0">
                  <a:pos x="92" y="31"/>
                </a:cxn>
                <a:cxn ang="0">
                  <a:pos x="35" y="11"/>
                </a:cxn>
                <a:cxn ang="0">
                  <a:pos x="0" y="0"/>
                </a:cxn>
              </a:cxnLst>
              <a:rect l="0" t="0" r="r" b="b"/>
              <a:pathLst>
                <a:path w="198" h="53">
                  <a:moveTo>
                    <a:pt x="198" y="53"/>
                  </a:moveTo>
                  <a:lnTo>
                    <a:pt x="141" y="44"/>
                  </a:lnTo>
                  <a:lnTo>
                    <a:pt x="92" y="31"/>
                  </a:lnTo>
                  <a:lnTo>
                    <a:pt x="35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3840" y="2976"/>
              <a:ext cx="27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4" y="7"/>
                </a:cxn>
                <a:cxn ang="0">
                  <a:pos x="27" y="0"/>
                </a:cxn>
              </a:cxnLst>
              <a:rect l="0" t="0" r="r" b="b"/>
              <a:pathLst>
                <a:path w="27" h="9">
                  <a:moveTo>
                    <a:pt x="0" y="9"/>
                  </a:moveTo>
                  <a:lnTo>
                    <a:pt x="14" y="7"/>
                  </a:lnTo>
                  <a:lnTo>
                    <a:pt x="27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3675" y="2880"/>
              <a:ext cx="47" cy="378"/>
            </a:xfrm>
            <a:custGeom>
              <a:avLst/>
              <a:gdLst/>
              <a:ahLst/>
              <a:cxnLst>
                <a:cxn ang="0">
                  <a:pos x="87" y="378"/>
                </a:cxn>
                <a:cxn ang="0">
                  <a:pos x="70" y="304"/>
                </a:cxn>
                <a:cxn ang="0">
                  <a:pos x="57" y="237"/>
                </a:cxn>
                <a:cxn ang="0">
                  <a:pos x="35" y="172"/>
                </a:cxn>
                <a:cxn ang="0">
                  <a:pos x="22" y="118"/>
                </a:cxn>
                <a:cxn ang="0">
                  <a:pos x="11" y="78"/>
                </a:cxn>
                <a:cxn ang="0">
                  <a:pos x="0" y="36"/>
                </a:cxn>
                <a:cxn ang="0">
                  <a:pos x="0" y="11"/>
                </a:cxn>
                <a:cxn ang="0">
                  <a:pos x="0" y="0"/>
                </a:cxn>
              </a:cxnLst>
              <a:rect l="0" t="0" r="r" b="b"/>
              <a:pathLst>
                <a:path w="87" h="378">
                  <a:moveTo>
                    <a:pt x="87" y="378"/>
                  </a:moveTo>
                  <a:lnTo>
                    <a:pt x="70" y="304"/>
                  </a:lnTo>
                  <a:lnTo>
                    <a:pt x="57" y="237"/>
                  </a:lnTo>
                  <a:lnTo>
                    <a:pt x="35" y="172"/>
                  </a:lnTo>
                  <a:lnTo>
                    <a:pt x="22" y="118"/>
                  </a:lnTo>
                  <a:lnTo>
                    <a:pt x="11" y="78"/>
                  </a:lnTo>
                  <a:lnTo>
                    <a:pt x="0" y="36"/>
                  </a:lnTo>
                  <a:lnTo>
                    <a:pt x="0" y="11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3675" y="2976"/>
              <a:ext cx="119" cy="163"/>
            </a:xfrm>
            <a:custGeom>
              <a:avLst/>
              <a:gdLst/>
              <a:ahLst/>
              <a:cxnLst>
                <a:cxn ang="0">
                  <a:pos x="119" y="163"/>
                </a:cxn>
                <a:cxn ang="0">
                  <a:pos x="89" y="127"/>
                </a:cxn>
                <a:cxn ang="0">
                  <a:pos x="54" y="85"/>
                </a:cxn>
                <a:cxn ang="0">
                  <a:pos x="27" y="40"/>
                </a:cxn>
                <a:cxn ang="0">
                  <a:pos x="5" y="9"/>
                </a:cxn>
                <a:cxn ang="0">
                  <a:pos x="0" y="0"/>
                </a:cxn>
              </a:cxnLst>
              <a:rect l="0" t="0" r="r" b="b"/>
              <a:pathLst>
                <a:path w="119" h="163">
                  <a:moveTo>
                    <a:pt x="119" y="163"/>
                  </a:moveTo>
                  <a:lnTo>
                    <a:pt x="89" y="127"/>
                  </a:lnTo>
                  <a:lnTo>
                    <a:pt x="54" y="85"/>
                  </a:lnTo>
                  <a:lnTo>
                    <a:pt x="27" y="40"/>
                  </a:lnTo>
                  <a:lnTo>
                    <a:pt x="5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3648" y="2976"/>
              <a:ext cx="21" cy="83"/>
            </a:xfrm>
            <a:custGeom>
              <a:avLst/>
              <a:gdLst/>
              <a:ahLst/>
              <a:cxnLst>
                <a:cxn ang="0">
                  <a:pos x="0" y="83"/>
                </a:cxn>
                <a:cxn ang="0">
                  <a:pos x="5" y="56"/>
                </a:cxn>
                <a:cxn ang="0">
                  <a:pos x="13" y="32"/>
                </a:cxn>
                <a:cxn ang="0">
                  <a:pos x="21" y="14"/>
                </a:cxn>
                <a:cxn ang="0">
                  <a:pos x="21" y="5"/>
                </a:cxn>
                <a:cxn ang="0">
                  <a:pos x="21" y="0"/>
                </a:cxn>
              </a:cxnLst>
              <a:rect l="0" t="0" r="r" b="b"/>
              <a:pathLst>
                <a:path w="21" h="83">
                  <a:moveTo>
                    <a:pt x="0" y="83"/>
                  </a:moveTo>
                  <a:lnTo>
                    <a:pt x="5" y="56"/>
                  </a:lnTo>
                  <a:lnTo>
                    <a:pt x="13" y="32"/>
                  </a:lnTo>
                  <a:lnTo>
                    <a:pt x="21" y="14"/>
                  </a:lnTo>
                  <a:lnTo>
                    <a:pt x="21" y="5"/>
                  </a:lnTo>
                  <a:lnTo>
                    <a:pt x="21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3696" y="3120"/>
              <a:ext cx="71" cy="106"/>
            </a:xfrm>
            <a:custGeom>
              <a:avLst/>
              <a:gdLst/>
              <a:ahLst/>
              <a:cxnLst>
                <a:cxn ang="0">
                  <a:pos x="71" y="106"/>
                </a:cxn>
                <a:cxn ang="0">
                  <a:pos x="49" y="81"/>
                </a:cxn>
                <a:cxn ang="0">
                  <a:pos x="27" y="41"/>
                </a:cxn>
                <a:cxn ang="0">
                  <a:pos x="16" y="20"/>
                </a:cxn>
                <a:cxn ang="0">
                  <a:pos x="8" y="12"/>
                </a:cxn>
                <a:cxn ang="0">
                  <a:pos x="0" y="0"/>
                </a:cxn>
              </a:cxnLst>
              <a:rect l="0" t="0" r="r" b="b"/>
              <a:pathLst>
                <a:path w="71" h="106">
                  <a:moveTo>
                    <a:pt x="71" y="106"/>
                  </a:moveTo>
                  <a:lnTo>
                    <a:pt x="49" y="81"/>
                  </a:lnTo>
                  <a:lnTo>
                    <a:pt x="27" y="41"/>
                  </a:lnTo>
                  <a:lnTo>
                    <a:pt x="16" y="20"/>
                  </a:lnTo>
                  <a:lnTo>
                    <a:pt x="8" y="12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3648" y="3072"/>
              <a:ext cx="30" cy="83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5" y="11"/>
                </a:cxn>
                <a:cxn ang="0">
                  <a:pos x="8" y="33"/>
                </a:cxn>
                <a:cxn ang="0">
                  <a:pos x="0" y="54"/>
                </a:cxn>
                <a:cxn ang="0">
                  <a:pos x="0" y="74"/>
                </a:cxn>
                <a:cxn ang="0">
                  <a:pos x="0" y="83"/>
                </a:cxn>
              </a:cxnLst>
              <a:rect l="0" t="0" r="r" b="b"/>
              <a:pathLst>
                <a:path w="30" h="83">
                  <a:moveTo>
                    <a:pt x="30" y="0"/>
                  </a:moveTo>
                  <a:lnTo>
                    <a:pt x="25" y="11"/>
                  </a:lnTo>
                  <a:lnTo>
                    <a:pt x="8" y="33"/>
                  </a:lnTo>
                  <a:lnTo>
                    <a:pt x="0" y="54"/>
                  </a:lnTo>
                  <a:lnTo>
                    <a:pt x="0" y="74"/>
                  </a:lnTo>
                  <a:lnTo>
                    <a:pt x="0" y="83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3600" y="2894"/>
              <a:ext cx="79" cy="253"/>
            </a:xfrm>
            <a:custGeom>
              <a:avLst/>
              <a:gdLst/>
              <a:ahLst/>
              <a:cxnLst>
                <a:cxn ang="0">
                  <a:pos x="14" y="253"/>
                </a:cxn>
                <a:cxn ang="0">
                  <a:pos x="3" y="199"/>
                </a:cxn>
                <a:cxn ang="0">
                  <a:pos x="0" y="177"/>
                </a:cxn>
                <a:cxn ang="0">
                  <a:pos x="0" y="148"/>
                </a:cxn>
                <a:cxn ang="0">
                  <a:pos x="3" y="121"/>
                </a:cxn>
                <a:cxn ang="0">
                  <a:pos x="11" y="98"/>
                </a:cxn>
                <a:cxn ang="0">
                  <a:pos x="22" y="83"/>
                </a:cxn>
                <a:cxn ang="0">
                  <a:pos x="38" y="67"/>
                </a:cxn>
                <a:cxn ang="0">
                  <a:pos x="54" y="47"/>
                </a:cxn>
                <a:cxn ang="0">
                  <a:pos x="70" y="18"/>
                </a:cxn>
                <a:cxn ang="0">
                  <a:pos x="79" y="0"/>
                </a:cxn>
              </a:cxnLst>
              <a:rect l="0" t="0" r="r" b="b"/>
              <a:pathLst>
                <a:path w="79" h="253">
                  <a:moveTo>
                    <a:pt x="14" y="253"/>
                  </a:moveTo>
                  <a:lnTo>
                    <a:pt x="3" y="199"/>
                  </a:lnTo>
                  <a:lnTo>
                    <a:pt x="0" y="177"/>
                  </a:lnTo>
                  <a:lnTo>
                    <a:pt x="0" y="148"/>
                  </a:lnTo>
                  <a:lnTo>
                    <a:pt x="3" y="121"/>
                  </a:lnTo>
                  <a:lnTo>
                    <a:pt x="11" y="98"/>
                  </a:lnTo>
                  <a:lnTo>
                    <a:pt x="22" y="83"/>
                  </a:lnTo>
                  <a:lnTo>
                    <a:pt x="38" y="67"/>
                  </a:lnTo>
                  <a:lnTo>
                    <a:pt x="54" y="47"/>
                  </a:lnTo>
                  <a:lnTo>
                    <a:pt x="70" y="18"/>
                  </a:lnTo>
                  <a:lnTo>
                    <a:pt x="79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3600" y="2976"/>
              <a:ext cx="46" cy="23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4" y="14"/>
                </a:cxn>
                <a:cxn ang="0">
                  <a:pos x="40" y="5"/>
                </a:cxn>
                <a:cxn ang="0">
                  <a:pos x="46" y="0"/>
                </a:cxn>
              </a:cxnLst>
              <a:rect l="0" t="0" r="r" b="b"/>
              <a:pathLst>
                <a:path w="46" h="23">
                  <a:moveTo>
                    <a:pt x="0" y="23"/>
                  </a:moveTo>
                  <a:lnTo>
                    <a:pt x="24" y="14"/>
                  </a:lnTo>
                  <a:lnTo>
                    <a:pt x="40" y="5"/>
                  </a:lnTo>
                  <a:lnTo>
                    <a:pt x="46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3696" y="2784"/>
              <a:ext cx="248" cy="99"/>
            </a:xfrm>
            <a:custGeom>
              <a:avLst/>
              <a:gdLst/>
              <a:ahLst/>
              <a:cxnLst>
                <a:cxn ang="0">
                  <a:pos x="0" y="99"/>
                </a:cxn>
                <a:cxn ang="0">
                  <a:pos x="10" y="92"/>
                </a:cxn>
                <a:cxn ang="0">
                  <a:pos x="27" y="79"/>
                </a:cxn>
                <a:cxn ang="0">
                  <a:pos x="54" y="65"/>
                </a:cxn>
                <a:cxn ang="0">
                  <a:pos x="78" y="52"/>
                </a:cxn>
                <a:cxn ang="0">
                  <a:pos x="127" y="32"/>
                </a:cxn>
                <a:cxn ang="0">
                  <a:pos x="156" y="23"/>
                </a:cxn>
                <a:cxn ang="0">
                  <a:pos x="194" y="14"/>
                </a:cxn>
                <a:cxn ang="0">
                  <a:pos x="224" y="9"/>
                </a:cxn>
                <a:cxn ang="0">
                  <a:pos x="240" y="5"/>
                </a:cxn>
                <a:cxn ang="0">
                  <a:pos x="248" y="0"/>
                </a:cxn>
              </a:cxnLst>
              <a:rect l="0" t="0" r="r" b="b"/>
              <a:pathLst>
                <a:path w="248" h="99">
                  <a:moveTo>
                    <a:pt x="0" y="99"/>
                  </a:moveTo>
                  <a:lnTo>
                    <a:pt x="10" y="92"/>
                  </a:lnTo>
                  <a:lnTo>
                    <a:pt x="27" y="79"/>
                  </a:lnTo>
                  <a:lnTo>
                    <a:pt x="54" y="65"/>
                  </a:lnTo>
                  <a:lnTo>
                    <a:pt x="78" y="52"/>
                  </a:lnTo>
                  <a:lnTo>
                    <a:pt x="127" y="32"/>
                  </a:lnTo>
                  <a:lnTo>
                    <a:pt x="156" y="23"/>
                  </a:lnTo>
                  <a:lnTo>
                    <a:pt x="194" y="14"/>
                  </a:lnTo>
                  <a:lnTo>
                    <a:pt x="224" y="9"/>
                  </a:lnTo>
                  <a:lnTo>
                    <a:pt x="240" y="5"/>
                  </a:lnTo>
                  <a:lnTo>
                    <a:pt x="248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3744" y="2784"/>
              <a:ext cx="62" cy="77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46" y="5"/>
                </a:cxn>
                <a:cxn ang="0">
                  <a:pos x="35" y="14"/>
                </a:cxn>
                <a:cxn ang="0">
                  <a:pos x="22" y="32"/>
                </a:cxn>
                <a:cxn ang="0">
                  <a:pos x="11" y="52"/>
                </a:cxn>
                <a:cxn ang="0">
                  <a:pos x="6" y="63"/>
                </a:cxn>
                <a:cxn ang="0">
                  <a:pos x="0" y="77"/>
                </a:cxn>
              </a:cxnLst>
              <a:rect l="0" t="0" r="r" b="b"/>
              <a:pathLst>
                <a:path w="62" h="77">
                  <a:moveTo>
                    <a:pt x="62" y="0"/>
                  </a:moveTo>
                  <a:lnTo>
                    <a:pt x="46" y="5"/>
                  </a:lnTo>
                  <a:lnTo>
                    <a:pt x="35" y="14"/>
                  </a:lnTo>
                  <a:lnTo>
                    <a:pt x="22" y="32"/>
                  </a:lnTo>
                  <a:lnTo>
                    <a:pt x="11" y="52"/>
                  </a:lnTo>
                  <a:lnTo>
                    <a:pt x="6" y="63"/>
                  </a:lnTo>
                  <a:lnTo>
                    <a:pt x="0" y="77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3676" y="2897"/>
              <a:ext cx="446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2"/>
                </a:cxn>
                <a:cxn ang="0">
                  <a:pos x="90" y="2"/>
                </a:cxn>
                <a:cxn ang="0">
                  <a:pos x="146" y="7"/>
                </a:cxn>
                <a:cxn ang="0">
                  <a:pos x="184" y="16"/>
                </a:cxn>
                <a:cxn ang="0">
                  <a:pos x="206" y="20"/>
                </a:cxn>
                <a:cxn ang="0">
                  <a:pos x="252" y="25"/>
                </a:cxn>
                <a:cxn ang="0">
                  <a:pos x="306" y="32"/>
                </a:cxn>
                <a:cxn ang="0">
                  <a:pos x="335" y="38"/>
                </a:cxn>
                <a:cxn ang="0">
                  <a:pos x="357" y="38"/>
                </a:cxn>
                <a:cxn ang="0">
                  <a:pos x="400" y="34"/>
                </a:cxn>
                <a:cxn ang="0">
                  <a:pos x="427" y="34"/>
                </a:cxn>
                <a:cxn ang="0">
                  <a:pos x="446" y="29"/>
                </a:cxn>
              </a:cxnLst>
              <a:rect l="0" t="0" r="r" b="b"/>
              <a:pathLst>
                <a:path w="446" h="38">
                  <a:moveTo>
                    <a:pt x="0" y="0"/>
                  </a:moveTo>
                  <a:lnTo>
                    <a:pt x="22" y="2"/>
                  </a:lnTo>
                  <a:lnTo>
                    <a:pt x="90" y="2"/>
                  </a:lnTo>
                  <a:lnTo>
                    <a:pt x="146" y="7"/>
                  </a:lnTo>
                  <a:lnTo>
                    <a:pt x="184" y="16"/>
                  </a:lnTo>
                  <a:lnTo>
                    <a:pt x="206" y="20"/>
                  </a:lnTo>
                  <a:lnTo>
                    <a:pt x="252" y="25"/>
                  </a:lnTo>
                  <a:lnTo>
                    <a:pt x="306" y="32"/>
                  </a:lnTo>
                  <a:lnTo>
                    <a:pt x="335" y="38"/>
                  </a:lnTo>
                  <a:lnTo>
                    <a:pt x="357" y="38"/>
                  </a:lnTo>
                  <a:lnTo>
                    <a:pt x="400" y="34"/>
                  </a:lnTo>
                  <a:lnTo>
                    <a:pt x="427" y="34"/>
                  </a:lnTo>
                  <a:lnTo>
                    <a:pt x="446" y="29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3888" y="2928"/>
              <a:ext cx="70" cy="36"/>
            </a:xfrm>
            <a:custGeom>
              <a:avLst/>
              <a:gdLst/>
              <a:ahLst/>
              <a:cxnLst>
                <a:cxn ang="0">
                  <a:pos x="70" y="36"/>
                </a:cxn>
                <a:cxn ang="0">
                  <a:pos x="45" y="18"/>
                </a:cxn>
                <a:cxn ang="0">
                  <a:pos x="21" y="9"/>
                </a:cxn>
                <a:cxn ang="0">
                  <a:pos x="0" y="0"/>
                </a:cxn>
              </a:cxnLst>
              <a:rect l="0" t="0" r="r" b="b"/>
              <a:pathLst>
                <a:path w="70" h="36">
                  <a:moveTo>
                    <a:pt x="70" y="36"/>
                  </a:moveTo>
                  <a:lnTo>
                    <a:pt x="45" y="18"/>
                  </a:lnTo>
                  <a:lnTo>
                    <a:pt x="21" y="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3950" y="2832"/>
              <a:ext cx="111" cy="81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98" y="14"/>
                </a:cxn>
                <a:cxn ang="0">
                  <a:pos x="60" y="32"/>
                </a:cxn>
                <a:cxn ang="0">
                  <a:pos x="30" y="50"/>
                </a:cxn>
                <a:cxn ang="0">
                  <a:pos x="14" y="65"/>
                </a:cxn>
                <a:cxn ang="0">
                  <a:pos x="8" y="72"/>
                </a:cxn>
                <a:cxn ang="0">
                  <a:pos x="0" y="81"/>
                </a:cxn>
              </a:cxnLst>
              <a:rect l="0" t="0" r="r" b="b"/>
              <a:pathLst>
                <a:path w="111" h="81">
                  <a:moveTo>
                    <a:pt x="111" y="0"/>
                  </a:moveTo>
                  <a:lnTo>
                    <a:pt x="98" y="14"/>
                  </a:lnTo>
                  <a:lnTo>
                    <a:pt x="60" y="32"/>
                  </a:lnTo>
                  <a:lnTo>
                    <a:pt x="30" y="50"/>
                  </a:lnTo>
                  <a:lnTo>
                    <a:pt x="14" y="65"/>
                  </a:lnTo>
                  <a:lnTo>
                    <a:pt x="8" y="72"/>
                  </a:lnTo>
                  <a:lnTo>
                    <a:pt x="0" y="81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3779" y="2914"/>
              <a:ext cx="109" cy="62"/>
            </a:xfrm>
            <a:custGeom>
              <a:avLst/>
              <a:gdLst/>
              <a:ahLst/>
              <a:cxnLst>
                <a:cxn ang="0">
                  <a:pos x="76" y="69"/>
                </a:cxn>
                <a:cxn ang="0">
                  <a:pos x="59" y="47"/>
                </a:cxn>
                <a:cxn ang="0">
                  <a:pos x="40" y="27"/>
                </a:cxn>
                <a:cxn ang="0">
                  <a:pos x="24" y="15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76" h="69">
                  <a:moveTo>
                    <a:pt x="76" y="69"/>
                  </a:moveTo>
                  <a:lnTo>
                    <a:pt x="59" y="47"/>
                  </a:lnTo>
                  <a:lnTo>
                    <a:pt x="40" y="27"/>
                  </a:lnTo>
                  <a:lnTo>
                    <a:pt x="24" y="15"/>
                  </a:lnTo>
                  <a:lnTo>
                    <a:pt x="11" y="4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7F0000"/>
              </a:solidFill>
              <a:prstDash val="solid"/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pic>
        <p:nvPicPr>
          <p:cNvPr id="1060" name="Picture 36" descr="ED00184_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6172200"/>
            <a:ext cx="1219200" cy="5334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32.chitinsky.ru/" TargetMode="External"/><Relationship Id="rId2" Type="http://schemas.openxmlformats.org/officeDocument/2006/relationships/hyperlink" Target="mailto:mysche32@mail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hyperlink" Target="mailto:myschl32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3600" b="1" smtClean="0"/>
              <a:t>МБОУ «Средняя общеобразовательная школа №32»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r>
              <a:rPr lang="en-US" altLang="ru-RU" sz="1800" u="sng" smtClean="0">
                <a:hlinkClick r:id="rId2"/>
              </a:rPr>
              <a:t> </a:t>
            </a:r>
            <a:r>
              <a:rPr lang="ru-RU" altLang="ru-RU" sz="1800" b="1" smtClean="0"/>
              <a:t>Адрес: г.Чита, ул. Балябина д.48 тел: 35-55-82</a:t>
            </a:r>
            <a:br>
              <a:rPr lang="ru-RU" altLang="ru-RU" sz="1800" b="1" smtClean="0"/>
            </a:br>
            <a:r>
              <a:rPr lang="ru-RU" altLang="ru-RU" sz="1800" b="1" smtClean="0"/>
              <a:t>директор: Маняхин Юрий Владимирович</a:t>
            </a:r>
            <a:br>
              <a:rPr lang="ru-RU" altLang="ru-RU" sz="1800" b="1" smtClean="0"/>
            </a:br>
            <a:r>
              <a:rPr lang="ru-RU" altLang="ru-RU" sz="1800" b="1" smtClean="0"/>
              <a:t>сайт:</a:t>
            </a:r>
            <a:r>
              <a:rPr lang="ru-RU" altLang="ru-RU" sz="1800" b="1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ru-RU" sz="1600" smtClean="0">
                <a:solidFill>
                  <a:schemeClr val="tx1"/>
                </a:solidFill>
                <a:hlinkClick r:id="rId3"/>
              </a:rPr>
              <a:t>school32.chitinsky.ru </a:t>
            </a:r>
            <a:r>
              <a:rPr lang="ru-RU" altLang="ru-RU" sz="1600" b="1" smtClean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ru-RU" altLang="ru-RU" sz="1800" b="1" smtClean="0"/>
              <a:t/>
            </a:r>
            <a:br>
              <a:rPr lang="ru-RU" altLang="ru-RU" sz="1800" b="1" smtClean="0"/>
            </a:br>
            <a:r>
              <a:rPr lang="ru-RU" altLang="ru-RU" sz="1800" b="1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</a:rPr>
              <a:t> е-ма</a:t>
            </a:r>
            <a:r>
              <a:rPr lang="en-US" altLang="ru-RU" sz="1800" b="1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</a:rPr>
              <a:t>il</a:t>
            </a:r>
            <a:r>
              <a:rPr lang="ru-RU" altLang="ru-RU" sz="1800" b="1" smtClean="0">
                <a:solidFill>
                  <a:srgbClr val="002060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ru-RU" sz="1600" u="sng" smtClean="0">
                <a:solidFill>
                  <a:schemeClr val="tx1"/>
                </a:solidFill>
                <a:hlinkClick r:id="rId4"/>
              </a:rPr>
              <a:t>myschl</a:t>
            </a:r>
            <a:r>
              <a:rPr lang="ru-RU" altLang="ru-RU" sz="1600" u="sng" smtClean="0">
                <a:solidFill>
                  <a:schemeClr val="tx1"/>
                </a:solidFill>
                <a:hlinkClick r:id="rId4"/>
              </a:rPr>
              <a:t>32@</a:t>
            </a:r>
            <a:r>
              <a:rPr lang="en-US" altLang="ru-RU" sz="1600" u="sng" smtClean="0">
                <a:solidFill>
                  <a:schemeClr val="tx1"/>
                </a:solidFill>
                <a:hlinkClick r:id="rId4"/>
              </a:rPr>
              <a:t>mail</a:t>
            </a:r>
            <a:r>
              <a:rPr lang="ru-RU" altLang="ru-RU" sz="1600" u="sng" smtClean="0">
                <a:solidFill>
                  <a:schemeClr val="tx1"/>
                </a:solidFill>
                <a:hlinkClick r:id="rId4"/>
              </a:rPr>
              <a:t>.</a:t>
            </a:r>
            <a:r>
              <a:rPr lang="en-US" altLang="ru-RU" sz="1600" u="sng" smtClean="0">
                <a:solidFill>
                  <a:schemeClr val="tx1"/>
                </a:solidFill>
                <a:hlinkClick r:id="rId4"/>
              </a:rPr>
              <a:t>ru</a:t>
            </a:r>
            <a:endParaRPr lang="ru-RU" altLang="ru-RU" smtClean="0">
              <a:solidFill>
                <a:schemeClr val="tx1"/>
              </a:solidFill>
            </a:endParaRPr>
          </a:p>
        </p:txBody>
      </p:sp>
      <p:pic>
        <p:nvPicPr>
          <p:cNvPr id="3075" name="Picture 2" descr="C:\Users\Home\Downloads\15320723-1.pn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3276600"/>
            <a:ext cx="5287963" cy="2819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C:\Users\User\Desktop\Учителя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2743200"/>
            <a:ext cx="2628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787" y="406346"/>
            <a:ext cx="8166538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Дополнительное образование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</a:b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866775" y="1528763"/>
          <a:ext cx="7343775" cy="2613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3799"/>
                <a:gridCol w="2089976"/>
              </a:tblGrid>
              <a:tr h="652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программы дополнительного образования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Возраст детей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1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Изостудия «Палитра»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– 12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2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Спортивная секция «Аэробика»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10-11 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Военно-патриотический клуб </a:t>
                      </a: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Пламя Победы»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 – 18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Дополнительное обучение русскому языку как неродному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2194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 – 11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Рисунок 5" descr="C:\Users\User\AppData\Local\Microsoft\Windows\Temporary Internet Files\Content.Word\20210204_123233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9550" y="4306121"/>
            <a:ext cx="2580947" cy="2066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C:\Users\User\YandexDisk-zhabkina.nata\ФОТО\2019-2020\1 ЧЕТВЕРТЬ\ОТКРЫТИЕ ВП\НА САЙТ\IMG_081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83745" y="4425622"/>
            <a:ext cx="2654903" cy="2034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C:\Users\User\YandexDisk-zhabkina.nata\ФОТО\2017-2018\1 четверть\Презентация школы\IMG_1236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5804" y="4328401"/>
            <a:ext cx="2709096" cy="21104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2800" b="1" i="1" smtClean="0"/>
              <a:t>Программа развития школы</a:t>
            </a:r>
            <a:br>
              <a:rPr lang="ru-RU" altLang="ru-RU" sz="2800" b="1" i="1" smtClean="0"/>
            </a:br>
            <a:r>
              <a:rPr lang="ru-RU" altLang="ru-RU" sz="2800" b="1" i="1" smtClean="0"/>
              <a:t> «Новому поколению – новое качественное образование» 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 32» осуществляет образовательную деятельность, соответствующую следующим уровням общего образования: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начальное общее образование (срок освоения – 4 года);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основное общее образование (срок освоения – 5 лет);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среднее общее образование (срок освоения – 2 года);</a:t>
            </a:r>
          </a:p>
          <a:p>
            <a:pPr marL="285750" indent="-285750">
              <a:buFontTx/>
              <a:buChar char="-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 детей </a:t>
            </a:r>
          </a:p>
          <a:p>
            <a:pPr marL="285750" indent="-285750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работает в режиме шестидневной учебной недели</a:t>
            </a:r>
          </a:p>
          <a:p>
            <a:pPr marL="285750" indent="-285750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учащихся 2-11 классов. Продолжительность учебной </a:t>
            </a:r>
          </a:p>
          <a:p>
            <a:pPr marL="285750" indent="-285750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недели в 1-х классах – 5 дней. Учебные занятия организованы</a:t>
            </a:r>
          </a:p>
          <a:p>
            <a:pPr marL="285750" indent="-285750">
              <a:buFontTx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две смены. В школе созданы условия для охраны жизни и здоровья учащихся – круглосуточная охрана школы осуществляется специализированной организацией, подключена система внутреннего и внешнего видеонаблюдения, пожарная сигнализация. 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4100" name="Picture 2" descr="C:\Users\Home\Downloads\teacher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2209800"/>
            <a:ext cx="190341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chemeClr val="tx1"/>
                </a:solidFill>
              </a:rPr>
              <a:t>Результативность образовательной деятельности </a:t>
            </a:r>
            <a:r>
              <a:rPr lang="ru-RU" b="1" dirty="0" smtClean="0">
                <a:solidFill>
                  <a:schemeClr val="tx1"/>
                </a:solidFill>
              </a:rPr>
              <a:t>по годам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sz="quarter" idx="1"/>
          </p:nvPr>
        </p:nvGraphicFramePr>
        <p:xfrm>
          <a:off x="685800" y="1600200"/>
          <a:ext cx="7654924" cy="103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731">
                  <a:extLst>
                    <a:ext uri="{9D8B030D-6E8A-4147-A177-3AD203B41FA5}"/>
                  </a:extLst>
                </a:gridCol>
                <a:gridCol w="1913731">
                  <a:extLst>
                    <a:ext uri="{9D8B030D-6E8A-4147-A177-3AD203B41FA5}"/>
                  </a:extLst>
                </a:gridCol>
                <a:gridCol w="1913731">
                  <a:extLst>
                    <a:ext uri="{9D8B030D-6E8A-4147-A177-3AD203B41FA5}"/>
                  </a:extLst>
                </a:gridCol>
                <a:gridCol w="1913731">
                  <a:extLst>
                    <a:ext uri="{9D8B030D-6E8A-4147-A177-3AD203B41FA5}"/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extLst>
                  <a:ext uri="{0D108BD9-81ED-4DB2-BD59-A6C34878D82A}"/>
                </a:extLst>
              </a:tr>
              <a:tr h="51831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успеваемость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95,9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98,5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7" marB="4571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85800" y="3213100"/>
          <a:ext cx="7654924" cy="107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731">
                  <a:extLst>
                    <a:ext uri="{9D8B030D-6E8A-4147-A177-3AD203B41FA5}"/>
                  </a:extLst>
                </a:gridCol>
                <a:gridCol w="1913731">
                  <a:extLst>
                    <a:ext uri="{9D8B030D-6E8A-4147-A177-3AD203B41FA5}"/>
                  </a:extLst>
                </a:gridCol>
                <a:gridCol w="1913731">
                  <a:extLst>
                    <a:ext uri="{9D8B030D-6E8A-4147-A177-3AD203B41FA5}"/>
                  </a:extLst>
                </a:gridCol>
                <a:gridCol w="1913731">
                  <a:extLst>
                    <a:ext uri="{9D8B030D-6E8A-4147-A177-3AD203B41FA5}"/>
                  </a:extLst>
                </a:gridCol>
              </a:tblGrid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extLst>
                  <a:ext uri="{0D108BD9-81ED-4DB2-BD59-A6C34878D82A}"/>
                </a:extLst>
              </a:tr>
              <a:tr h="53975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качество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31,7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47,1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694" marB="45694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685800" y="4868863"/>
          <a:ext cx="7723188" cy="107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797">
                  <a:extLst>
                    <a:ext uri="{9D8B030D-6E8A-4147-A177-3AD203B41FA5}"/>
                  </a:extLst>
                </a:gridCol>
                <a:gridCol w="1930797">
                  <a:extLst>
                    <a:ext uri="{9D8B030D-6E8A-4147-A177-3AD203B41FA5}"/>
                  </a:extLst>
                </a:gridCol>
                <a:gridCol w="1930797">
                  <a:extLst>
                    <a:ext uri="{9D8B030D-6E8A-4147-A177-3AD203B41FA5}"/>
                  </a:extLst>
                </a:gridCol>
                <a:gridCol w="1930797">
                  <a:extLst>
                    <a:ext uri="{9D8B030D-6E8A-4147-A177-3AD203B41FA5}"/>
                  </a:extLst>
                </a:gridCol>
              </a:tblGrid>
              <a:tr h="5365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  <a:tr h="53657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отличники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1" marB="45721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5715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Гордость школы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 bwMode="auto">
          <a:xfrm>
            <a:off x="838200" y="1143000"/>
            <a:ext cx="7848600" cy="4983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ru-RU" altLang="ru-RU" sz="2400" b="1" smtClean="0">
                <a:solidFill>
                  <a:srgbClr val="FF0000"/>
                </a:solidFill>
              </a:rPr>
              <a:t>Аттестаты с отличием (9 классы)</a:t>
            </a:r>
          </a:p>
          <a:p>
            <a:pPr>
              <a:buFontTx/>
              <a:buNone/>
            </a:pPr>
            <a:r>
              <a:rPr lang="ru-RU" altLang="ru-RU" sz="2400" smtClean="0"/>
              <a:t>2020 – 5</a:t>
            </a:r>
          </a:p>
          <a:p>
            <a:pPr>
              <a:buFontTx/>
              <a:buNone/>
            </a:pPr>
            <a:r>
              <a:rPr lang="ru-RU" altLang="ru-RU" sz="2400" smtClean="0"/>
              <a:t>2019 – 5</a:t>
            </a:r>
          </a:p>
          <a:p>
            <a:pPr>
              <a:buFontTx/>
              <a:buNone/>
            </a:pPr>
            <a:r>
              <a:rPr lang="ru-RU" altLang="ru-RU" sz="2400" smtClean="0"/>
              <a:t>2018 – 4</a:t>
            </a:r>
          </a:p>
          <a:p>
            <a:pPr>
              <a:buFontTx/>
              <a:buNone/>
            </a:pPr>
            <a:r>
              <a:rPr lang="ru-RU" altLang="ru-RU" sz="2400" smtClean="0"/>
              <a:t>2017 – 4</a:t>
            </a:r>
          </a:p>
          <a:p>
            <a:pPr>
              <a:buFontTx/>
              <a:buNone/>
            </a:pPr>
            <a:r>
              <a:rPr lang="ru-RU" altLang="ru-RU" sz="2400" b="1" smtClean="0">
                <a:solidFill>
                  <a:srgbClr val="FF0000"/>
                </a:solidFill>
              </a:rPr>
              <a:t>Золотые медали</a:t>
            </a:r>
          </a:p>
          <a:p>
            <a:pPr>
              <a:buFontTx/>
              <a:buNone/>
            </a:pPr>
            <a:r>
              <a:rPr lang="ru-RU" altLang="ru-RU" sz="2400" b="1" smtClean="0">
                <a:solidFill>
                  <a:srgbClr val="FF0000"/>
                </a:solidFill>
              </a:rPr>
              <a:t> (11 класс)</a:t>
            </a:r>
          </a:p>
          <a:p>
            <a:pPr>
              <a:buFontTx/>
              <a:buNone/>
            </a:pPr>
            <a:r>
              <a:rPr lang="ru-RU" altLang="ru-RU" sz="2400" smtClean="0"/>
              <a:t>2020 – 1</a:t>
            </a:r>
          </a:p>
          <a:p>
            <a:pPr>
              <a:buFontTx/>
              <a:buNone/>
            </a:pPr>
            <a:r>
              <a:rPr lang="ru-RU" altLang="ru-RU" sz="2400" smtClean="0"/>
              <a:t>2019 – 1</a:t>
            </a:r>
          </a:p>
          <a:p>
            <a:pPr>
              <a:buFontTx/>
              <a:buNone/>
            </a:pPr>
            <a:r>
              <a:rPr lang="ru-RU" altLang="ru-RU" sz="2400" smtClean="0"/>
              <a:t>2018 – 3</a:t>
            </a:r>
          </a:p>
          <a:p>
            <a:pPr>
              <a:buFontTx/>
              <a:buNone/>
            </a:pPr>
            <a:r>
              <a:rPr lang="ru-RU" altLang="ru-RU" sz="2400" smtClean="0"/>
              <a:t>2017 – 2</a:t>
            </a:r>
          </a:p>
          <a:p>
            <a:pPr>
              <a:buFontTx/>
              <a:buNone/>
            </a:pPr>
            <a:r>
              <a:rPr lang="ru-RU" altLang="ru-RU" sz="2400" smtClean="0"/>
              <a:t>2016 - 3</a:t>
            </a:r>
          </a:p>
          <a:p>
            <a:pPr>
              <a:buFontTx/>
              <a:buNone/>
            </a:pPr>
            <a:endParaRPr lang="ru-RU" altLang="ru-RU" smtClean="0"/>
          </a:p>
        </p:txBody>
      </p:sp>
      <p:pic>
        <p:nvPicPr>
          <p:cNvPr id="6148" name="Picture 2" descr="C:\Users\User\Desktop\пшеничник\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3733800"/>
            <a:ext cx="21336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7600" y="1676400"/>
            <a:ext cx="1692275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 descr="C:\Users\User\Desktop\Склярова 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4200" y="3962400"/>
            <a:ext cx="1982788" cy="264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9" descr="C:\Users\User\Desktop\ученики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228600"/>
            <a:ext cx="28956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C:\Users\User\AppData\Local\Temp\Rar$DIa0.485\20210221_11370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4200" y="533400"/>
            <a:ext cx="34956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14400" y="3333750"/>
            <a:ext cx="4343400" cy="37861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0099"/>
                </a:solidFill>
              </a:rPr>
              <a:t>НАЧАЛЬНАЯ ШКОЛА 21 ВЕКА</a:t>
            </a:r>
          </a:p>
          <a:p>
            <a:pPr algn="ctr">
              <a:defRPr/>
            </a:pPr>
            <a:r>
              <a:rPr lang="ru-RU" sz="1200" dirty="0"/>
              <a:t>Особенности системы: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 Развитие личности школьника, формирование учебной деятельности в соответствии с индивидуальными возможностями и особенностями каждого. 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Приоритет проблемно-исследовательской деятельности, основанной на инициативе и самостоятельности школьников. 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Реализация дифференцированного подхода, позволяющего учитывать темп продвижения учащегося, корректировать возникающие трудности, обеспечивать поддержку его способностей. 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Усиление внимания к творческой деятельности, направленной на формирование </a:t>
            </a:r>
            <a:r>
              <a:rPr lang="ru-RU" sz="1200" dirty="0" err="1"/>
              <a:t>креативного</a:t>
            </a:r>
            <a:r>
              <a:rPr lang="ru-RU" sz="1200" dirty="0"/>
              <a:t> мышления и воссоздающего воображения. </a:t>
            </a:r>
            <a:endParaRPr lang="en-US" sz="1200" dirty="0"/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Обучение строится на высоком </a:t>
            </a:r>
            <a:r>
              <a:rPr lang="ru-RU" sz="1200" dirty="0" err="1"/>
              <a:t>эрудиционном</a:t>
            </a:r>
            <a:r>
              <a:rPr lang="ru-RU" sz="1200" dirty="0"/>
              <a:t> и культурологическом фоне, что обеспечивает готовность к самообразованию.</a:t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7172" name="AutoShape 7" descr="Школа 21 ве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3" name="AutoShape 9" descr="Школа 21 ве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4" name="AutoShape 11" descr="Школа 21 ве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410200" y="3733800"/>
            <a:ext cx="3276600" cy="30321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100" b="1" dirty="0">
                <a:solidFill>
                  <a:srgbClr val="000099"/>
                </a:solidFill>
              </a:rPr>
              <a:t>ШКОЛА РОССИИ</a:t>
            </a:r>
          </a:p>
          <a:p>
            <a:pPr algn="ctr">
              <a:defRPr/>
            </a:pPr>
            <a:r>
              <a:rPr lang="ru-RU" sz="1200" dirty="0"/>
              <a:t>Особенности программы: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обеспечение учащихся знаниями в соответствии с требованием ФГОС,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формирование у школьников необходимых для учёбы навыков,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создание мотивации к изучению всех школьных предметов,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ориентирование работы на результат,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духовно-нравственное развитие учащихся,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привитие школьникам уважения к родной культуре и традициям,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воспитание бережного отношения к природе,</a:t>
            </a:r>
          </a:p>
          <a:p>
            <a:pPr>
              <a:defRPr/>
            </a:pPr>
            <a:r>
              <a:rPr lang="en-US" sz="1200" dirty="0"/>
              <a:t>~</a:t>
            </a:r>
            <a:r>
              <a:rPr lang="ru-RU" sz="1200" dirty="0"/>
              <a:t>формирование целостной картины мира.</a:t>
            </a:r>
          </a:p>
        </p:txBody>
      </p:sp>
      <p:pic>
        <p:nvPicPr>
          <p:cNvPr id="7176" name="Picture 13" descr="https://im0-tub-ru.yandex.net/i?id=e15613390b295b53dc259553d8599c81-l&amp;n=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3124200"/>
            <a:ext cx="609600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5" descr="https://fs.znanio.ru/8c0997/fa/8c/75db062ff783a8e3b9bddce995cd543fed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3429000"/>
            <a:ext cx="7000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Rectangle 16"/>
          <p:cNvSpPr>
            <a:spLocks noChangeArrowheads="1"/>
          </p:cNvSpPr>
          <p:nvPr/>
        </p:nvSpPr>
        <p:spPr bwMode="auto">
          <a:xfrm>
            <a:off x="1524000" y="0"/>
            <a:ext cx="665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Педагогический коллектив начальной школы</a:t>
            </a:r>
            <a:endParaRPr lang="ru-RU" altLang="ru-RU" sz="2400" b="1">
              <a:solidFill>
                <a:srgbClr val="000099"/>
              </a:solidFill>
            </a:endParaRPr>
          </a:p>
        </p:txBody>
      </p:sp>
      <p:sp>
        <p:nvSpPr>
          <p:cNvPr id="7179" name="Прямоугольник 13"/>
          <p:cNvSpPr>
            <a:spLocks noChangeArrowheads="1"/>
          </p:cNvSpPr>
          <p:nvPr/>
        </p:nvSpPr>
        <p:spPr bwMode="auto">
          <a:xfrm>
            <a:off x="2362200" y="3048000"/>
            <a:ext cx="579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000099"/>
                </a:solidFill>
              </a:rPr>
              <a:t>ОБУЧЕНИЕ ВЕДЕТСЯ ПО ПРОГРАММАМ: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7200" y="685800"/>
            <a:ext cx="2438400" cy="1384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</a:rPr>
              <a:t>Квалификация:</a:t>
            </a:r>
          </a:p>
          <a:p>
            <a:pPr>
              <a:defRPr/>
            </a:pPr>
            <a:r>
              <a:rPr lang="ru-RU" sz="1400" dirty="0"/>
              <a:t>Высшая – 1</a:t>
            </a:r>
          </a:p>
          <a:p>
            <a:pPr>
              <a:defRPr/>
            </a:pPr>
            <a:r>
              <a:rPr lang="ru-RU" sz="1400" dirty="0"/>
              <a:t>Первая -2</a:t>
            </a:r>
          </a:p>
          <a:p>
            <a:pPr>
              <a:defRPr/>
            </a:pPr>
            <a:r>
              <a:rPr lang="ru-RU" sz="1400" dirty="0"/>
              <a:t>Соответствие занимаемой должности – 3</a:t>
            </a:r>
          </a:p>
          <a:p>
            <a:pPr>
              <a:defRPr/>
            </a:pPr>
            <a:r>
              <a:rPr lang="ru-RU" sz="1400" dirty="0"/>
              <a:t>Молодые специалисты- 4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05600" y="1143000"/>
            <a:ext cx="2209800" cy="1384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</a:rPr>
              <a:t>Стаж работы:</a:t>
            </a:r>
          </a:p>
          <a:p>
            <a:pPr>
              <a:defRPr/>
            </a:pPr>
            <a:r>
              <a:rPr lang="ru-RU" sz="1400" dirty="0"/>
              <a:t>До 5 лет-4</a:t>
            </a:r>
          </a:p>
          <a:p>
            <a:pPr>
              <a:defRPr/>
            </a:pPr>
            <a:r>
              <a:rPr lang="ru-RU" sz="1400" dirty="0"/>
              <a:t> 5 до 10 лет – 1</a:t>
            </a:r>
          </a:p>
          <a:p>
            <a:pPr>
              <a:defRPr/>
            </a:pPr>
            <a:r>
              <a:rPr lang="ru-RU" sz="1400" dirty="0"/>
              <a:t>10 до 20 лет -3</a:t>
            </a:r>
          </a:p>
          <a:p>
            <a:pPr>
              <a:defRPr/>
            </a:pPr>
            <a:r>
              <a:rPr lang="ru-RU" sz="1400" dirty="0"/>
              <a:t>25-30 лет – 1</a:t>
            </a:r>
          </a:p>
          <a:p>
            <a:pPr>
              <a:defRPr/>
            </a:pPr>
            <a:r>
              <a:rPr lang="ru-RU" sz="1400" dirty="0"/>
              <a:t>30-40 лет - 1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57200" y="2362200"/>
            <a:ext cx="2590800" cy="523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1400" dirty="0"/>
              <a:t>Почетный работник </a:t>
            </a:r>
          </a:p>
          <a:p>
            <a:pPr>
              <a:defRPr/>
            </a:pPr>
            <a:r>
              <a:rPr lang="ru-RU" sz="1400" dirty="0"/>
              <a:t>общего образования РФ 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 bwMode="auto">
          <a:xfrm>
            <a:off x="2133600" y="1600200"/>
            <a:ext cx="5334000" cy="320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ru-RU" altLang="ru-RU" sz="1400" smtClean="0"/>
          </a:p>
          <a:p>
            <a:pPr algn="ctr"/>
            <a:endParaRPr lang="ru-RU" altLang="ru-RU" sz="1400" smtClean="0"/>
          </a:p>
          <a:p>
            <a:pPr algn="ctr">
              <a:buFontTx/>
              <a:buNone/>
            </a:pPr>
            <a:r>
              <a:rPr lang="ru-RU" altLang="ru-RU" sz="1400" b="1" smtClean="0">
                <a:solidFill>
                  <a:srgbClr val="000099"/>
                </a:solidFill>
              </a:rPr>
              <a:t>Подготовка детей к школе</a:t>
            </a:r>
          </a:p>
          <a:p>
            <a:pPr algn="ctr">
              <a:buFontTx/>
              <a:buNone/>
            </a:pPr>
            <a:r>
              <a:rPr lang="ru-RU" altLang="ru-RU" sz="1400" smtClean="0"/>
              <a:t>Программа определяет те знания и умения, </a:t>
            </a:r>
          </a:p>
          <a:p>
            <a:pPr algn="ctr">
              <a:buFontTx/>
              <a:buNone/>
            </a:pPr>
            <a:r>
              <a:rPr lang="ru-RU" altLang="ru-RU" sz="1400" smtClean="0"/>
              <a:t>которыми должен овладеть каждый ребенок для успешного </a:t>
            </a:r>
          </a:p>
          <a:p>
            <a:pPr algn="ctr">
              <a:buFontTx/>
              <a:buNone/>
            </a:pPr>
            <a:r>
              <a:rPr lang="ru-RU" altLang="ru-RU" sz="1400" smtClean="0"/>
              <a:t>интеллектуального и социального развития, </a:t>
            </a:r>
          </a:p>
          <a:p>
            <a:pPr algn="ctr">
              <a:buFontTx/>
              <a:buNone/>
            </a:pPr>
            <a:r>
              <a:rPr lang="ru-RU" altLang="ru-RU" sz="1400" smtClean="0"/>
              <a:t>адаптации к школьному обучению. </a:t>
            </a:r>
          </a:p>
          <a:p>
            <a:pPr algn="ctr">
              <a:buFontTx/>
              <a:buNone/>
            </a:pPr>
            <a:r>
              <a:rPr lang="ru-RU" altLang="ru-RU" sz="1400" smtClean="0"/>
              <a:t>В ней выделяются четыре раздела, отражающих основные</a:t>
            </a:r>
          </a:p>
          <a:p>
            <a:pPr algn="ctr">
              <a:buFontTx/>
              <a:buNone/>
            </a:pPr>
            <a:r>
              <a:rPr lang="ru-RU" altLang="ru-RU" sz="1400" smtClean="0"/>
              <a:t> линии развития ребенка-дошкольника в результате </a:t>
            </a:r>
          </a:p>
          <a:p>
            <a:pPr algn="ctr">
              <a:buFontTx/>
              <a:buNone/>
            </a:pPr>
            <a:r>
              <a:rPr lang="ru-RU" altLang="ru-RU" sz="1400" smtClean="0"/>
              <a:t>его обучения:</a:t>
            </a:r>
            <a:r>
              <a:rPr lang="ru-RU" altLang="ru-RU" sz="1400" b="1" smtClean="0"/>
              <a:t> «Учимся думать, рассуждать, </a:t>
            </a:r>
          </a:p>
          <a:p>
            <a:pPr algn="ctr">
              <a:buFontTx/>
              <a:buNone/>
            </a:pPr>
            <a:r>
              <a:rPr lang="ru-RU" altLang="ru-RU" sz="1400" b="1" smtClean="0"/>
              <a:t>фантазировать», «Учимся родному языку»,</a:t>
            </a:r>
            <a:r>
              <a:rPr lang="ru-RU" altLang="ru-RU" sz="1400" smtClean="0"/>
              <a:t>  </a:t>
            </a:r>
          </a:p>
          <a:p>
            <a:pPr algn="ctr">
              <a:buFontTx/>
              <a:buNone/>
            </a:pPr>
            <a:r>
              <a:rPr lang="ru-RU" altLang="ru-RU" sz="1400" b="1" smtClean="0"/>
              <a:t>«Познаем мир», «Играем и фантазируем».</a:t>
            </a:r>
            <a:endParaRPr lang="ru-RU" altLang="ru-RU" sz="1400" smtClean="0"/>
          </a:p>
        </p:txBody>
      </p:sp>
      <p:pic>
        <p:nvPicPr>
          <p:cNvPr id="8196" name="Рисунок 4" descr="https://im0-tub-ru.yandex.net/i?id=30041a7ed31d08439cec4aa3201255cf-sr&amp;n=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3300" y="228600"/>
            <a:ext cx="23241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E:\нетбук\абвгд\20210220_09451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2339340" cy="14998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E:\нетбук\абвгд\20210220_094527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304800"/>
            <a:ext cx="2261870" cy="142113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C:\Users\User\AppData\Local\Microsoft\Windows\Temporary Internet Files\Content.Word\20210220_113528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1651635" cy="193611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C:\Users\User\AppData\Local\Microsoft\Windows\Temporary Internet Files\Content.Word\20210220_113456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1524000" cy="18815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E:\нетбук\абвгд\20210220_112954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5029200"/>
            <a:ext cx="2819400" cy="159639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E:\нетбук\абвгд\20210220_095015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2514600" cy="15760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 descr="E:\нетбук\абвгд\20210220_112651.jpg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3200" y="4800600"/>
            <a:ext cx="2344420" cy="1447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4" name="Рисунок 3" descr="C:\Users\ХЭЦ\Desktop\ФОТО - РУССКИЙ ЯЗЫК КАК НЕРОДНОЙ\IMG_1554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2590799" cy="1524000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isometricOffAxis1Righ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5" name="Содержимое 4" descr="C:\Users\ХЭЦ\Desktop\ФОТО - РУССКИЙ ЯЗЫК КАК НЕРОДНОЙ\IMG_1596.JPG"/>
          <p:cNvPicPr>
            <a:picLocks noGrp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2590800" cy="1600200"/>
          </a:xfrm>
          <a:ln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isometricOffAxis1Right"/>
            <a:lightRig rig="threePt" dir="t"/>
          </a:scene3d>
        </p:spPr>
      </p:pic>
      <p:pic>
        <p:nvPicPr>
          <p:cNvPr id="6" name="Рисунок 5" descr="C:\Users\ХЭЦ\Desktop\ФОТО - РУССКИЙ ЯЗЫК КАК НЕРОДНОЙ\IMG_1575555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4114800"/>
            <a:ext cx="2667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isometricOffAxis1Right"/>
            <a:lightRig rig="threePt" dir="t"/>
          </a:scene3d>
        </p:spPr>
      </p:pic>
      <p:pic>
        <p:nvPicPr>
          <p:cNvPr id="7" name="Рисунок 6" descr="C:\Users\ХЭЦ\Desktop\ФОТО - РУССКИЙ ЯЗЫК КАК НЕРОДНОЙ\IMG_1557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2800" y="914400"/>
            <a:ext cx="259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8" name="Рисунок 7" descr="C:\Users\ХЭЦ\Desktop\ФОТО - РУССКИЙ ЯЗЫК КАК НЕРОДНОЙ\IMG_1562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228600"/>
            <a:ext cx="2667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isometricOffAxis2Left"/>
            <a:lightRig rig="threePt" dir="t"/>
          </a:scene3d>
        </p:spPr>
      </p:pic>
      <p:pic>
        <p:nvPicPr>
          <p:cNvPr id="9" name="Рисунок 8" descr="C:\Users\ХЭЦ\Desktop\ФОТО - РУССКИЙ ЯЗЫК КАК НЕРОДНОЙ\IMG_1567555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2286001"/>
            <a:ext cx="2590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isometricOffAxis2Left"/>
            <a:lightRig rig="threePt" dir="t"/>
          </a:scene3d>
        </p:spPr>
      </p:pic>
      <p:pic>
        <p:nvPicPr>
          <p:cNvPr id="10" name="Рисунок 9" descr="C:\Users\ХЭЦ\Desktop\ФОТО - РУССКИЙ ЯЗЫК КАК НЕРОДНОЙ\IMG_1592555.jpg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4572000"/>
            <a:ext cx="2667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isometricOffAxis2Left"/>
            <a:lightRig rig="threePt" dir="t"/>
          </a:scene3d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971800" y="2895600"/>
            <a:ext cx="3352800" cy="3694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900">
                <a:solidFill>
                  <a:srgbClr val="002060"/>
                </a:solidFill>
                <a:cs typeface="Times New Roman" pitchFamily="18" charset="0"/>
              </a:rPr>
              <a:t>      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Работа с нерусскими детьми является одним из важных направлений начальной школы. Изучение русского языка зависит от многих обстоятельств. Главное из них </a:t>
            </a:r>
            <a:r>
              <a:rPr lang="ru-RU" sz="900" b="1" i="1">
                <a:solidFill>
                  <a:srgbClr val="002060"/>
                </a:solidFill>
                <a:cs typeface="Times New Roman" pitchFamily="18" charset="0"/>
              </a:rPr>
              <a:t>–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желание общаться с окружающими, со сверстниками и взрослыми, говорящими на неродном языке.</a:t>
            </a:r>
            <a:endParaRPr lang="ru-RU" sz="60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 Для того, чтобы привить интерес к русскому языку, на занятиях  используются занимательные наглядные, словесные, ролевые</a:t>
            </a:r>
            <a:r>
              <a:rPr lang="ru-RU" sz="900" b="1" i="1">
                <a:solidFill>
                  <a:srgbClr val="002060"/>
                </a:solidFill>
                <a:cs typeface="Times New Roman" pitchFamily="18" charset="0"/>
              </a:rPr>
              <a:t> 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игры, различные виды карточек,</a:t>
            </a:r>
            <a:r>
              <a:rPr lang="ru-RU" sz="900" b="1" i="1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как для индивидуальной работы, так и для групповой, раздаточный материал. Занимательные игры оживляют занятие, делают его более интересным и разнообразным.    </a:t>
            </a:r>
            <a:endParaRPr lang="ru-RU" sz="60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    Учебная задача, поставленная перед учащимися</a:t>
            </a:r>
            <a:r>
              <a:rPr lang="ru-RU" sz="900" b="1" i="1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в игровой форме, становится для них более понятной, а словесный материал легче и быстрее запоминается.</a:t>
            </a:r>
            <a:r>
              <a:rPr lang="ru-RU" sz="900" b="1" i="1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В процессе игры дети усваивают</a:t>
            </a:r>
            <a:r>
              <a:rPr lang="ru-RU" sz="900" b="1" i="1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новую лексику, тренируются</a:t>
            </a:r>
            <a:r>
              <a:rPr lang="ru-RU" sz="900" b="1" i="1">
                <a:solidFill>
                  <a:srgbClr val="002060"/>
                </a:solidFill>
                <a:cs typeface="Times New Roman" pitchFamily="18" charset="0"/>
              </a:rPr>
              <a:t>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в произношении и закреплении в речи определённых слов, словосочетаний, целых предложений, стремятся выразительно читать стихотворения, загадки, пословицы.</a:t>
            </a:r>
            <a:endParaRPr lang="ru-RU" sz="600">
              <a:solidFill>
                <a:schemeClr val="tx1"/>
              </a:solidFill>
            </a:endParaRPr>
          </a:p>
          <a:p>
            <a:pPr algn="ctr" eaLnBrk="0" hangingPunct="0">
              <a:defRPr/>
            </a:pPr>
            <a:r>
              <a:rPr lang="ru-RU" sz="900" b="1" i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   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Словесные </a:t>
            </a:r>
            <a:r>
              <a:rPr lang="ru-RU" sz="900" b="1" i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игры являются</a:t>
            </a:r>
            <a:r>
              <a:rPr lang="ru-RU" sz="900" b="1" i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900" b="1" i="1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одним из эффективных средств контроля  за процессом формирования устной русской речи учащихся.</a:t>
            </a:r>
            <a:r>
              <a:rPr lang="ru-RU" sz="900" b="1" i="1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 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9227" name="Rectangle 3"/>
          <p:cNvSpPr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b="1" i="1">
                <a:solidFill>
                  <a:srgbClr val="00206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РУССКИЙ ЯЗЫК</a:t>
            </a:r>
            <a:endParaRPr lang="ru-RU" altLang="ru-RU" sz="60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altLang="ru-RU" sz="1600" b="1" i="1">
                <a:solidFill>
                  <a:srgbClr val="00206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КАК НЕРОДНОЙ</a:t>
            </a:r>
            <a:endParaRPr lang="ru-RU" altLang="ru-RU" sz="60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altLang="ru-RU" sz="1000" b="1" i="1">
                <a:solidFill>
                  <a:srgbClr val="00206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(РАБОТА С НЕРУССКИМИ ДЕТЬМИ)</a:t>
            </a:r>
            <a:endParaRPr lang="ru-RU" alt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D:\Документы Тани\Картинки\анимации и рисунки апрель\анимац и картинки от астапкова\Анимашки\11m3.gif"/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1933697">
            <a:off x="36513" y="650875"/>
            <a:ext cx="18637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2" descr="C:\Documents and Settings\Админ\Рабочий стол\новые анимации\Анимашки\lin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3381375" y="3381375"/>
            <a:ext cx="68580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073888" y="398965"/>
            <a:ext cx="7793665" cy="17543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</a:rPr>
              <a:t> Виды и формы воспитательной деятельности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+mj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92238" y="1582738"/>
            <a:ext cx="6913562" cy="1477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600" dirty="0">
                <a:latin typeface="+mn-lt"/>
              </a:rPr>
              <a:t>      </a:t>
            </a:r>
            <a:r>
              <a:rPr lang="ru-RU" sz="1600" b="1" dirty="0">
                <a:latin typeface="+mn-lt"/>
                <a:cs typeface="Aharoni" pitchFamily="2" charset="-79"/>
              </a:rPr>
              <a:t>Практическая реализация цели и задач МБОУ СОШ № 32 представлена в виде инвариативных и вариативных модулей. Каждый из них ориентирован на решение одной из поставленных МБОУ СОШ №32 задач воспитания и соответствует одному из направлений осуществления воспитательной работы школы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350963" y="3200400"/>
          <a:ext cx="7283450" cy="3154680"/>
        </p:xfrm>
        <a:graphic>
          <a:graphicData uri="http://schemas.openxmlformats.org/drawingml/2006/table">
            <a:tbl>
              <a:tblPr/>
              <a:tblGrid>
                <a:gridCol w="3359150"/>
                <a:gridCol w="3924300"/>
              </a:tblGrid>
              <a:tr h="266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Инвариативные модули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Вариативные модули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5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Классное руководство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Школьный урок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Курсы внеурочной деятельности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Работа с родителями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Самоуправление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Профориентация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Ключевые общешкольные дела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Детские общественные объединения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 Школьные медиа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Экскурсии, экспедиции, походы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 Организация предметно-эстетической среды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0069" y="17813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</a:rPr>
              <a:t>Социальные партнёры</a:t>
            </a:r>
          </a:p>
        </p:txBody>
      </p:sp>
      <p:graphicFrame>
        <p:nvGraphicFramePr>
          <p:cNvPr id="25" name="Схема 24"/>
          <p:cNvGraphicFramePr/>
          <p:nvPr/>
        </p:nvGraphicFramePr>
        <p:xfrm>
          <a:off x="189186" y="1104405"/>
          <a:ext cx="5407573" cy="4807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C:\Users\User\YandexDisk-zhabkina.nata\ФОТО\2016-2017\4 четверть\Юбилей\Концерт\IMG_0460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1807" y="862669"/>
            <a:ext cx="3515710" cy="2400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C:\Users\User\YandexDisk-zhabkina.nata\ФОТО\2018-2019\ЛЕТО\ЛАГЕРЬ\ОТКРЫТИЕ ЛАГЕРЯ\IMG_9958.JPG"/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1" y="3616786"/>
            <a:ext cx="3373820" cy="2531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627</Words>
  <Application>Microsoft Office PowerPoint</Application>
  <PresentationFormat>Экран (4:3)</PresentationFormat>
  <Paragraphs>139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Times New Roman</vt:lpstr>
      <vt:lpstr>SimSun</vt:lpstr>
      <vt:lpstr>Georgia</vt:lpstr>
      <vt:lpstr>Aharoni</vt:lpstr>
      <vt:lpstr>Wingdings</vt:lpstr>
      <vt:lpstr>Оформление по умолчанию</vt:lpstr>
      <vt:lpstr>МБОУ «Средняя общеобразовательная школа №32»  Адрес: г.Чита, ул. Балябина д.48 тел: 35-55-82 директор: Маняхин Юрий Владимирович сайт: school32.chitinsky.ru    е-маil: myschl32@mail.ru</vt:lpstr>
      <vt:lpstr>Программа развития школы  «Новому поколению – новое качественное образование»  </vt:lpstr>
      <vt:lpstr>Результативность образовательной деятельности по годам</vt:lpstr>
      <vt:lpstr>Гордость школы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Дополнительное образование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Урок</dc:subject>
  <dc:creator>Козлицкая И.В.</dc:creator>
  <cp:lastModifiedBy>GordeevAV</cp:lastModifiedBy>
  <cp:revision>59</cp:revision>
  <cp:lastPrinted>1601-01-01T00:00:00Z</cp:lastPrinted>
  <dcterms:created xsi:type="dcterms:W3CDTF">1601-01-01T00:00:00Z</dcterms:created>
  <dcterms:modified xsi:type="dcterms:W3CDTF">2021-03-05T08:15:36Z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