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4"/>
  </p:sldMasterIdLst>
  <p:notesMasterIdLst>
    <p:notesMasterId r:id="rId15"/>
  </p:notesMasterIdLst>
  <p:handoutMasterIdLst>
    <p:handoutMasterId r:id="rId16"/>
  </p:handoutMasterIdLst>
  <p:sldIdLst>
    <p:sldId id="256" r:id="rId5"/>
    <p:sldId id="270" r:id="rId6"/>
    <p:sldId id="269" r:id="rId7"/>
    <p:sldId id="266" r:id="rId8"/>
    <p:sldId id="271" r:id="rId9"/>
    <p:sldId id="259" r:id="rId10"/>
    <p:sldId id="268" r:id="rId11"/>
    <p:sldId id="272" r:id="rId12"/>
    <p:sldId id="267" r:id="rId13"/>
    <p:sldId id="260" r:id="rId14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0372"/>
    <a:srgbClr val="7E0370"/>
    <a:srgbClr val="92278F"/>
    <a:srgbClr val="6E145F"/>
    <a:srgbClr val="C980BD"/>
    <a:srgbClr val="27AD64"/>
    <a:srgbClr val="F5DC03"/>
    <a:srgbClr val="7D03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235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400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0D6C2CEE-3A3A-4975-8022-B4DB49B9CF7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0351F226-49AF-46DA-AB0F-27F6F6AB73B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1702CC-26D0-4612-9213-E646D6255CAF}" type="datetime1">
              <a:rPr lang="ru-RU" smtClean="0"/>
              <a:pPr/>
              <a:t>05.03.2021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E96DD01F-A8E1-4BF1-980B-B568F0E4764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1252338F-C2D7-46D2-A139-FBBB50A04F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0310F-8A64-4C98-9FB6-7FEC622081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180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B5067C-FA12-418D-B75A-149FF8D6903F}" type="datetime1">
              <a:rPr lang="ru-RU" smtClean="0"/>
              <a:pPr/>
              <a:t>05.03.2021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5A534-41C3-4CA2-88A3-49DCB59D7957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59741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5A534-41C3-4CA2-88A3-49DCB59D795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8237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5A534-41C3-4CA2-88A3-49DCB59D7957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512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5A534-41C3-4CA2-88A3-49DCB59D7957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680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5A534-41C3-4CA2-88A3-49DCB59D795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397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5A534-41C3-4CA2-88A3-49DCB59D7957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952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5A534-41C3-4CA2-88A3-49DCB59D7957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385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5A534-41C3-4CA2-88A3-49DCB59D7957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1703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5A534-41C3-4CA2-88A3-49DCB59D7957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9204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5A534-41C3-4CA2-88A3-49DCB59D7957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6866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5A534-41C3-4CA2-88A3-49DCB59D7957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802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 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Рисунок 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Прямоугольник 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угольник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B8FC297-03C5-4970-8854-2E06863FAF8E}" type="datetime1">
              <a:rPr lang="ru-RU" noProof="0" smtClean="0"/>
              <a:pPr rtl="0"/>
              <a:t>05.03.2021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208465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ый 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 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 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угольник 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 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Рисунок 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Щелкните значок, чтобы добавить изображение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0BFE724-9122-4E64-A615-433DE783E23F}" type="datetime1">
              <a:rPr lang="ru-RU" noProof="0" smtClean="0"/>
              <a:pPr rtl="0"/>
              <a:t>05.03.2021</a:t>
            </a:fld>
            <a:endParaRPr lang="ru-RU" noProof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884332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 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 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угольник 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98F29E1-1A45-4E23-A0B4-ABD32A37B50C}" type="datetime1">
              <a:rPr lang="ru-RU" noProof="0" smtClean="0"/>
              <a:pPr rtl="0"/>
              <a:t>05.03.2021</a:t>
            </a:fld>
            <a:endParaRPr lang="ru-RU" noProof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524452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Рисунок 12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Прямоугольник 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Прямоугольник 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12" name="Текст 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24044FC-CE43-4984-B5F7-2DE2C7DDA637}" type="datetime1">
              <a:rPr lang="ru-RU" noProof="0" smtClean="0"/>
              <a:pPr rtl="0"/>
              <a:t>05.03.2021</a:t>
            </a:fld>
            <a:endParaRPr lang="ru-RU" noProof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16" name="Надпись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ru-RU" sz="7200" noProof="0">
                <a:solidFill>
                  <a:schemeClr val="tx1"/>
                </a:solidFill>
                <a:effectLst/>
              </a:rPr>
              <a:t>«</a:t>
            </a:r>
          </a:p>
        </p:txBody>
      </p:sp>
      <p:sp>
        <p:nvSpPr>
          <p:cNvPr id="17" name="Надпись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ru-RU" sz="7200" noProof="0">
                <a:solidFill>
                  <a:schemeClr val="tx1"/>
                </a:solidFill>
                <a:effectLst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721769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 8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Рисунок 9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Прямоугольник 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Прямоугольник 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C753D1-5FE3-47B5-8AB7-2594E57B8E42}" type="datetime1">
              <a:rPr lang="ru-RU" noProof="0" smtClean="0"/>
              <a:pPr rtl="0"/>
              <a:t>05.03.2021</a:t>
            </a:fld>
            <a:endParaRPr lang="ru-RU" noProof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990140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ойной столбе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 12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Рисунок 13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Прямоугольник 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Прямоугольник 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7" name="Текст 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9" name="Текст 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0" name="Текст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1" name="Текст 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2" name="Текст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E708CCD-6D0A-49CA-9280-78BDB3A0D6C7}" type="datetime1">
              <a:rPr lang="ru-RU" noProof="0" smtClean="0"/>
              <a:pPr rtl="0"/>
              <a:t>05.03.2021</a:t>
            </a:fld>
            <a:endParaRPr lang="ru-RU" noProof="0"/>
          </a:p>
        </p:txBody>
      </p:sp>
      <p:sp>
        <p:nvSpPr>
          <p:cNvPr id="4" name="Нижний колонтитул 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510269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 14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 15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угольник 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угольник 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Заголовок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19" name="Текст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0" name="Рисунок 2"/>
          <p:cNvSpPr>
            <a:spLocks noGrp="1" noChangeAspect="1"/>
          </p:cNvSpPr>
          <p:nvPr>
            <p:ph type="pic" idx="15" hasCustomPrompt="1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ru-RU" noProof="0"/>
              <a:t>Щелкните значок, чтобы добавить изображение</a:t>
            </a:r>
          </a:p>
        </p:txBody>
      </p:sp>
      <p:sp>
        <p:nvSpPr>
          <p:cNvPr id="21" name="Текст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2" name="Текст 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3" name="Рисунок 2"/>
          <p:cNvSpPr>
            <a:spLocks noGrp="1" noChangeAspect="1"/>
          </p:cNvSpPr>
          <p:nvPr>
            <p:ph type="pic" idx="21" hasCustomPrompt="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ru-RU" noProof="0"/>
              <a:t>Щелкните значок, чтобы добавить изображение</a:t>
            </a:r>
          </a:p>
        </p:txBody>
      </p:sp>
      <p:sp>
        <p:nvSpPr>
          <p:cNvPr id="24" name="Текст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5" name="Текст 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6" name="Рисунок 2"/>
          <p:cNvSpPr>
            <a:spLocks noGrp="1" noChangeAspect="1"/>
          </p:cNvSpPr>
          <p:nvPr>
            <p:ph type="pic" idx="22" hasCustomPrompt="1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ru-RU" noProof="0"/>
              <a:t>Щелкните значок, чтобы добавить изображение</a:t>
            </a:r>
          </a:p>
        </p:txBody>
      </p:sp>
      <p:sp>
        <p:nvSpPr>
          <p:cNvPr id="27" name="Текст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7E106AF-A54F-405A-AF03-C882FA659A24}" type="datetime1">
              <a:rPr lang="ru-RU" noProof="0" smtClean="0"/>
              <a:pPr rtl="0"/>
              <a:t>05.03.2021</a:t>
            </a:fld>
            <a:endParaRPr lang="ru-RU" noProof="0"/>
          </a:p>
        </p:txBody>
      </p:sp>
      <p:sp>
        <p:nvSpPr>
          <p:cNvPr id="4" name="Нижний колонтитул 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8975224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 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Рисунок 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Прямоугольник 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угольник 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Вертикальный текст 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E03E1BF-C261-4BDB-8ED7-75B22779D52D}" type="datetime1">
              <a:rPr lang="ru-RU" noProof="0" smtClean="0"/>
              <a:pPr rtl="0"/>
              <a:t>05.03.2021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4434697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Прямоугольник 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Вертикальный заголовок 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fld id="{E9DBA189-D631-47FF-BE6B-7FE994AA85E1}" type="datetime1">
              <a:rPr lang="ru-RU" noProof="0" smtClean="0"/>
              <a:pPr rtl="0"/>
              <a:t>05.03.2021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83579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 14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 15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угольник 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угольник 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82CEA79-B4C7-465C-BCD4-451CB09748DF}" type="datetime1">
              <a:rPr lang="ru-RU" noProof="0" smtClean="0"/>
              <a:pPr rtl="0"/>
              <a:t>05.03.2021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746584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 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Рисунок 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Прямоугольник 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угольник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048C9EA-18A5-43DC-8BCF-3A23B1CF8255}" type="datetime1">
              <a:rPr lang="ru-RU" noProof="0" smtClean="0"/>
              <a:pPr rtl="0"/>
              <a:t>05.03.2021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678519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 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 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 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36F2708-2AF8-4833-BF17-C5B7D121CA17}" type="datetime1">
              <a:rPr lang="ru-RU" noProof="0" smtClean="0"/>
              <a:pPr rtl="0"/>
              <a:t>05.03.2021</a:t>
            </a:fld>
            <a:endParaRPr lang="ru-RU" noProof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786205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 9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Рисунок 10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Прямоугольник 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угольник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7" name="Дата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5D9D4A-DE1B-4ACB-803A-96A498CB9B37}" type="datetime1">
              <a:rPr lang="ru-RU" noProof="0" smtClean="0"/>
              <a:pPr rtl="0"/>
              <a:t>05.03.2021</a:t>
            </a:fld>
            <a:endParaRPr lang="ru-RU" noProof="0"/>
          </a:p>
        </p:txBody>
      </p:sp>
      <p:sp>
        <p:nvSpPr>
          <p:cNvPr id="8" name="Нижний колонтитул 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799810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 5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Рисунок 6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Прямоугольник 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F26E8A6-6852-4089-9DFE-A1660967C50C}" type="datetime1">
              <a:rPr lang="ru-RU" noProof="0" smtClean="0"/>
              <a:pPr rtl="0"/>
              <a:t>05.03.2021</a:t>
            </a:fld>
            <a:endParaRPr lang="ru-RU" noProof="0"/>
          </a:p>
        </p:txBody>
      </p:sp>
      <p:sp>
        <p:nvSpPr>
          <p:cNvPr id="4" name="Нижний колонтитул 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099717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 4" descr="HD-ShadowShort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Прямоугольник 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AD9308-6B6D-4255-9DE7-36BDD4E668F9}" type="datetime1">
              <a:rPr lang="ru-RU" noProof="0" smtClean="0"/>
              <a:pPr rtl="0"/>
              <a:t>05.03.2021</a:t>
            </a:fld>
            <a:endParaRPr lang="ru-RU" noProof="0"/>
          </a:p>
        </p:txBody>
      </p:sp>
      <p:sp>
        <p:nvSpPr>
          <p:cNvPr id="3" name="Нижний колонтитул 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380784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 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 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B78C49E-CC76-4AE5-91AB-CDB444CD69CA}" type="datetime1">
              <a:rPr lang="ru-RU" noProof="0" smtClean="0"/>
              <a:pPr rtl="0"/>
              <a:t>05.03.2021</a:t>
            </a:fld>
            <a:endParaRPr lang="ru-RU" noProof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244838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 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 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Рисунок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Щелкните значок, чтобы добавить изображение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8415768-7BEC-4A84-9104-7FEF8C89E205}" type="datetime1">
              <a:rPr lang="ru-RU" noProof="0" smtClean="0"/>
              <a:pPr rtl="0"/>
              <a:t>05.03.2021</a:t>
            </a:fld>
            <a:endParaRPr lang="ru-RU" noProof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64449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 6" descr="hashOverlay-FullResolve.png"/>
          <p:cNvPicPr>
            <a:picLocks noChangeAspect="1"/>
          </p:cNvPicPr>
          <p:nvPr/>
        </p:nvPicPr>
        <p:blipFill>
          <a:blip r:embed="rId19" cstate="email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1AEF34E-F455-40CA-ABAB-4F5180BCFD8B}" type="datetime1">
              <a:rPr lang="ru-RU" noProof="0" smtClean="0"/>
              <a:pPr rtl="0"/>
              <a:t>05.03.2021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858063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jpeg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4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Relationship Id="rId6" Type="http://schemas.openxmlformats.org/officeDocument/2006/relationships/image" Target="../media/image47.png"/><Relationship Id="rId5" Type="http://schemas.openxmlformats.org/officeDocument/2006/relationships/image" Target="../media/image14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7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png"/><Relationship Id="rId12" Type="http://schemas.openxmlformats.org/officeDocument/2006/relationships/image" Target="../media/image12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6" Type="http://schemas.openxmlformats.org/officeDocument/2006/relationships/image" Target="../media/image2.png"/><Relationship Id="rId11" Type="http://schemas.openxmlformats.org/officeDocument/2006/relationships/image" Target="../media/image11.jpeg"/><Relationship Id="rId5" Type="http://schemas.openxmlformats.org/officeDocument/2006/relationships/image" Target="../media/image1.png"/><Relationship Id="rId10" Type="http://schemas.openxmlformats.org/officeDocument/2006/relationships/image" Target="../media/image10.jpeg"/><Relationship Id="rId4" Type="http://schemas.openxmlformats.org/officeDocument/2006/relationships/image" Target="../media/image5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Relationship Id="rId6" Type="http://schemas.openxmlformats.org/officeDocument/2006/relationships/image" Target="../media/image2.png"/><Relationship Id="rId11" Type="http://schemas.openxmlformats.org/officeDocument/2006/relationships/image" Target="../media/image19.jpeg"/><Relationship Id="rId5" Type="http://schemas.openxmlformats.org/officeDocument/2006/relationships/image" Target="../media/image14.png"/><Relationship Id="rId10" Type="http://schemas.openxmlformats.org/officeDocument/2006/relationships/image" Target="../media/image18.jpeg"/><Relationship Id="rId4" Type="http://schemas.openxmlformats.org/officeDocument/2006/relationships/image" Target="../media/image5.jpeg"/><Relationship Id="rId9" Type="http://schemas.openxmlformats.org/officeDocument/2006/relationships/image" Target="../media/image1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Relationship Id="rId6" Type="http://schemas.openxmlformats.org/officeDocument/2006/relationships/image" Target="../media/image2.png"/><Relationship Id="rId11" Type="http://schemas.openxmlformats.org/officeDocument/2006/relationships/image" Target="../media/image23.jpeg"/><Relationship Id="rId5" Type="http://schemas.openxmlformats.org/officeDocument/2006/relationships/image" Target="../media/image14.png"/><Relationship Id="rId10" Type="http://schemas.openxmlformats.org/officeDocument/2006/relationships/image" Target="../media/image22.jpeg"/><Relationship Id="rId4" Type="http://schemas.openxmlformats.org/officeDocument/2006/relationships/image" Target="../media/image5.jpeg"/><Relationship Id="rId9" Type="http://schemas.openxmlformats.org/officeDocument/2006/relationships/image" Target="../media/image21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Relationship Id="rId6" Type="http://schemas.openxmlformats.org/officeDocument/2006/relationships/image" Target="../media/image2.png"/><Relationship Id="rId11" Type="http://schemas.openxmlformats.org/officeDocument/2006/relationships/image" Target="../media/image27.jpeg"/><Relationship Id="rId5" Type="http://schemas.openxmlformats.org/officeDocument/2006/relationships/image" Target="../media/image1.png"/><Relationship Id="rId10" Type="http://schemas.openxmlformats.org/officeDocument/2006/relationships/image" Target="../media/image26.jpeg"/><Relationship Id="rId4" Type="http://schemas.openxmlformats.org/officeDocument/2006/relationships/image" Target="../media/image5.jpeg"/><Relationship Id="rId9" Type="http://schemas.openxmlformats.org/officeDocument/2006/relationships/image" Target="../media/image25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5.png"/><Relationship Id="rId12" Type="http://schemas.openxmlformats.org/officeDocument/2006/relationships/image" Target="../media/image3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Relationship Id="rId6" Type="http://schemas.openxmlformats.org/officeDocument/2006/relationships/image" Target="../media/image2.png"/><Relationship Id="rId11" Type="http://schemas.openxmlformats.org/officeDocument/2006/relationships/image" Target="../media/image30.jpeg"/><Relationship Id="rId5" Type="http://schemas.openxmlformats.org/officeDocument/2006/relationships/image" Target="../media/image14.png"/><Relationship Id="rId10" Type="http://schemas.openxmlformats.org/officeDocument/2006/relationships/image" Target="../media/image29.jpeg"/><Relationship Id="rId4" Type="http://schemas.openxmlformats.org/officeDocument/2006/relationships/image" Target="../media/image5.jpeg"/><Relationship Id="rId9" Type="http://schemas.openxmlformats.org/officeDocument/2006/relationships/image" Target="../media/image28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jpeg"/><Relationship Id="rId13" Type="http://schemas.openxmlformats.org/officeDocument/2006/relationships/image" Target="../media/image37.jpeg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4.png"/><Relationship Id="rId12" Type="http://schemas.openxmlformats.org/officeDocument/2006/relationships/image" Target="../media/image36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6" Type="http://schemas.openxmlformats.org/officeDocument/2006/relationships/image" Target="../media/image2.png"/><Relationship Id="rId11" Type="http://schemas.openxmlformats.org/officeDocument/2006/relationships/image" Target="../media/image35.jpeg"/><Relationship Id="rId5" Type="http://schemas.openxmlformats.org/officeDocument/2006/relationships/image" Target="../media/image1.png"/><Relationship Id="rId15" Type="http://schemas.openxmlformats.org/officeDocument/2006/relationships/image" Target="../media/image39.jpeg"/><Relationship Id="rId10" Type="http://schemas.openxmlformats.org/officeDocument/2006/relationships/image" Target="../media/image34.jpeg"/><Relationship Id="rId4" Type="http://schemas.openxmlformats.org/officeDocument/2006/relationships/image" Target="../media/image5.jpeg"/><Relationship Id="rId9" Type="http://schemas.openxmlformats.org/officeDocument/2006/relationships/image" Target="../media/image33.jpeg"/><Relationship Id="rId14" Type="http://schemas.openxmlformats.org/officeDocument/2006/relationships/image" Target="../media/image38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44.jpeg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5.png"/><Relationship Id="rId12" Type="http://schemas.openxmlformats.org/officeDocument/2006/relationships/image" Target="../media/image43.jpeg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46.jpeg"/><Relationship Id="rId1" Type="http://schemas.openxmlformats.org/officeDocument/2006/relationships/tags" Target="../tags/tag9.xml"/><Relationship Id="rId6" Type="http://schemas.openxmlformats.org/officeDocument/2006/relationships/image" Target="../media/image2.png"/><Relationship Id="rId11" Type="http://schemas.openxmlformats.org/officeDocument/2006/relationships/image" Target="../media/image42.jpeg"/><Relationship Id="rId5" Type="http://schemas.openxmlformats.org/officeDocument/2006/relationships/image" Target="../media/image14.png"/><Relationship Id="rId15" Type="http://schemas.openxmlformats.org/officeDocument/2006/relationships/image" Target="../media/image20.png"/><Relationship Id="rId10" Type="http://schemas.openxmlformats.org/officeDocument/2006/relationships/image" Target="../media/image41.jpeg"/><Relationship Id="rId4" Type="http://schemas.openxmlformats.org/officeDocument/2006/relationships/image" Target="../media/image5.jpeg"/><Relationship Id="rId9" Type="http://schemas.openxmlformats.org/officeDocument/2006/relationships/image" Target="../media/image40.jpeg"/><Relationship Id="rId14" Type="http://schemas.openxmlformats.org/officeDocument/2006/relationships/image" Target="../media/image4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FF255686-9DFA-4EED-84D1-32520224B0D4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3321" y="0"/>
            <a:ext cx="10433288" cy="4401651"/>
          </a:xfrm>
          <a:prstGeom prst="rect">
            <a:avLst/>
          </a:prstGeom>
        </p:spPr>
      </p:pic>
      <p:sp>
        <p:nvSpPr>
          <p:cNvPr id="3" name="Подзаголовок 2">
            <a:extLst>
              <a:ext uri="{FF2B5EF4-FFF2-40B4-BE49-F238E27FC236}">
                <a16:creationId xmlns="" xmlns:a16="http://schemas.microsoft.com/office/drawing/2014/main" id="{973B736C-9A72-4014-8CFF-9DFDB6F30F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965285"/>
          </a:xfrm>
        </p:spPr>
        <p:txBody>
          <a:bodyPr rtlCol="0">
            <a:normAutofit/>
          </a:bodyPr>
          <a:lstStyle/>
          <a:p>
            <a:pPr rtl="0"/>
            <a:r>
              <a:rPr lang="ru-RU" dirty="0"/>
              <a:t>История нашей школы началась 100 лет назад. Вся деятельность школы направлена на воспитание патриота, инициативной, творчески мыслящей личности, способной находить нестандартные решения, умеющей выбирать собственный профессиональный путь, владеющей новыми технологиями и готовой обучаться в течение всей жизни, конкурентоспособной на рынке труда.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64F05FA0-1D35-41DD-ABEE-8AD21337AFD1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82300" y="4702089"/>
            <a:ext cx="1103761" cy="1071627"/>
          </a:xfrm>
          <a:prstGeom prst="rect">
            <a:avLst/>
          </a:prstGeom>
        </p:spPr>
      </p:pic>
      <p:sp>
        <p:nvSpPr>
          <p:cNvPr id="17" name="Заголовок 16">
            <a:extLst>
              <a:ext uri="{FF2B5EF4-FFF2-40B4-BE49-F238E27FC236}">
                <a16:creationId xmlns="" xmlns:a16="http://schemas.microsoft.com/office/drawing/2014/main" id="{D69AADE4-6D35-456E-AC96-54130BF35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844" y="3587137"/>
            <a:ext cx="6472953" cy="646331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FF00"/>
                </a:solidFill>
                <a:effectLst>
                  <a:outerShdw blurRad="114300" dist="165100" dir="5400000" algn="t" rotWithShape="0">
                    <a:prstClr val="black"/>
                  </a:outerShdw>
                </a:effectLst>
              </a:rPr>
              <a:t>От успеха в школе – к успеху в жизни!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B55A2060-CF8D-4398-B148-E696F960A234}"/>
              </a:ext>
            </a:extLst>
          </p:cNvPr>
          <p:cNvSpPr txBox="1"/>
          <p:nvPr/>
        </p:nvSpPr>
        <p:spPr>
          <a:xfrm>
            <a:off x="674844" y="2940806"/>
            <a:ext cx="5620449" cy="646331"/>
          </a:xfrm>
          <a:prstGeom prst="rect">
            <a:avLst/>
          </a:prstGeom>
          <a:noFill/>
          <a:effectLst>
            <a:outerShdw blurRad="50800" dist="76200" dir="5400000" algn="t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ru-RU" b="1" dirty="0"/>
              <a:t>Муниципальное бюджетное общеобразовательное учреждение</a:t>
            </a:r>
          </a:p>
          <a:p>
            <a:r>
              <a:rPr lang="ru-RU" b="1" dirty="0"/>
              <a:t>«Средняя общеобразовательная школа №2»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7943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3001"/>
    </mc:Choice>
    <mc:Fallback xmlns="">
      <p:transition advTm="130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уппа 24">
            <a:extLst>
              <a:ext uri="{FF2B5EF4-FFF2-40B4-BE49-F238E27FC236}">
                <a16:creationId xmlns="" xmlns:a16="http://schemas.microsoft.com/office/drawing/2014/main" id="{8ECF6E53-BD29-4C0D-9AD3-3E1708826A6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26" name="Прямоугольник 25">
              <a:extLst>
                <a:ext uri="{FF2B5EF4-FFF2-40B4-BE49-F238E27FC236}">
                  <a16:creationId xmlns="" xmlns:a16="http://schemas.microsoft.com/office/drawing/2014/main" id="{353D341A-76E2-4E18-9186-A23AB8AF90B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pic>
          <p:nvPicPr>
            <p:cNvPr id="27" name="Рисунок 26">
              <a:extLst>
                <a:ext uri="{FF2B5EF4-FFF2-40B4-BE49-F238E27FC236}">
                  <a16:creationId xmlns="" xmlns:a16="http://schemas.microsoft.com/office/drawing/2014/main" id="{AADD72CF-72AC-41C3-AC1A-1C864D311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PicPr>
          <p:blipFill>
            <a:blip r:embed="rId5" cstate="email">
              <a:alphaModFix amt="1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sp>
        <p:nvSpPr>
          <p:cNvPr id="29" name="Прямоугольник 28">
            <a:extLst>
              <a:ext uri="{FF2B5EF4-FFF2-40B4-BE49-F238E27FC236}">
                <a16:creationId xmlns="" xmlns:a16="http://schemas.microsoft.com/office/drawing/2014/main" id="{51B680D3-33DA-4AED-8452-A96B49AAA8D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grayWhite">
          <a:xfrm>
            <a:off x="0" y="4340981"/>
            <a:ext cx="8968085" cy="1660332"/>
          </a:xfrm>
          <a:prstGeom prst="rect">
            <a:avLst/>
          </a:prstGeom>
          <a:solidFill>
            <a:schemeClr val="bg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41B0847-8314-49E9-A34A-F9CFC543C5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4494107"/>
            <a:ext cx="8133478" cy="940240"/>
          </a:xfrm>
        </p:spPr>
        <p:txBody>
          <a:bodyPr rtlCol="0">
            <a:normAutofit/>
          </a:bodyPr>
          <a:lstStyle/>
          <a:p>
            <a:pPr rtl="0"/>
            <a:r>
              <a:rPr lang="ru-RU" sz="4800" dirty="0"/>
              <a:t>Добро пожаловать в нашу школу!</a:t>
            </a:r>
          </a:p>
        </p:txBody>
      </p:sp>
      <p:sp>
        <p:nvSpPr>
          <p:cNvPr id="3" name="Подзаголовок 2">
            <a:extLst>
              <a:ext uri="{FF2B5EF4-FFF2-40B4-BE49-F238E27FC236}">
                <a16:creationId xmlns="" xmlns:a16="http://schemas.microsoft.com/office/drawing/2014/main" id="{F171BF5C-E064-4BCB-B2C7-ED2B0530DF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7146" y="5396047"/>
            <a:ext cx="8133478" cy="406566"/>
          </a:xfrm>
        </p:spPr>
        <p:txBody>
          <a:bodyPr rtlCol="0">
            <a:normAutofit/>
          </a:bodyPr>
          <a:lstStyle/>
          <a:p>
            <a:pPr rtl="0"/>
            <a:r>
              <a:rPr lang="ru-RU" sz="1800" dirty="0">
                <a:solidFill>
                  <a:schemeClr val="accent1"/>
                </a:solidFill>
              </a:rPr>
              <a:t>Подробная информация на официальном сайте школы по адресу - </a:t>
            </a:r>
            <a:r>
              <a:rPr lang="en-US" sz="1800" dirty="0">
                <a:solidFill>
                  <a:schemeClr val="accent1"/>
                </a:solidFill>
              </a:rPr>
              <a:t>http://school2chita.ru</a:t>
            </a:r>
            <a:endParaRPr lang="ru-RU" sz="1800" dirty="0">
              <a:solidFill>
                <a:schemeClr val="accent1"/>
              </a:solidFill>
            </a:endParaRPr>
          </a:p>
        </p:txBody>
      </p:sp>
      <p:sp>
        <p:nvSpPr>
          <p:cNvPr id="31" name="Прямоугольник 30">
            <a:extLst>
              <a:ext uri="{FF2B5EF4-FFF2-40B4-BE49-F238E27FC236}">
                <a16:creationId xmlns="" xmlns:a16="http://schemas.microsoft.com/office/drawing/2014/main" id="{AB854EE0-7215-4BC8-8518-42D6DB2065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111715" y="4340981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" name="Прямоугольник 32">
            <a:extLst>
              <a:ext uri="{FF2B5EF4-FFF2-40B4-BE49-F238E27FC236}">
                <a16:creationId xmlns="" xmlns:a16="http://schemas.microsoft.com/office/drawing/2014/main" id="{2170F728-C2F1-46CE-BA22-F8F0CDF9CF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5993754"/>
            <a:ext cx="8968085" cy="275942"/>
          </a:xfrm>
          <a:prstGeom prst="rect">
            <a:avLst/>
          </a:prstGeom>
          <a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/>
          </a:p>
        </p:txBody>
      </p:sp>
      <p:sp>
        <p:nvSpPr>
          <p:cNvPr id="35" name="Прямоугольник 34">
            <a:extLst>
              <a:ext uri="{FF2B5EF4-FFF2-40B4-BE49-F238E27FC236}">
                <a16:creationId xmlns="" xmlns:a16="http://schemas.microsoft.com/office/drawing/2014/main" id="{212791CF-354A-4144-A3C0-4AC89784331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111715" y="5993754"/>
            <a:ext cx="3080285" cy="275942"/>
          </a:xfrm>
          <a:prstGeom prst="rect">
            <a:avLst/>
          </a:prstGeom>
          <a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3C632578-C4A3-4391-BF99-8A146D6D48E7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0"/>
            <a:ext cx="8968085" cy="434066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763CA54-33FA-4690-819F-370262914A06}"/>
              </a:ext>
            </a:extLst>
          </p:cNvPr>
          <p:cNvSpPr txBox="1"/>
          <p:nvPr/>
        </p:nvSpPr>
        <p:spPr>
          <a:xfrm>
            <a:off x="9051792" y="1029661"/>
            <a:ext cx="222618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672000, </a:t>
            </a:r>
          </a:p>
          <a:p>
            <a:r>
              <a:rPr lang="ru-RU" dirty="0"/>
              <a:t>Забайкальский край,  </a:t>
            </a:r>
          </a:p>
          <a:p>
            <a:r>
              <a:rPr lang="ru-RU" dirty="0"/>
              <a:t>г. Чита, </a:t>
            </a:r>
          </a:p>
          <a:p>
            <a:r>
              <a:rPr lang="ru-RU" dirty="0"/>
              <a:t>улица Анохина, 110</a:t>
            </a:r>
          </a:p>
          <a:p>
            <a:endParaRPr lang="ru-RU" dirty="0"/>
          </a:p>
          <a:p>
            <a:r>
              <a:rPr lang="ru-RU" dirty="0"/>
              <a:t>Телефоны:</a:t>
            </a:r>
          </a:p>
          <a:p>
            <a:r>
              <a:rPr lang="ru-RU" dirty="0"/>
              <a:t>+7 (3022) 35-15-33,  </a:t>
            </a:r>
          </a:p>
          <a:p>
            <a:r>
              <a:rPr lang="ru-RU" dirty="0"/>
              <a:t>+7 (3022) 32-15-05</a:t>
            </a:r>
          </a:p>
          <a:p>
            <a:r>
              <a:rPr lang="en-US" dirty="0"/>
              <a:t>E-mail</a:t>
            </a:r>
            <a:r>
              <a:rPr lang="ru-RU" dirty="0"/>
              <a:t>:</a:t>
            </a:r>
          </a:p>
          <a:p>
            <a:r>
              <a:rPr lang="ru-RU" dirty="0"/>
              <a:t>shs_chit_2.chita@zabedu.ru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901365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 advTm="13113">
        <p15:prstTrans prst="peelOff"/>
      </p:transition>
    </mc:Choice>
    <mc:Fallback>
      <p:transition spd="slow" advTm="1311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63C305E-179E-4674-81E6-53E58F24E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2765" y="753228"/>
            <a:ext cx="9303582" cy="1080938"/>
          </a:xfrm>
        </p:spPr>
        <p:txBody>
          <a:bodyPr rtlCol="0">
            <a:normAutofit/>
          </a:bodyPr>
          <a:lstStyle/>
          <a:p>
            <a:pPr rtl="0"/>
            <a:r>
              <a:rPr lang="ru-RU" sz="3200" dirty="0"/>
              <a:t>Общие сведения о школе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BAF61E19-1566-47D0-94A8-DAFB67208A24}"/>
              </a:ext>
            </a:extLst>
          </p:cNvPr>
          <p:cNvSpPr txBox="1"/>
          <p:nvPr/>
        </p:nvSpPr>
        <p:spPr>
          <a:xfrm>
            <a:off x="895537" y="1985298"/>
            <a:ext cx="520046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/>
              <a:t>Режим работы учреждения: </a:t>
            </a:r>
          </a:p>
          <a:p>
            <a:r>
              <a:rPr lang="ru-RU" sz="1600" dirty="0"/>
              <a:t>с 8:00  до  18:10 – учебный процесс, </a:t>
            </a:r>
          </a:p>
          <a:p>
            <a:r>
              <a:rPr lang="ru-RU" sz="1600" dirty="0"/>
              <a:t>с 18:40 до 20:00 – работа спортивных секций, проведение </a:t>
            </a:r>
          </a:p>
          <a:p>
            <a:r>
              <a:rPr lang="ru-RU" sz="1600" dirty="0"/>
              <a:t>внеклассных мероприятий.</a:t>
            </a:r>
          </a:p>
          <a:p>
            <a:r>
              <a:rPr lang="ru-RU" sz="1600" dirty="0"/>
              <a:t>Сменность занятий:    2 смены, при  6-дневной рабочей неделе.</a:t>
            </a:r>
          </a:p>
          <a:p>
            <a:r>
              <a:rPr lang="ru-RU" sz="1600" dirty="0"/>
              <a:t>Уровни образования:</a:t>
            </a:r>
          </a:p>
          <a:p>
            <a:r>
              <a:rPr lang="ru-RU" sz="1600" dirty="0"/>
              <a:t>В школе создаются условия для непрерывного образования, посредством </a:t>
            </a:r>
          </a:p>
          <a:p>
            <a:r>
              <a:rPr lang="ru-RU" sz="1600" dirty="0"/>
              <a:t>реализации основных образовательных программ, на следующих уровнях </a:t>
            </a:r>
          </a:p>
          <a:p>
            <a:r>
              <a:rPr lang="ru-RU" sz="1600" dirty="0"/>
              <a:t>общего образования:</a:t>
            </a:r>
          </a:p>
          <a:p>
            <a:r>
              <a:rPr lang="ru-RU" sz="1600" dirty="0"/>
              <a:t>1) начальное общее образование;</a:t>
            </a:r>
          </a:p>
          <a:p>
            <a:r>
              <a:rPr lang="ru-RU" sz="1600" dirty="0"/>
              <a:t>2) основное общее образование;</a:t>
            </a:r>
          </a:p>
          <a:p>
            <a:r>
              <a:rPr lang="ru-RU" sz="1600" dirty="0"/>
              <a:t>3) среднее общее образование.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F07335DC-0053-4D0E-9C05-192542738B61}"/>
              </a:ext>
            </a:extLst>
          </p:cNvPr>
          <p:cNvSpPr txBox="1"/>
          <p:nvPr/>
        </p:nvSpPr>
        <p:spPr>
          <a:xfrm>
            <a:off x="6096000" y="1985298"/>
            <a:ext cx="596028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/>
              <a:t>Перечень реализуемых программ:</a:t>
            </a:r>
          </a:p>
          <a:p>
            <a:r>
              <a:rPr lang="ru-RU" sz="1600" dirty="0"/>
              <a:t>основные образовательные программы:</a:t>
            </a:r>
          </a:p>
          <a:p>
            <a:r>
              <a:rPr lang="ru-RU" sz="1600" dirty="0"/>
              <a:t>• начального общего образования  («Школа 2100», система </a:t>
            </a:r>
            <a:r>
              <a:rPr lang="ru-RU" sz="1600" dirty="0" err="1"/>
              <a:t>Занкова</a:t>
            </a:r>
            <a:r>
              <a:rPr lang="ru-RU" sz="1600" dirty="0"/>
              <a:t>), </a:t>
            </a:r>
          </a:p>
          <a:p>
            <a:r>
              <a:rPr lang="ru-RU" sz="1600" dirty="0"/>
              <a:t>срок обучения 4 года; </a:t>
            </a:r>
          </a:p>
          <a:p>
            <a:r>
              <a:rPr lang="ru-RU" sz="1600" dirty="0"/>
              <a:t>• основного общего образования, срок обучения 5 лет; </a:t>
            </a:r>
          </a:p>
          <a:p>
            <a:r>
              <a:rPr lang="ru-RU" sz="1600" dirty="0"/>
              <a:t>• среднего общего образования, срок обучения 2 года </a:t>
            </a:r>
          </a:p>
          <a:p>
            <a:r>
              <a:rPr lang="ru-RU" sz="1600" dirty="0"/>
              <a:t>Учреждение также осуществляет:</a:t>
            </a:r>
          </a:p>
          <a:p>
            <a:r>
              <a:rPr lang="ru-RU" sz="1600" dirty="0"/>
              <a:t>• образовательную деятельность по дополнительным общеобразовательным </a:t>
            </a:r>
          </a:p>
          <a:p>
            <a:r>
              <a:rPr lang="ru-RU" sz="1600" dirty="0"/>
              <a:t>программам по физкультурно-спортивной, естественнонаучной, художественной, </a:t>
            </a:r>
          </a:p>
          <a:p>
            <a:r>
              <a:rPr lang="ru-RU" sz="1600" dirty="0"/>
              <a:t>военно-патриотической направленностям;</a:t>
            </a:r>
          </a:p>
          <a:p>
            <a:r>
              <a:rPr lang="ru-RU" sz="1600" dirty="0"/>
              <a:t>• образовательную деятельность по адаптированным образовательным программам </a:t>
            </a:r>
          </a:p>
          <a:p>
            <a:r>
              <a:rPr lang="ru-RU" sz="1600" dirty="0"/>
              <a:t>начального и основного общего образования;</a:t>
            </a:r>
          </a:p>
          <a:p>
            <a:r>
              <a:rPr lang="ru-RU" sz="1600" dirty="0"/>
              <a:t>• внеурочную деятельность по общекультурному, военно-патриотическому, </a:t>
            </a:r>
          </a:p>
          <a:p>
            <a:r>
              <a:rPr lang="ru-RU" sz="1600" dirty="0"/>
              <a:t>общеинтеллектуальному, игровому, туристско-краеведческому, социальному, </a:t>
            </a:r>
          </a:p>
          <a:p>
            <a:r>
              <a:rPr lang="ru-RU" sz="1600" dirty="0"/>
              <a:t>духовно-нравственному, спортивно-оздоровительному направлениям;</a:t>
            </a:r>
          </a:p>
          <a:p>
            <a:r>
              <a:rPr lang="ru-RU" sz="1600" dirty="0"/>
              <a:t>• услуги промежуточной аттестации для экстернов.</a:t>
            </a:r>
          </a:p>
          <a:p>
            <a:endParaRPr lang="ru-RU" sz="1600" dirty="0"/>
          </a:p>
          <a:p>
            <a:r>
              <a:rPr lang="ru-RU" sz="1600" dirty="0"/>
              <a:t>Язык образования – русский язык.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EE04ABBD-C3B0-42C3-9C2A-88A4738D3775}"/>
              </a:ext>
            </a:extLst>
          </p:cNvPr>
          <p:cNvSpPr txBox="1"/>
          <p:nvPr/>
        </p:nvSpPr>
        <p:spPr>
          <a:xfrm>
            <a:off x="889125" y="5109230"/>
            <a:ext cx="520687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/>
              <a:t>Формы обучения:  </a:t>
            </a:r>
          </a:p>
          <a:p>
            <a:r>
              <a:rPr lang="ru-RU" sz="1600" dirty="0"/>
              <a:t>- очная;</a:t>
            </a:r>
          </a:p>
          <a:p>
            <a:r>
              <a:rPr lang="ru-RU" sz="1600" dirty="0"/>
              <a:t>- семейная форма получения образования  на любом уровне образования: </a:t>
            </a:r>
          </a:p>
          <a:p>
            <a:r>
              <a:rPr lang="ru-RU" sz="1600" dirty="0"/>
              <a:t>начальном общем, основном общем, среднем общем;</a:t>
            </a:r>
          </a:p>
          <a:p>
            <a:r>
              <a:rPr lang="ru-RU" sz="1600" dirty="0"/>
              <a:t>- самообразование на уровне среднего общего образования.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37819275-560F-44DD-9064-FBA7DC153E53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13554" y="753228"/>
            <a:ext cx="1103761" cy="107162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353253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 advTm="19576">
        <p15:prstTrans prst="peelOff"/>
      </p:transition>
    </mc:Choice>
    <mc:Fallback>
      <p:transition spd="slow" advTm="1957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5321D838-2C7E-4177-9DD3-DAC78324A2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5" cstate="email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3" name="Рисунок 12">
            <a:extLst>
              <a:ext uri="{FF2B5EF4-FFF2-40B4-BE49-F238E27FC236}">
                <a16:creationId xmlns="" xmlns:a16="http://schemas.microsoft.com/office/drawing/2014/main" id="{224C28B3-E902-49D1-98A0-582D277A0E0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5" name="Рисунок 14">
            <a:extLst>
              <a:ext uri="{FF2B5EF4-FFF2-40B4-BE49-F238E27FC236}">
                <a16:creationId xmlns="" xmlns:a16="http://schemas.microsoft.com/office/drawing/2014/main" id="{F3A6C14C-E755-4A02-821B-6EA2D4C9F20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угольник 16">
            <a:extLst>
              <a:ext uri="{FF2B5EF4-FFF2-40B4-BE49-F238E27FC236}">
                <a16:creationId xmlns="" xmlns:a16="http://schemas.microsoft.com/office/drawing/2014/main" id="{6478287C-E119-4E9C-95B0-518478BD9D0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Прямоугольник 18">
            <a:extLst>
              <a:ext uri="{FF2B5EF4-FFF2-40B4-BE49-F238E27FC236}">
                <a16:creationId xmlns="" xmlns:a16="http://schemas.microsoft.com/office/drawing/2014/main" id="{EA4A294F-6D36-425B-8632-27FD6A284D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1" name="Прямоугольник 20">
            <a:extLst>
              <a:ext uri="{FF2B5EF4-FFF2-40B4-BE49-F238E27FC236}">
                <a16:creationId xmlns="" xmlns:a16="http://schemas.microsoft.com/office/drawing/2014/main" id="{3FECAD23-900F-4F1B-A441-6A68749F88D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pic>
        <p:nvPicPr>
          <p:cNvPr id="23" name="Рисунок 22">
            <a:extLst>
              <a:ext uri="{FF2B5EF4-FFF2-40B4-BE49-F238E27FC236}">
                <a16:creationId xmlns="" xmlns:a16="http://schemas.microsoft.com/office/drawing/2014/main" id="{57943801-CAEC-4F98-9332-2A4D912846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5" cstate="email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5" name="Прямоугольник 24">
            <a:extLst>
              <a:ext uri="{FF2B5EF4-FFF2-40B4-BE49-F238E27FC236}">
                <a16:creationId xmlns="" xmlns:a16="http://schemas.microsoft.com/office/drawing/2014/main" id="{8A233090-6C39-4F59-8A0F-86F011A7EEE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555992" y="0"/>
            <a:ext cx="4636008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7" name="Прямоугольник 26">
            <a:extLst>
              <a:ext uri="{FF2B5EF4-FFF2-40B4-BE49-F238E27FC236}">
                <a16:creationId xmlns="" xmlns:a16="http://schemas.microsoft.com/office/drawing/2014/main" id="{484DCAA0-4BF1-4FB9-97BA-D6BA630419A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7876030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990FFBA-DDAE-4248-B30B-2821CE5E9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603" y="692506"/>
            <a:ext cx="7087552" cy="10809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sz="3200" dirty="0"/>
              <a:t>Педагогический состав школы</a:t>
            </a:r>
          </a:p>
        </p:txBody>
      </p:sp>
      <p:pic>
        <p:nvPicPr>
          <p:cNvPr id="29" name="Рисунок 28">
            <a:extLst>
              <a:ext uri="{FF2B5EF4-FFF2-40B4-BE49-F238E27FC236}">
                <a16:creationId xmlns="" xmlns:a16="http://schemas.microsoft.com/office/drawing/2014/main" id="{9BC2FEA5-B399-458A-8393-E06CE40DB89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1970240"/>
            <a:ext cx="7967048" cy="321164"/>
          </a:xfrm>
          <a:prstGeom prst="rect">
            <a:avLst/>
          </a:prstGeom>
        </p:spPr>
      </p:pic>
      <p:pic>
        <p:nvPicPr>
          <p:cNvPr id="6" name="Объект 5">
            <a:extLst>
              <a:ext uri="{FF2B5EF4-FFF2-40B4-BE49-F238E27FC236}">
                <a16:creationId xmlns="" xmlns:a16="http://schemas.microsoft.com/office/drawing/2014/main" id="{EBD00AEF-5ADA-4AFC-906D-599169D34F8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71477" y="609599"/>
            <a:ext cx="1279871" cy="1919806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pic>
        <p:nvPicPr>
          <p:cNvPr id="18" name="Объект 5">
            <a:extLst>
              <a:ext uri="{FF2B5EF4-FFF2-40B4-BE49-F238E27FC236}">
                <a16:creationId xmlns="" xmlns:a16="http://schemas.microsoft.com/office/drawing/2014/main" id="{6D4839CA-6E72-4F6D-98D6-EBB22F1B94AE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70601" y="609598"/>
            <a:ext cx="1279329" cy="1919807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pic>
        <p:nvPicPr>
          <p:cNvPr id="24" name="Объект 5">
            <a:extLst>
              <a:ext uri="{FF2B5EF4-FFF2-40B4-BE49-F238E27FC236}">
                <a16:creationId xmlns="" xmlns:a16="http://schemas.microsoft.com/office/drawing/2014/main" id="{6B711C0E-F0E2-432D-BD86-C59C500F0A56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71748" y="2609235"/>
            <a:ext cx="1279329" cy="1919807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pic>
        <p:nvPicPr>
          <p:cNvPr id="26" name="Объект 5">
            <a:extLst>
              <a:ext uri="{FF2B5EF4-FFF2-40B4-BE49-F238E27FC236}">
                <a16:creationId xmlns="" xmlns:a16="http://schemas.microsoft.com/office/drawing/2014/main" id="{A985C8F7-D66B-486C-86BB-A4767BCE36EB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83808" y="2612219"/>
            <a:ext cx="1278969" cy="1919807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pic>
        <p:nvPicPr>
          <p:cNvPr id="28" name="Объект 5">
            <a:extLst>
              <a:ext uri="{FF2B5EF4-FFF2-40B4-BE49-F238E27FC236}">
                <a16:creationId xmlns="" xmlns:a16="http://schemas.microsoft.com/office/drawing/2014/main" id="{5DB91645-589D-4D31-8A26-A8C79D23D5AF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71110" y="4616128"/>
            <a:ext cx="1278969" cy="1919807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pic>
        <p:nvPicPr>
          <p:cNvPr id="30" name="Объект 5">
            <a:extLst>
              <a:ext uri="{FF2B5EF4-FFF2-40B4-BE49-F238E27FC236}">
                <a16:creationId xmlns="" xmlns:a16="http://schemas.microsoft.com/office/drawing/2014/main" id="{118B2968-B5CA-4F7B-93AA-B76B455CEF78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96149" y="4631091"/>
            <a:ext cx="1279871" cy="1918911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BF8B20AF-1E00-4E24-9C21-D2946E4C2370}"/>
              </a:ext>
            </a:extLst>
          </p:cNvPr>
          <p:cNvSpPr txBox="1"/>
          <p:nvPr/>
        </p:nvSpPr>
        <p:spPr>
          <a:xfrm>
            <a:off x="618603" y="3563582"/>
            <a:ext cx="70875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/>
              <a:t>III место за доклад в секции «Безопасность жизнедеятельности человека, техносферы и технологии» в IV Всероссийской научно-практической конференции «Образование в области безопасности жизнедеятельности и научных технологий: проблемы и перспективы развития», 2019 г. Макаров И.Д.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DC329D95-CD9F-4188-8401-57F5391CC570}"/>
              </a:ext>
            </a:extLst>
          </p:cNvPr>
          <p:cNvSpPr txBox="1"/>
          <p:nvPr/>
        </p:nvSpPr>
        <p:spPr>
          <a:xfrm>
            <a:off x="610253" y="4289598"/>
            <a:ext cx="682937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/>
              <a:t>I место в межвузовском краевом чемпионате «Преподавание в начальной школе», </a:t>
            </a:r>
            <a:r>
              <a:rPr lang="ru-RU" sz="1200" dirty="0" err="1"/>
              <a:t>WorldSkills</a:t>
            </a:r>
            <a:r>
              <a:rPr lang="ru-RU" sz="1200" dirty="0"/>
              <a:t> </a:t>
            </a:r>
            <a:r>
              <a:rPr lang="ru-RU" sz="1200" dirty="0" err="1"/>
              <a:t>Russia</a:t>
            </a:r>
            <a:r>
              <a:rPr lang="ru-RU" sz="1200" dirty="0"/>
              <a:t> – 2020, Малютина Ю.А.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FFF4D0AE-890A-4F13-9E99-197234E46AFE}"/>
              </a:ext>
            </a:extLst>
          </p:cNvPr>
          <p:cNvSpPr txBox="1"/>
          <p:nvPr/>
        </p:nvSpPr>
        <p:spPr>
          <a:xfrm>
            <a:off x="610700" y="4753660"/>
            <a:ext cx="709545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/>
              <a:t>I место в межвузовском краевом чемпионате «Преподавание в основной и средней школе», </a:t>
            </a:r>
            <a:r>
              <a:rPr lang="ru-RU" sz="1200" dirty="0" err="1"/>
              <a:t>WorldSkills</a:t>
            </a:r>
            <a:r>
              <a:rPr lang="ru-RU" sz="1200" dirty="0"/>
              <a:t> </a:t>
            </a:r>
            <a:r>
              <a:rPr lang="ru-RU" sz="1200" dirty="0" err="1"/>
              <a:t>Russia</a:t>
            </a:r>
            <a:r>
              <a:rPr lang="ru-RU" sz="1200" dirty="0"/>
              <a:t> – 2020, </a:t>
            </a:r>
            <a:r>
              <a:rPr lang="ru-RU" sz="1200" dirty="0" err="1"/>
              <a:t>Шеломенцева</a:t>
            </a:r>
            <a:r>
              <a:rPr lang="ru-RU" sz="1200" dirty="0"/>
              <a:t> К.А.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99A00568-9968-4027-A44B-EAF399D8ADB1}"/>
              </a:ext>
            </a:extLst>
          </p:cNvPr>
          <p:cNvSpPr txBox="1"/>
          <p:nvPr/>
        </p:nvSpPr>
        <p:spPr>
          <a:xfrm>
            <a:off x="618602" y="5128881"/>
            <a:ext cx="69342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/>
              <a:t>Участие в НПК </a:t>
            </a:r>
            <a:r>
              <a:rPr lang="ru-RU" sz="1200" dirty="0" err="1"/>
              <a:t>ЗабГУ</a:t>
            </a:r>
            <a:r>
              <a:rPr lang="ru-RU" sz="1200" dirty="0"/>
              <a:t> «Филологическое образование», статья «Забайкальские говоры», Светличных Н.М., 2019 г. участие в НПК «Краеведение» г. Улан-Удэ , 2020г. Светличных Н.М.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0D1614CD-A5FA-457B-8C5F-3D989C1E014E}"/>
              </a:ext>
            </a:extLst>
          </p:cNvPr>
          <p:cNvSpPr txBox="1"/>
          <p:nvPr/>
        </p:nvSpPr>
        <p:spPr>
          <a:xfrm>
            <a:off x="610253" y="566733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/>
              <a:t>I место, автор статьи в международном журнале «Молодой учёный», Олейникова И.П., 2019г.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16347A67-A3A0-4965-AA89-BCFB213A373A}"/>
              </a:ext>
            </a:extLst>
          </p:cNvPr>
          <p:cNvSpPr txBox="1"/>
          <p:nvPr/>
        </p:nvSpPr>
        <p:spPr>
          <a:xfrm>
            <a:off x="606080" y="6021113"/>
            <a:ext cx="69342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/>
              <a:t>Награждена нагрудным знаком Министерства просвещения РФ «Почётный работник воспитания и просвещения Российской Федерации», </a:t>
            </a:r>
            <a:r>
              <a:rPr lang="ru-RU" sz="1200" dirty="0" err="1"/>
              <a:t>Буткина</a:t>
            </a:r>
            <a:r>
              <a:rPr lang="ru-RU" sz="1200" dirty="0"/>
              <a:t> С.В., 2020 г.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52566939-3097-44A2-9521-9AF8FB2F8886}"/>
              </a:ext>
            </a:extLst>
          </p:cNvPr>
          <p:cNvSpPr txBox="1"/>
          <p:nvPr/>
        </p:nvSpPr>
        <p:spPr>
          <a:xfrm>
            <a:off x="620678" y="2253436"/>
            <a:ext cx="315731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/>
              <a:t>Количество педагогов -  55, из них по категориям:</a:t>
            </a:r>
          </a:p>
          <a:p>
            <a:r>
              <a:rPr lang="ru-RU" sz="1200" dirty="0"/>
              <a:t>- высшая 7 человек,</a:t>
            </a:r>
          </a:p>
          <a:p>
            <a:r>
              <a:rPr lang="ru-RU" sz="1200" dirty="0"/>
              <a:t>- первая 2 человека,</a:t>
            </a:r>
          </a:p>
          <a:p>
            <a:r>
              <a:rPr lang="ru-RU" sz="1200" dirty="0"/>
              <a:t>- соответствие занимаемой должности  - 27 человек,</a:t>
            </a:r>
          </a:p>
          <a:p>
            <a:r>
              <a:rPr lang="ru-RU" sz="1200" dirty="0"/>
              <a:t>- молодые специалисты  - 7 человек.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2845A46D-DC06-4259-A403-D7855EF519CD}"/>
              </a:ext>
            </a:extLst>
          </p:cNvPr>
          <p:cNvSpPr txBox="1"/>
          <p:nvPr/>
        </p:nvSpPr>
        <p:spPr>
          <a:xfrm>
            <a:off x="3379986" y="2252277"/>
            <a:ext cx="60947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/>
              <a:t> Награды педагогов: </a:t>
            </a:r>
          </a:p>
          <a:p>
            <a:r>
              <a:rPr lang="ru-RU" sz="1200" dirty="0"/>
              <a:t>«Отличник народного просвещения»  - 4</a:t>
            </a:r>
          </a:p>
          <a:p>
            <a:r>
              <a:rPr lang="ru-RU" sz="1200" dirty="0"/>
              <a:t>«Почётный работник общего образования Российской Федерации» - 5</a:t>
            </a:r>
          </a:p>
          <a:p>
            <a:r>
              <a:rPr lang="ru-RU" sz="1200" dirty="0"/>
              <a:t>«</a:t>
            </a:r>
            <a:r>
              <a:rPr lang="ru-RU" sz="1200" dirty="0" err="1"/>
              <a:t>Почетный</a:t>
            </a:r>
            <a:r>
              <a:rPr lang="ru-RU" sz="1200" dirty="0"/>
              <a:t> работник воспитания и просвещения Российской Федерации» - 2</a:t>
            </a:r>
          </a:p>
          <a:p>
            <a:r>
              <a:rPr lang="ru-RU" sz="1200" dirty="0"/>
              <a:t>«Заслуженный учитель Забайкальского края»  - 1</a:t>
            </a:r>
          </a:p>
          <a:p>
            <a:r>
              <a:rPr lang="ru-RU" sz="1200" dirty="0"/>
              <a:t>«Заслуженный профессиональный работник образования Читинской области  - 1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665554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 advTm="21220">
        <p15:prstTrans prst="peelOff"/>
      </p:transition>
    </mc:Choice>
    <mc:Fallback>
      <p:transition spd="slow" advTm="2122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25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75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25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Рисунок 36">
            <a:extLst>
              <a:ext uri="{FF2B5EF4-FFF2-40B4-BE49-F238E27FC236}">
                <a16:creationId xmlns="" xmlns:a16="http://schemas.microsoft.com/office/drawing/2014/main" id="{DE641BE7-E53D-4EDB-86DC-A76FE7EB682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5" cstate="email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9" name="Рисунок 38">
            <a:extLst>
              <a:ext uri="{FF2B5EF4-FFF2-40B4-BE49-F238E27FC236}">
                <a16:creationId xmlns="" xmlns:a16="http://schemas.microsoft.com/office/drawing/2014/main" id="{11A48E22-6C4A-485A-A345-17F1041FF9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41" name="Рисунок 40">
            <a:extLst>
              <a:ext uri="{FF2B5EF4-FFF2-40B4-BE49-F238E27FC236}">
                <a16:creationId xmlns="" xmlns:a16="http://schemas.microsoft.com/office/drawing/2014/main" id="{40C68FC5-6DE5-45F0-880D-585271AD402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43" name="Прямоугольник 42">
            <a:extLst>
              <a:ext uri="{FF2B5EF4-FFF2-40B4-BE49-F238E27FC236}">
                <a16:creationId xmlns="" xmlns:a16="http://schemas.microsoft.com/office/drawing/2014/main" id="{063AE720-E0EC-4F00-9B14-A51B549E693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" name="Прямоугольник 44">
            <a:extLst>
              <a:ext uri="{FF2B5EF4-FFF2-40B4-BE49-F238E27FC236}">
                <a16:creationId xmlns="" xmlns:a16="http://schemas.microsoft.com/office/drawing/2014/main" id="{F6CEF4CF-2E44-4485-9C96-E73FDA7D968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7" name="Группа 46">
            <a:extLst>
              <a:ext uri="{FF2B5EF4-FFF2-40B4-BE49-F238E27FC236}">
                <a16:creationId xmlns="" xmlns:a16="http://schemas.microsoft.com/office/drawing/2014/main" id="{57AA472B-1F43-4674-A61E-6E2C6F41258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48" name="Прямоугольник 47">
              <a:extLst>
                <a:ext uri="{FF2B5EF4-FFF2-40B4-BE49-F238E27FC236}">
                  <a16:creationId xmlns="" xmlns:a16="http://schemas.microsoft.com/office/drawing/2014/main" id="{FD8883E7-F374-489C-BFC4-05B6273ADBC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pic>
          <p:nvPicPr>
            <p:cNvPr id="49" name="Рисунок 48">
              <a:extLst>
                <a:ext uri="{FF2B5EF4-FFF2-40B4-BE49-F238E27FC236}">
                  <a16:creationId xmlns="" xmlns:a16="http://schemas.microsoft.com/office/drawing/2014/main" id="{69976594-4DE3-4E2F-A85F-76CFE9C3268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PicPr>
          <p:blipFill>
            <a:blip r:embed="rId5" cstate="email">
              <a:alphaModFix amt="1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sp>
        <p:nvSpPr>
          <p:cNvPr id="51" name="Прямоугольник 50">
            <a:extLst>
              <a:ext uri="{FF2B5EF4-FFF2-40B4-BE49-F238E27FC236}">
                <a16:creationId xmlns="" xmlns:a16="http://schemas.microsoft.com/office/drawing/2014/main" id="{E2D263F0-2680-4501-B419-0012D571354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6499753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0D5C3FC-6172-405C-9AFC-93072A8DC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5632247" cy="10809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sz="3200" dirty="0"/>
              <a:t>Общая и качественная успеваемость</a:t>
            </a:r>
          </a:p>
        </p:txBody>
      </p:sp>
      <p:pic>
        <p:nvPicPr>
          <p:cNvPr id="53" name="Рисунок 52">
            <a:extLst>
              <a:ext uri="{FF2B5EF4-FFF2-40B4-BE49-F238E27FC236}">
                <a16:creationId xmlns="" xmlns:a16="http://schemas.microsoft.com/office/drawing/2014/main" id="{39DEAF99-6143-45DD-A3D2-D7ACCD6AF27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1970240"/>
            <a:ext cx="6492240" cy="261714"/>
          </a:xfrm>
          <a:prstGeom prst="rect">
            <a:avLst/>
          </a:prstGeom>
        </p:spPr>
      </p:pic>
      <p:pic>
        <p:nvPicPr>
          <p:cNvPr id="14" name="Объект 13">
            <a:extLst>
              <a:ext uri="{FF2B5EF4-FFF2-40B4-BE49-F238E27FC236}">
                <a16:creationId xmlns="" xmlns:a16="http://schemas.microsoft.com/office/drawing/2014/main" id="{01A471F8-8C11-4C6C-A961-E2F33F3BBA2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35498" y="585216"/>
            <a:ext cx="2556022" cy="3380806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pic>
        <p:nvPicPr>
          <p:cNvPr id="6" name="Рисунок 5">
            <a:extLst>
              <a:ext uri="{FF2B5EF4-FFF2-40B4-BE49-F238E27FC236}">
                <a16:creationId xmlns="" xmlns:a16="http://schemas.microsoft.com/office/drawing/2014/main" id="{16029391-6833-4C19-8C68-1C1E6E0D98E2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68255" y="585216"/>
            <a:ext cx="1713033" cy="2053317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sp>
        <p:nvSpPr>
          <p:cNvPr id="55" name="Прямоугольник 54">
            <a:extLst>
              <a:ext uri="{FF2B5EF4-FFF2-40B4-BE49-F238E27FC236}">
                <a16:creationId xmlns="" xmlns:a16="http://schemas.microsoft.com/office/drawing/2014/main" id="{71DB68E5-25F8-4BF3-900C-972F947A4E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868256" y="2800352"/>
            <a:ext cx="1713032" cy="1165669"/>
          </a:xfrm>
          <a:prstGeom prst="rect">
            <a:avLst/>
          </a:prstGeom>
          <a:ln>
            <a:noFill/>
          </a:ln>
          <a:effectLst>
            <a:outerShdw blurRad="76200" dist="63500" dir="5040000" algn="t" rotWithShape="0">
              <a:prstClr val="black">
                <a:alpha val="4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ru-RU" dirty="0"/>
          </a:p>
        </p:txBody>
      </p:sp>
      <p:pic>
        <p:nvPicPr>
          <p:cNvPr id="4" name="Рисунок 3">
            <a:extLst>
              <a:ext uri="{FF2B5EF4-FFF2-40B4-BE49-F238E27FC236}">
                <a16:creationId xmlns="" xmlns:a16="http://schemas.microsoft.com/office/drawing/2014/main" id="{E2266ACB-9EA5-4492-8AC3-72830A579538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35497" y="4126888"/>
            <a:ext cx="4445791" cy="2182473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B830734-2AD4-42DB-9589-28158C1EEA44}"/>
              </a:ext>
            </a:extLst>
          </p:cNvPr>
          <p:cNvSpPr txBox="1"/>
          <p:nvPr/>
        </p:nvSpPr>
        <p:spPr>
          <a:xfrm>
            <a:off x="610712" y="2020665"/>
            <a:ext cx="4030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/>
              <a:t>Динамика общей и качественной успеваемости учащихся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CC30F0BC-E0B6-4CFA-9BBE-835B0488684D}"/>
              </a:ext>
            </a:extLst>
          </p:cNvPr>
          <p:cNvSpPr txBox="1"/>
          <p:nvPr/>
        </p:nvSpPr>
        <p:spPr>
          <a:xfrm>
            <a:off x="610712" y="4296475"/>
            <a:ext cx="17716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/>
              <a:t>Количество медалистов</a:t>
            </a:r>
          </a:p>
        </p:txBody>
      </p:sp>
      <p:graphicFrame>
        <p:nvGraphicFramePr>
          <p:cNvPr id="11" name="Таблица 11">
            <a:extLst>
              <a:ext uri="{FF2B5EF4-FFF2-40B4-BE49-F238E27FC236}">
                <a16:creationId xmlns="" xmlns:a16="http://schemas.microsoft.com/office/drawing/2014/main" id="{2F16ECB4-3CF4-4BEC-AD3A-7103EB93AF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419038"/>
              </p:ext>
            </p:extLst>
          </p:nvPr>
        </p:nvGraphicFramePr>
        <p:xfrm>
          <a:off x="680321" y="2409035"/>
          <a:ext cx="618720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236">
                  <a:extLst>
                    <a:ext uri="{9D8B030D-6E8A-4147-A177-3AD203B41FA5}">
                      <a16:colId xmlns="" xmlns:a16="http://schemas.microsoft.com/office/drawing/2014/main" val="1580647030"/>
                    </a:ext>
                  </a:extLst>
                </a:gridCol>
                <a:gridCol w="823494">
                  <a:extLst>
                    <a:ext uri="{9D8B030D-6E8A-4147-A177-3AD203B41FA5}">
                      <a16:colId xmlns="" xmlns:a16="http://schemas.microsoft.com/office/drawing/2014/main" val="1793828246"/>
                    </a:ext>
                  </a:extLst>
                </a:gridCol>
                <a:gridCol w="823494">
                  <a:extLst>
                    <a:ext uri="{9D8B030D-6E8A-4147-A177-3AD203B41FA5}">
                      <a16:colId xmlns="" xmlns:a16="http://schemas.microsoft.com/office/drawing/2014/main" val="759314626"/>
                    </a:ext>
                  </a:extLst>
                </a:gridCol>
                <a:gridCol w="823494">
                  <a:extLst>
                    <a:ext uri="{9D8B030D-6E8A-4147-A177-3AD203B41FA5}">
                      <a16:colId xmlns="" xmlns:a16="http://schemas.microsoft.com/office/drawing/2014/main" val="2170561444"/>
                    </a:ext>
                  </a:extLst>
                </a:gridCol>
                <a:gridCol w="823494">
                  <a:extLst>
                    <a:ext uri="{9D8B030D-6E8A-4147-A177-3AD203B41FA5}">
                      <a16:colId xmlns="" xmlns:a16="http://schemas.microsoft.com/office/drawing/2014/main" val="3287234062"/>
                    </a:ext>
                  </a:extLst>
                </a:gridCol>
                <a:gridCol w="823494">
                  <a:extLst>
                    <a:ext uri="{9D8B030D-6E8A-4147-A177-3AD203B41FA5}">
                      <a16:colId xmlns="" xmlns:a16="http://schemas.microsoft.com/office/drawing/2014/main" val="1282066074"/>
                    </a:ext>
                  </a:extLst>
                </a:gridCol>
                <a:gridCol w="823494">
                  <a:extLst>
                    <a:ext uri="{9D8B030D-6E8A-4147-A177-3AD203B41FA5}">
                      <a16:colId xmlns="" xmlns:a16="http://schemas.microsoft.com/office/drawing/2014/main" val="2995813794"/>
                    </a:ext>
                  </a:extLst>
                </a:gridCol>
              </a:tblGrid>
              <a:tr h="294918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Учебный год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Кол-во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Отличники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На «4» и «5»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Оставлено на 2 год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%</a:t>
                      </a:r>
                    </a:p>
                    <a:p>
                      <a:pPr algn="ctr"/>
                      <a:r>
                        <a:rPr lang="ru-RU" sz="1200" b="1" dirty="0"/>
                        <a:t>качества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%</a:t>
                      </a:r>
                    </a:p>
                    <a:p>
                      <a:pPr algn="ctr"/>
                      <a:r>
                        <a:rPr lang="ru-RU" sz="1200" b="1" dirty="0"/>
                        <a:t>успеваемости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319991009"/>
                  </a:ext>
                </a:extLst>
              </a:tr>
              <a:tr h="294918">
                <a:tc>
                  <a:txBody>
                    <a:bodyPr/>
                    <a:lstStyle/>
                    <a:p>
                      <a:r>
                        <a:rPr lang="ru-RU" sz="1600" dirty="0"/>
                        <a:t>2017-2018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1250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169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529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55,8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99,4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334831571"/>
                  </a:ext>
                </a:extLst>
              </a:tr>
              <a:tr h="294918">
                <a:tc>
                  <a:txBody>
                    <a:bodyPr/>
                    <a:lstStyle/>
                    <a:p>
                      <a:r>
                        <a:rPr lang="ru-RU" sz="1600" dirty="0"/>
                        <a:t>2018-2019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1247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161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464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55,9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99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685752690"/>
                  </a:ext>
                </a:extLst>
              </a:tr>
              <a:tr h="294918">
                <a:tc>
                  <a:txBody>
                    <a:bodyPr/>
                    <a:lstStyle/>
                    <a:p>
                      <a:r>
                        <a:rPr lang="ru-RU" sz="1600" dirty="0"/>
                        <a:t>2019-2020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1276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297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556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62,3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99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143653692"/>
                  </a:ext>
                </a:extLst>
              </a:tr>
            </a:tbl>
          </a:graphicData>
        </a:graphic>
      </p:graphicFrame>
      <p:graphicFrame>
        <p:nvGraphicFramePr>
          <p:cNvPr id="12" name="Таблица 12">
            <a:extLst>
              <a:ext uri="{FF2B5EF4-FFF2-40B4-BE49-F238E27FC236}">
                <a16:creationId xmlns="" xmlns:a16="http://schemas.microsoft.com/office/drawing/2014/main" id="{004456DD-FE33-423C-8990-BEC57DB641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633949"/>
              </p:ext>
            </p:extLst>
          </p:nvPr>
        </p:nvGraphicFramePr>
        <p:xfrm>
          <a:off x="680321" y="4694479"/>
          <a:ext cx="6192000" cy="1981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000">
                  <a:extLst>
                    <a:ext uri="{9D8B030D-6E8A-4147-A177-3AD203B41FA5}">
                      <a16:colId xmlns="" xmlns:a16="http://schemas.microsoft.com/office/drawing/2014/main" val="1045628925"/>
                    </a:ext>
                  </a:extLst>
                </a:gridCol>
                <a:gridCol w="1548000">
                  <a:extLst>
                    <a:ext uri="{9D8B030D-6E8A-4147-A177-3AD203B41FA5}">
                      <a16:colId xmlns="" xmlns:a16="http://schemas.microsoft.com/office/drawing/2014/main" val="3224872600"/>
                    </a:ext>
                  </a:extLst>
                </a:gridCol>
                <a:gridCol w="1548000">
                  <a:extLst>
                    <a:ext uri="{9D8B030D-6E8A-4147-A177-3AD203B41FA5}">
                      <a16:colId xmlns="" xmlns:a16="http://schemas.microsoft.com/office/drawing/2014/main" val="3600730636"/>
                    </a:ext>
                  </a:extLst>
                </a:gridCol>
                <a:gridCol w="1548000">
                  <a:extLst>
                    <a:ext uri="{9D8B030D-6E8A-4147-A177-3AD203B41FA5}">
                      <a16:colId xmlns="" xmlns:a16="http://schemas.microsoft.com/office/drawing/2014/main" val="4132834767"/>
                    </a:ext>
                  </a:extLst>
                </a:gridCol>
              </a:tblGrid>
              <a:tr h="287525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Учебный год</a:t>
                      </a:r>
                    </a:p>
                  </a:txBody>
                  <a:tcPr marL="90842" marR="90842" marT="45421" marB="45421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Получили:</a:t>
                      </a:r>
                    </a:p>
                  </a:txBody>
                  <a:tcPr marL="90842" marR="90842" marT="45421" marB="45421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Прошли итоговую аттестацию, получили аттестат</a:t>
                      </a:r>
                    </a:p>
                  </a:txBody>
                  <a:tcPr marL="90842" marR="90842" marT="45421" marB="45421" anchor="ctr"/>
                </a:tc>
                <a:extLst>
                  <a:ext uri="{0D108BD9-81ED-4DB2-BD59-A6C34878D82A}">
                    <a16:rowId xmlns="" xmlns:a16="http://schemas.microsoft.com/office/drawing/2014/main" val="3767222647"/>
                  </a:ext>
                </a:extLst>
              </a:tr>
              <a:tr h="3168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«Золото»</a:t>
                      </a:r>
                    </a:p>
                  </a:txBody>
                  <a:tcPr marL="81479" marR="81479" marT="40739" marB="407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«Серебро»</a:t>
                      </a:r>
                    </a:p>
                  </a:txBody>
                  <a:tcPr marL="81479" marR="81479" marT="40739" marB="40739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03320095"/>
                  </a:ext>
                </a:extLst>
              </a:tr>
              <a:tr h="307483">
                <a:tc>
                  <a:txBody>
                    <a:bodyPr/>
                    <a:lstStyle/>
                    <a:p>
                      <a:r>
                        <a:rPr lang="ru-RU" sz="1600" dirty="0"/>
                        <a:t>2017-2018</a:t>
                      </a:r>
                    </a:p>
                  </a:txBody>
                  <a:tcPr marL="81479" marR="81479" marT="40739" marB="407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12 РФ+2 Ф</a:t>
                      </a:r>
                    </a:p>
                  </a:txBody>
                  <a:tcPr marL="81479" marR="81479" marT="40739" marB="407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-</a:t>
                      </a:r>
                    </a:p>
                  </a:txBody>
                  <a:tcPr marL="81479" marR="81479" marT="40739" marB="407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77</a:t>
                      </a:r>
                    </a:p>
                  </a:txBody>
                  <a:tcPr marL="81479" marR="81479" marT="40739" marB="40739" anchor="ctr"/>
                </a:tc>
                <a:extLst>
                  <a:ext uri="{0D108BD9-81ED-4DB2-BD59-A6C34878D82A}">
                    <a16:rowId xmlns="" xmlns:a16="http://schemas.microsoft.com/office/drawing/2014/main" val="2289381841"/>
                  </a:ext>
                </a:extLst>
              </a:tr>
              <a:tr h="307483">
                <a:tc>
                  <a:txBody>
                    <a:bodyPr/>
                    <a:lstStyle/>
                    <a:p>
                      <a:r>
                        <a:rPr lang="ru-RU" sz="1600" dirty="0"/>
                        <a:t>2018-2019</a:t>
                      </a:r>
                    </a:p>
                  </a:txBody>
                  <a:tcPr marL="81479" marR="81479" marT="40739" marB="407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4</a:t>
                      </a:r>
                    </a:p>
                  </a:txBody>
                  <a:tcPr marL="81479" marR="81479" marT="40739" marB="407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1</a:t>
                      </a:r>
                    </a:p>
                  </a:txBody>
                  <a:tcPr marL="81479" marR="81479" marT="40739" marB="407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79</a:t>
                      </a:r>
                    </a:p>
                  </a:txBody>
                  <a:tcPr marL="81479" marR="81479" marT="40739" marB="40739" anchor="ctr"/>
                </a:tc>
                <a:extLst>
                  <a:ext uri="{0D108BD9-81ED-4DB2-BD59-A6C34878D82A}">
                    <a16:rowId xmlns="" xmlns:a16="http://schemas.microsoft.com/office/drawing/2014/main" val="334982731"/>
                  </a:ext>
                </a:extLst>
              </a:tr>
              <a:tr h="307483">
                <a:tc>
                  <a:txBody>
                    <a:bodyPr/>
                    <a:lstStyle/>
                    <a:p>
                      <a:r>
                        <a:rPr lang="ru-RU" sz="1600" dirty="0"/>
                        <a:t>2019-2020</a:t>
                      </a:r>
                    </a:p>
                  </a:txBody>
                  <a:tcPr marL="81479" marR="81479" marT="40739" marB="407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15 Ф</a:t>
                      </a:r>
                    </a:p>
                  </a:txBody>
                  <a:tcPr marL="81479" marR="81479" marT="40739" marB="407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4</a:t>
                      </a:r>
                    </a:p>
                  </a:txBody>
                  <a:tcPr marL="81479" marR="81479" marT="40739" marB="407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80</a:t>
                      </a:r>
                    </a:p>
                  </a:txBody>
                  <a:tcPr marL="81479" marR="81479" marT="40739" marB="40739" anchor="ctr"/>
                </a:tc>
                <a:extLst>
                  <a:ext uri="{0D108BD9-81ED-4DB2-BD59-A6C34878D82A}">
                    <a16:rowId xmlns="" xmlns:a16="http://schemas.microsoft.com/office/drawing/2014/main" val="3582725205"/>
                  </a:ext>
                </a:extLst>
              </a:tr>
            </a:tbl>
          </a:graphicData>
        </a:graphic>
      </p:graphicFrame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74DB426D-189F-460B-A0DE-112D9B233C1B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9710" y="2884103"/>
            <a:ext cx="990265" cy="95743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1405979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 advTm="15783">
        <p15:prstTrans prst="peelOff"/>
      </p:transition>
    </mc:Choice>
    <mc:Fallback>
      <p:transition spd="slow" advTm="1578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Рисунок 36">
            <a:extLst>
              <a:ext uri="{FF2B5EF4-FFF2-40B4-BE49-F238E27FC236}">
                <a16:creationId xmlns="" xmlns:a16="http://schemas.microsoft.com/office/drawing/2014/main" id="{DE641BE7-E53D-4EDB-86DC-A76FE7EB682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5" cstate="email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9" name="Рисунок 38">
            <a:extLst>
              <a:ext uri="{FF2B5EF4-FFF2-40B4-BE49-F238E27FC236}">
                <a16:creationId xmlns="" xmlns:a16="http://schemas.microsoft.com/office/drawing/2014/main" id="{11A48E22-6C4A-485A-A345-17F1041FF9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41" name="Рисунок 40">
            <a:extLst>
              <a:ext uri="{FF2B5EF4-FFF2-40B4-BE49-F238E27FC236}">
                <a16:creationId xmlns="" xmlns:a16="http://schemas.microsoft.com/office/drawing/2014/main" id="{40C68FC5-6DE5-45F0-880D-585271AD402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43" name="Прямоугольник 42">
            <a:extLst>
              <a:ext uri="{FF2B5EF4-FFF2-40B4-BE49-F238E27FC236}">
                <a16:creationId xmlns="" xmlns:a16="http://schemas.microsoft.com/office/drawing/2014/main" id="{063AE720-E0EC-4F00-9B14-A51B549E693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" name="Прямоугольник 44">
            <a:extLst>
              <a:ext uri="{FF2B5EF4-FFF2-40B4-BE49-F238E27FC236}">
                <a16:creationId xmlns="" xmlns:a16="http://schemas.microsoft.com/office/drawing/2014/main" id="{F6CEF4CF-2E44-4485-9C96-E73FDA7D968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7" name="Группа 46">
            <a:extLst>
              <a:ext uri="{FF2B5EF4-FFF2-40B4-BE49-F238E27FC236}">
                <a16:creationId xmlns="" xmlns:a16="http://schemas.microsoft.com/office/drawing/2014/main" id="{57AA472B-1F43-4674-A61E-6E2C6F41258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48" name="Прямоугольник 47">
              <a:extLst>
                <a:ext uri="{FF2B5EF4-FFF2-40B4-BE49-F238E27FC236}">
                  <a16:creationId xmlns="" xmlns:a16="http://schemas.microsoft.com/office/drawing/2014/main" id="{FD8883E7-F374-489C-BFC4-05B6273ADBC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pic>
          <p:nvPicPr>
            <p:cNvPr id="49" name="Рисунок 48">
              <a:extLst>
                <a:ext uri="{FF2B5EF4-FFF2-40B4-BE49-F238E27FC236}">
                  <a16:creationId xmlns="" xmlns:a16="http://schemas.microsoft.com/office/drawing/2014/main" id="{69976594-4DE3-4E2F-A85F-76CFE9C3268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PicPr>
          <p:blipFill>
            <a:blip r:embed="rId5" cstate="email">
              <a:alphaModFix amt="1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sp>
        <p:nvSpPr>
          <p:cNvPr id="51" name="Прямоугольник 50">
            <a:extLst>
              <a:ext uri="{FF2B5EF4-FFF2-40B4-BE49-F238E27FC236}">
                <a16:creationId xmlns="" xmlns:a16="http://schemas.microsoft.com/office/drawing/2014/main" id="{E2D263F0-2680-4501-B419-0012D571354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6499753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0D5C3FC-6172-405C-9AFC-93072A8DC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5632247" cy="10809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sz="3200" dirty="0"/>
              <a:t>Успеваемость в начальной школе</a:t>
            </a:r>
          </a:p>
        </p:txBody>
      </p:sp>
      <p:pic>
        <p:nvPicPr>
          <p:cNvPr id="53" name="Рисунок 52">
            <a:extLst>
              <a:ext uri="{FF2B5EF4-FFF2-40B4-BE49-F238E27FC236}">
                <a16:creationId xmlns="" xmlns:a16="http://schemas.microsoft.com/office/drawing/2014/main" id="{39DEAF99-6143-45DD-A3D2-D7ACCD6AF27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1970240"/>
            <a:ext cx="6492240" cy="261714"/>
          </a:xfrm>
          <a:prstGeom prst="rect">
            <a:avLst/>
          </a:prstGeom>
        </p:spPr>
      </p:pic>
      <p:pic>
        <p:nvPicPr>
          <p:cNvPr id="14" name="Объект 13">
            <a:extLst>
              <a:ext uri="{FF2B5EF4-FFF2-40B4-BE49-F238E27FC236}">
                <a16:creationId xmlns="" xmlns:a16="http://schemas.microsoft.com/office/drawing/2014/main" id="{01A471F8-8C11-4C6C-A961-E2F33F3BBA2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35498" y="585216"/>
            <a:ext cx="2556022" cy="3380806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pic>
        <p:nvPicPr>
          <p:cNvPr id="6" name="Рисунок 5">
            <a:extLst>
              <a:ext uri="{FF2B5EF4-FFF2-40B4-BE49-F238E27FC236}">
                <a16:creationId xmlns="" xmlns:a16="http://schemas.microsoft.com/office/drawing/2014/main" id="{16029391-6833-4C19-8C68-1C1E6E0D98E2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68255" y="585216"/>
            <a:ext cx="1713033" cy="2053317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sp>
        <p:nvSpPr>
          <p:cNvPr id="55" name="Прямоугольник 54">
            <a:extLst>
              <a:ext uri="{FF2B5EF4-FFF2-40B4-BE49-F238E27FC236}">
                <a16:creationId xmlns="" xmlns:a16="http://schemas.microsoft.com/office/drawing/2014/main" id="{71DB68E5-25F8-4BF3-900C-972F947A4E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868256" y="2800352"/>
            <a:ext cx="1713032" cy="1165669"/>
          </a:xfrm>
          <a:prstGeom prst="rect">
            <a:avLst/>
          </a:prstGeom>
          <a:ln>
            <a:noFill/>
          </a:ln>
          <a:effectLst>
            <a:outerShdw blurRad="76200" dist="63500" dir="5040000" algn="t" rotWithShape="0">
              <a:prstClr val="black">
                <a:alpha val="4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ru-RU" dirty="0"/>
          </a:p>
        </p:txBody>
      </p:sp>
      <p:pic>
        <p:nvPicPr>
          <p:cNvPr id="4" name="Рисунок 3">
            <a:extLst>
              <a:ext uri="{FF2B5EF4-FFF2-40B4-BE49-F238E27FC236}">
                <a16:creationId xmlns="" xmlns:a16="http://schemas.microsoft.com/office/drawing/2014/main" id="{E2266ACB-9EA5-4492-8AC3-72830A579538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35497" y="4126888"/>
            <a:ext cx="4445791" cy="2182473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74DB426D-189F-460B-A0DE-112D9B233C1B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9710" y="2884103"/>
            <a:ext cx="990265" cy="957438"/>
          </a:xfrm>
          <a:prstGeom prst="rect">
            <a:avLst/>
          </a:prstGeom>
        </p:spPr>
      </p:pic>
      <p:graphicFrame>
        <p:nvGraphicFramePr>
          <p:cNvPr id="5" name="Таблица 6">
            <a:extLst>
              <a:ext uri="{FF2B5EF4-FFF2-40B4-BE49-F238E27FC236}">
                <a16:creationId xmlns="" xmlns:a16="http://schemas.microsoft.com/office/drawing/2014/main" id="{A39BBF6B-AF18-439E-B9C9-E2E482BCAA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439074"/>
              </p:ext>
            </p:extLst>
          </p:nvPr>
        </p:nvGraphicFramePr>
        <p:xfrm>
          <a:off x="701798" y="2954978"/>
          <a:ext cx="6195660" cy="4506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610">
                  <a:extLst>
                    <a:ext uri="{9D8B030D-6E8A-4147-A177-3AD203B41FA5}">
                      <a16:colId xmlns="" xmlns:a16="http://schemas.microsoft.com/office/drawing/2014/main" val="405149989"/>
                    </a:ext>
                  </a:extLst>
                </a:gridCol>
                <a:gridCol w="1159056">
                  <a:extLst>
                    <a:ext uri="{9D8B030D-6E8A-4147-A177-3AD203B41FA5}">
                      <a16:colId xmlns="" xmlns:a16="http://schemas.microsoft.com/office/drawing/2014/main" val="15002862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348013142"/>
                    </a:ext>
                  </a:extLst>
                </a:gridCol>
                <a:gridCol w="847725">
                  <a:extLst>
                    <a:ext uri="{9D8B030D-6E8A-4147-A177-3AD203B41FA5}">
                      <a16:colId xmlns="" xmlns:a16="http://schemas.microsoft.com/office/drawing/2014/main" val="1347805956"/>
                    </a:ext>
                  </a:extLst>
                </a:gridCol>
                <a:gridCol w="1228725">
                  <a:extLst>
                    <a:ext uri="{9D8B030D-6E8A-4147-A177-3AD203B41FA5}">
                      <a16:colId xmlns="" xmlns:a16="http://schemas.microsoft.com/office/drawing/2014/main" val="1082061714"/>
                    </a:ext>
                  </a:extLst>
                </a:gridCol>
                <a:gridCol w="1241744">
                  <a:extLst>
                    <a:ext uri="{9D8B030D-6E8A-4147-A177-3AD203B41FA5}">
                      <a16:colId xmlns="" xmlns:a16="http://schemas.microsoft.com/office/drawing/2014/main" val="2819007389"/>
                    </a:ext>
                  </a:extLst>
                </a:gridCol>
              </a:tblGrid>
              <a:tr h="635533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Учебный год</a:t>
                      </a:r>
                    </a:p>
                  </a:txBody>
                  <a:tcPr marL="92393" marR="92393" marT="46197" marB="46197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Количество</a:t>
                      </a:r>
                    </a:p>
                    <a:p>
                      <a:pPr algn="ctr"/>
                      <a:r>
                        <a:rPr lang="ru-RU" sz="1600" dirty="0"/>
                        <a:t>учащихся</a:t>
                      </a:r>
                    </a:p>
                  </a:txBody>
                  <a:tcPr marL="92393" marR="92393" marT="46197" marB="46197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Успевают на:</a:t>
                      </a:r>
                    </a:p>
                  </a:txBody>
                  <a:tcPr marL="92393" marR="92393" marT="46197" marB="46197" anchor="ctr"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Качество обученности</a:t>
                      </a:r>
                    </a:p>
                  </a:txBody>
                  <a:tcPr marL="92393" marR="92393" marT="46197" marB="46197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Успеваемость</a:t>
                      </a:r>
                    </a:p>
                  </a:txBody>
                  <a:tcPr marL="92393" marR="92393" marT="46197" marB="46197" anchor="ctr"/>
                </a:tc>
                <a:extLst>
                  <a:ext uri="{0D108BD9-81ED-4DB2-BD59-A6C34878D82A}">
                    <a16:rowId xmlns="" xmlns:a16="http://schemas.microsoft.com/office/drawing/2014/main" val="3269501353"/>
                  </a:ext>
                </a:extLst>
              </a:tr>
              <a:tr h="3923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«5»</a:t>
                      </a:r>
                    </a:p>
                  </a:txBody>
                  <a:tcPr marL="91494" marR="91494" marT="45747" marB="457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«4» и «5»</a:t>
                      </a:r>
                    </a:p>
                  </a:txBody>
                  <a:tcPr marL="91494" marR="91494" marT="45747" marB="45747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41613643"/>
                  </a:ext>
                </a:extLst>
              </a:tr>
              <a:tr h="579174">
                <a:tc>
                  <a:txBody>
                    <a:bodyPr/>
                    <a:lstStyle/>
                    <a:p>
                      <a:r>
                        <a:rPr lang="ru-RU" sz="1600" dirty="0"/>
                        <a:t>2018-2019</a:t>
                      </a:r>
                    </a:p>
                  </a:txBody>
                  <a:tcPr marL="91494" marR="91494" marT="45747" marB="457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505</a:t>
                      </a:r>
                    </a:p>
                  </a:txBody>
                  <a:tcPr marL="91494" marR="91494" marT="45747" marB="457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78</a:t>
                      </a:r>
                    </a:p>
                  </a:txBody>
                  <a:tcPr marL="91494" marR="91494" marT="45747" marB="457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199</a:t>
                      </a:r>
                    </a:p>
                  </a:txBody>
                  <a:tcPr marL="91494" marR="91494" marT="45747" marB="457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69 %</a:t>
                      </a:r>
                    </a:p>
                  </a:txBody>
                  <a:tcPr marL="91494" marR="91494" marT="45747" marB="457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100 %</a:t>
                      </a:r>
                    </a:p>
                  </a:txBody>
                  <a:tcPr marL="91494" marR="91494" marT="45747" marB="45747" anchor="ctr"/>
                </a:tc>
                <a:extLst>
                  <a:ext uri="{0D108BD9-81ED-4DB2-BD59-A6C34878D82A}">
                    <a16:rowId xmlns="" xmlns:a16="http://schemas.microsoft.com/office/drawing/2014/main" val="3145000890"/>
                  </a:ext>
                </a:extLst>
              </a:tr>
              <a:tr h="579174">
                <a:tc>
                  <a:txBody>
                    <a:bodyPr/>
                    <a:lstStyle/>
                    <a:p>
                      <a:r>
                        <a:rPr lang="ru-RU" sz="1600" dirty="0"/>
                        <a:t>2019-2020</a:t>
                      </a:r>
                    </a:p>
                  </a:txBody>
                  <a:tcPr marL="91494" marR="91494" marT="45747" marB="457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530</a:t>
                      </a:r>
                    </a:p>
                  </a:txBody>
                  <a:tcPr marL="91494" marR="91494" marT="45747" marB="457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82</a:t>
                      </a:r>
                    </a:p>
                  </a:txBody>
                  <a:tcPr marL="91494" marR="91494" marT="45747" marB="457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252</a:t>
                      </a:r>
                    </a:p>
                  </a:txBody>
                  <a:tcPr marL="91494" marR="91494" marT="45747" marB="457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75,8 %</a:t>
                      </a:r>
                    </a:p>
                  </a:txBody>
                  <a:tcPr marL="91494" marR="91494" marT="45747" marB="457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100 %</a:t>
                      </a:r>
                    </a:p>
                  </a:txBody>
                  <a:tcPr marL="91494" marR="91494" marT="45747" marB="45747" anchor="ctr"/>
                </a:tc>
                <a:extLst>
                  <a:ext uri="{0D108BD9-81ED-4DB2-BD59-A6C34878D82A}">
                    <a16:rowId xmlns="" xmlns:a16="http://schemas.microsoft.com/office/drawing/2014/main" val="2546431577"/>
                  </a:ext>
                </a:extLst>
              </a:tr>
              <a:tr h="579174">
                <a:tc>
                  <a:txBody>
                    <a:bodyPr/>
                    <a:lstStyle/>
                    <a:p>
                      <a:r>
                        <a:rPr lang="ru-RU" sz="1600" dirty="0"/>
                        <a:t>2020-2021  1четверть</a:t>
                      </a:r>
                    </a:p>
                  </a:txBody>
                  <a:tcPr marL="91494" marR="91494" marT="45747" marB="457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518</a:t>
                      </a:r>
                    </a:p>
                  </a:txBody>
                  <a:tcPr marL="91494" marR="91494" marT="45747" marB="457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60</a:t>
                      </a:r>
                    </a:p>
                  </a:txBody>
                  <a:tcPr marL="91494" marR="91494" marT="45747" marB="457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264</a:t>
                      </a:r>
                    </a:p>
                  </a:txBody>
                  <a:tcPr marL="91494" marR="91494" marT="45747" marB="457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72,3 %</a:t>
                      </a:r>
                    </a:p>
                  </a:txBody>
                  <a:tcPr marL="91494" marR="91494" marT="45747" marB="457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100 %</a:t>
                      </a:r>
                    </a:p>
                  </a:txBody>
                  <a:tcPr marL="91494" marR="91494" marT="45747" marB="45747" anchor="ctr"/>
                </a:tc>
                <a:extLst>
                  <a:ext uri="{0D108BD9-81ED-4DB2-BD59-A6C34878D82A}">
                    <a16:rowId xmlns="" xmlns:a16="http://schemas.microsoft.com/office/drawing/2014/main" val="2671965431"/>
                  </a:ext>
                </a:extLst>
              </a:tr>
              <a:tr h="579174">
                <a:tc>
                  <a:txBody>
                    <a:bodyPr/>
                    <a:lstStyle/>
                    <a:p>
                      <a:r>
                        <a:rPr lang="ru-RU" sz="1600" dirty="0"/>
                        <a:t>2020-2021 </a:t>
                      </a:r>
                    </a:p>
                    <a:p>
                      <a:r>
                        <a:rPr lang="ru-RU" sz="1600" dirty="0"/>
                        <a:t>2 четверть</a:t>
                      </a:r>
                    </a:p>
                  </a:txBody>
                  <a:tcPr marL="91494" marR="91494" marT="45747" marB="457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510</a:t>
                      </a:r>
                    </a:p>
                  </a:txBody>
                  <a:tcPr marL="91494" marR="91494" marT="45747" marB="457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80</a:t>
                      </a:r>
                    </a:p>
                  </a:txBody>
                  <a:tcPr marL="91494" marR="91494" marT="45747" marB="457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263</a:t>
                      </a:r>
                    </a:p>
                  </a:txBody>
                  <a:tcPr marL="91494" marR="91494" marT="45747" marB="457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78 %</a:t>
                      </a:r>
                    </a:p>
                  </a:txBody>
                  <a:tcPr marL="91494" marR="91494" marT="45747" marB="457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100 %</a:t>
                      </a:r>
                    </a:p>
                  </a:txBody>
                  <a:tcPr marL="91494" marR="91494" marT="45747" marB="45747" anchor="ctr"/>
                </a:tc>
                <a:extLst>
                  <a:ext uri="{0D108BD9-81ED-4DB2-BD59-A6C34878D82A}">
                    <a16:rowId xmlns="" xmlns:a16="http://schemas.microsoft.com/office/drawing/2014/main" val="3176401070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752639E5-AA5E-451B-9F2D-5BE1B24B02EE}"/>
              </a:ext>
            </a:extLst>
          </p:cNvPr>
          <p:cNvSpPr txBox="1"/>
          <p:nvPr/>
        </p:nvSpPr>
        <p:spPr>
          <a:xfrm>
            <a:off x="614207" y="2134339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Качественная начальная подготовка позволяет добиваться хороших результатов в основной и старшей школе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858732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 advTm="13101">
        <p15:prstTrans prst="peelOff"/>
      </p:transition>
    </mc:Choice>
    <mc:Fallback>
      <p:transition spd="slow" advTm="1310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5321D838-2C7E-4177-9DD3-DAC78324A2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5" cstate="email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3" name="Рисунок 12">
            <a:extLst>
              <a:ext uri="{FF2B5EF4-FFF2-40B4-BE49-F238E27FC236}">
                <a16:creationId xmlns="" xmlns:a16="http://schemas.microsoft.com/office/drawing/2014/main" id="{224C28B3-E902-49D1-98A0-582D277A0E0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5" name="Рисунок 14">
            <a:extLst>
              <a:ext uri="{FF2B5EF4-FFF2-40B4-BE49-F238E27FC236}">
                <a16:creationId xmlns="" xmlns:a16="http://schemas.microsoft.com/office/drawing/2014/main" id="{F3A6C14C-E755-4A02-821B-6EA2D4C9F20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угольник 16">
            <a:extLst>
              <a:ext uri="{FF2B5EF4-FFF2-40B4-BE49-F238E27FC236}">
                <a16:creationId xmlns="" xmlns:a16="http://schemas.microsoft.com/office/drawing/2014/main" id="{6478287C-E119-4E9C-95B0-518478BD9D0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Прямоугольник 18">
            <a:extLst>
              <a:ext uri="{FF2B5EF4-FFF2-40B4-BE49-F238E27FC236}">
                <a16:creationId xmlns="" xmlns:a16="http://schemas.microsoft.com/office/drawing/2014/main" id="{EA4A294F-6D36-425B-8632-27FD6A284D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1" name="Прямоугольник 20">
            <a:extLst>
              <a:ext uri="{FF2B5EF4-FFF2-40B4-BE49-F238E27FC236}">
                <a16:creationId xmlns="" xmlns:a16="http://schemas.microsoft.com/office/drawing/2014/main" id="{3FECAD23-900F-4F1B-A441-6A68749F88D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pic>
        <p:nvPicPr>
          <p:cNvPr id="23" name="Рисунок 22">
            <a:extLst>
              <a:ext uri="{FF2B5EF4-FFF2-40B4-BE49-F238E27FC236}">
                <a16:creationId xmlns="" xmlns:a16="http://schemas.microsoft.com/office/drawing/2014/main" id="{57943801-CAEC-4F98-9332-2A4D912846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5" cstate="email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5" name="Прямоугольник 24">
            <a:extLst>
              <a:ext uri="{FF2B5EF4-FFF2-40B4-BE49-F238E27FC236}">
                <a16:creationId xmlns="" xmlns:a16="http://schemas.microsoft.com/office/drawing/2014/main" id="{8A233090-6C39-4F59-8A0F-86F011A7EEE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555992" y="0"/>
            <a:ext cx="4636008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7" name="Прямоугольник 26">
            <a:extLst>
              <a:ext uri="{FF2B5EF4-FFF2-40B4-BE49-F238E27FC236}">
                <a16:creationId xmlns="" xmlns:a16="http://schemas.microsoft.com/office/drawing/2014/main" id="{484DCAA0-4BF1-4FB9-97BA-D6BA630419A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7876030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990FFBA-DDAE-4248-B30B-2821CE5E9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189" y="749451"/>
            <a:ext cx="7087552" cy="10809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sz="3200" dirty="0"/>
              <a:t>Информация о количестве классов, программ, мест</a:t>
            </a:r>
          </a:p>
        </p:txBody>
      </p:sp>
      <p:pic>
        <p:nvPicPr>
          <p:cNvPr id="29" name="Рисунок 28">
            <a:extLst>
              <a:ext uri="{FF2B5EF4-FFF2-40B4-BE49-F238E27FC236}">
                <a16:creationId xmlns="" xmlns:a16="http://schemas.microsoft.com/office/drawing/2014/main" id="{9BC2FEA5-B399-458A-8393-E06CE40DB89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1970240"/>
            <a:ext cx="7967048" cy="321164"/>
          </a:xfrm>
          <a:prstGeom prst="rect">
            <a:avLst/>
          </a:prstGeom>
        </p:spPr>
      </p:pic>
      <p:pic>
        <p:nvPicPr>
          <p:cNvPr id="6" name="Объект 5">
            <a:extLst>
              <a:ext uri="{FF2B5EF4-FFF2-40B4-BE49-F238E27FC236}">
                <a16:creationId xmlns="" xmlns:a16="http://schemas.microsoft.com/office/drawing/2014/main" id="{EBD00AEF-5ADA-4AFC-906D-599169D34F8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90417" y="618390"/>
            <a:ext cx="1810729" cy="2718813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pic>
        <p:nvPicPr>
          <p:cNvPr id="18" name="Объект 5">
            <a:extLst>
              <a:ext uri="{FF2B5EF4-FFF2-40B4-BE49-F238E27FC236}">
                <a16:creationId xmlns="" xmlns:a16="http://schemas.microsoft.com/office/drawing/2014/main" id="{39973C41-264F-41A3-BCCB-885383472BDE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25151" y="618390"/>
            <a:ext cx="1811264" cy="2718813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pic>
        <p:nvPicPr>
          <p:cNvPr id="20" name="Объект 5">
            <a:extLst>
              <a:ext uri="{FF2B5EF4-FFF2-40B4-BE49-F238E27FC236}">
                <a16:creationId xmlns="" xmlns:a16="http://schemas.microsoft.com/office/drawing/2014/main" id="{CAD86A27-428B-46B3-8A0B-DA1C2E903088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90149" y="3520798"/>
            <a:ext cx="1811264" cy="2718813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pic>
        <p:nvPicPr>
          <p:cNvPr id="22" name="Объект 5">
            <a:extLst>
              <a:ext uri="{FF2B5EF4-FFF2-40B4-BE49-F238E27FC236}">
                <a16:creationId xmlns="" xmlns:a16="http://schemas.microsoft.com/office/drawing/2014/main" id="{B289909E-2524-40BD-A307-53EE54780CD7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25151" y="3520798"/>
            <a:ext cx="1811264" cy="2718813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DB9B0E2E-9754-4FD0-9782-24B4EC3FE0D0}"/>
              </a:ext>
            </a:extLst>
          </p:cNvPr>
          <p:cNvSpPr txBox="1"/>
          <p:nvPr/>
        </p:nvSpPr>
        <p:spPr>
          <a:xfrm>
            <a:off x="650189" y="2166576"/>
            <a:ext cx="671530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Количество классов в школе зависит от числа поданных заявлений граждан и условий, </a:t>
            </a:r>
          </a:p>
          <a:p>
            <a:r>
              <a:rPr lang="ru-RU" dirty="0"/>
              <a:t>созданных для осуществления образовательного процесса, с учётом санитарных норм.</a:t>
            </a:r>
          </a:p>
          <a:p>
            <a:r>
              <a:rPr lang="ru-RU" dirty="0"/>
              <a:t> </a:t>
            </a:r>
          </a:p>
          <a:p>
            <a:r>
              <a:rPr lang="ru-RU" dirty="0"/>
              <a:t>В 2021-2022  учебном году планируется открыть 4 первых класса.</a:t>
            </a:r>
          </a:p>
          <a:p>
            <a:r>
              <a:rPr lang="ru-RU" dirty="0"/>
              <a:t>Наполняемость классов устанавливается в количестве 25 обучающихся. </a:t>
            </a:r>
          </a:p>
          <a:p>
            <a:endParaRPr lang="ru-RU" dirty="0"/>
          </a:p>
          <a:p>
            <a:r>
              <a:rPr lang="ru-RU" dirty="0"/>
              <a:t>Программы обучения – «Начальная школа XXI века», система </a:t>
            </a:r>
            <a:r>
              <a:rPr lang="ru-RU" dirty="0" err="1"/>
              <a:t>Л.В.Занкова</a:t>
            </a:r>
            <a:endParaRPr lang="ru-RU" dirty="0"/>
          </a:p>
        </p:txBody>
      </p:sp>
      <p:graphicFrame>
        <p:nvGraphicFramePr>
          <p:cNvPr id="9" name="Таблица 9">
            <a:extLst>
              <a:ext uri="{FF2B5EF4-FFF2-40B4-BE49-F238E27FC236}">
                <a16:creationId xmlns="" xmlns:a16="http://schemas.microsoft.com/office/drawing/2014/main" id="{2B61878D-B336-4E1C-A15A-329B755310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6882"/>
              </p:ext>
            </p:extLst>
          </p:nvPr>
        </p:nvGraphicFramePr>
        <p:xfrm>
          <a:off x="718795" y="4394200"/>
          <a:ext cx="6305094" cy="268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7386">
                  <a:extLst>
                    <a:ext uri="{9D8B030D-6E8A-4147-A177-3AD203B41FA5}">
                      <a16:colId xmlns="" xmlns:a16="http://schemas.microsoft.com/office/drawing/2014/main" val="3241545981"/>
                    </a:ext>
                  </a:extLst>
                </a:gridCol>
                <a:gridCol w="1133475">
                  <a:extLst>
                    <a:ext uri="{9D8B030D-6E8A-4147-A177-3AD203B41FA5}">
                      <a16:colId xmlns="" xmlns:a16="http://schemas.microsoft.com/office/drawing/2014/main" val="818039965"/>
                    </a:ext>
                  </a:extLst>
                </a:gridCol>
                <a:gridCol w="2364233">
                  <a:extLst>
                    <a:ext uri="{9D8B030D-6E8A-4147-A177-3AD203B41FA5}">
                      <a16:colId xmlns="" xmlns:a16="http://schemas.microsoft.com/office/drawing/2014/main" val="13637239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Ф.И.О. педагога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Класс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Программа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758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Сташкевич Елена Александровна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1 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«Начальная школа </a:t>
                      </a:r>
                      <a:r>
                        <a:rPr lang="en-US" sz="1600" dirty="0"/>
                        <a:t>XXI</a:t>
                      </a:r>
                      <a:r>
                        <a:rPr lang="ru-RU" sz="1600" dirty="0"/>
                        <a:t> века»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21628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Червякова Тамара Владимировна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1 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Система </a:t>
                      </a:r>
                      <a:r>
                        <a:rPr lang="ru-RU" sz="1600" dirty="0" err="1"/>
                        <a:t>Л.В.Занкова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79728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err="1"/>
                        <a:t>Мишуткина</a:t>
                      </a:r>
                      <a:r>
                        <a:rPr lang="ru-RU" sz="1600" dirty="0"/>
                        <a:t> Евгения Валентиновна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1 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Система </a:t>
                      </a:r>
                      <a:r>
                        <a:rPr lang="ru-RU" sz="1600" dirty="0" err="1"/>
                        <a:t>Л.В.Занкова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55473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Халтурина Наталья Ивановна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1 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«Начальная школа 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XXI</a:t>
                      </a: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века»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7477728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27064193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 advTm="14002">
        <p15:prstTrans prst="peelOff"/>
      </p:transition>
    </mc:Choice>
    <mc:Fallback>
      <p:transition spd="slow" advTm="1400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6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Рисунок 36">
            <a:extLst>
              <a:ext uri="{FF2B5EF4-FFF2-40B4-BE49-F238E27FC236}">
                <a16:creationId xmlns="" xmlns:a16="http://schemas.microsoft.com/office/drawing/2014/main" id="{DE641BE7-E53D-4EDB-86DC-A76FE7EB682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5" cstate="email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9" name="Рисунок 38">
            <a:extLst>
              <a:ext uri="{FF2B5EF4-FFF2-40B4-BE49-F238E27FC236}">
                <a16:creationId xmlns="" xmlns:a16="http://schemas.microsoft.com/office/drawing/2014/main" id="{11A48E22-6C4A-485A-A345-17F1041FF9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41" name="Рисунок 40">
            <a:extLst>
              <a:ext uri="{FF2B5EF4-FFF2-40B4-BE49-F238E27FC236}">
                <a16:creationId xmlns="" xmlns:a16="http://schemas.microsoft.com/office/drawing/2014/main" id="{40C68FC5-6DE5-45F0-880D-585271AD402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43" name="Прямоугольник 42">
            <a:extLst>
              <a:ext uri="{FF2B5EF4-FFF2-40B4-BE49-F238E27FC236}">
                <a16:creationId xmlns="" xmlns:a16="http://schemas.microsoft.com/office/drawing/2014/main" id="{063AE720-E0EC-4F00-9B14-A51B549E693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" name="Прямоугольник 44">
            <a:extLst>
              <a:ext uri="{FF2B5EF4-FFF2-40B4-BE49-F238E27FC236}">
                <a16:creationId xmlns="" xmlns:a16="http://schemas.microsoft.com/office/drawing/2014/main" id="{F6CEF4CF-2E44-4485-9C96-E73FDA7D968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7" name="Группа 46">
            <a:extLst>
              <a:ext uri="{FF2B5EF4-FFF2-40B4-BE49-F238E27FC236}">
                <a16:creationId xmlns="" xmlns:a16="http://schemas.microsoft.com/office/drawing/2014/main" id="{57AA472B-1F43-4674-A61E-6E2C6F41258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48" name="Прямоугольник 47">
              <a:extLst>
                <a:ext uri="{FF2B5EF4-FFF2-40B4-BE49-F238E27FC236}">
                  <a16:creationId xmlns="" xmlns:a16="http://schemas.microsoft.com/office/drawing/2014/main" id="{FD8883E7-F374-489C-BFC4-05B6273ADBC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pic>
          <p:nvPicPr>
            <p:cNvPr id="49" name="Рисунок 48">
              <a:extLst>
                <a:ext uri="{FF2B5EF4-FFF2-40B4-BE49-F238E27FC236}">
                  <a16:creationId xmlns="" xmlns:a16="http://schemas.microsoft.com/office/drawing/2014/main" id="{69976594-4DE3-4E2F-A85F-76CFE9C3268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PicPr>
          <p:blipFill>
            <a:blip r:embed="rId5" cstate="email">
              <a:alphaModFix amt="1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sp>
        <p:nvSpPr>
          <p:cNvPr id="51" name="Прямоугольник 50">
            <a:extLst>
              <a:ext uri="{FF2B5EF4-FFF2-40B4-BE49-F238E27FC236}">
                <a16:creationId xmlns="" xmlns:a16="http://schemas.microsoft.com/office/drawing/2014/main" id="{E2D263F0-2680-4501-B419-0012D571354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6499753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0D5C3FC-6172-405C-9AFC-93072A8DC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5632247" cy="10809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sz="3200" dirty="0"/>
              <a:t>Школьный лагерь</a:t>
            </a:r>
          </a:p>
        </p:txBody>
      </p:sp>
      <p:pic>
        <p:nvPicPr>
          <p:cNvPr id="53" name="Рисунок 52">
            <a:extLst>
              <a:ext uri="{FF2B5EF4-FFF2-40B4-BE49-F238E27FC236}">
                <a16:creationId xmlns="" xmlns:a16="http://schemas.microsoft.com/office/drawing/2014/main" id="{39DEAF99-6143-45DD-A3D2-D7ACCD6AF27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1970240"/>
            <a:ext cx="6492240" cy="261714"/>
          </a:xfrm>
          <a:prstGeom prst="rect">
            <a:avLst/>
          </a:prstGeom>
        </p:spPr>
      </p:pic>
      <p:pic>
        <p:nvPicPr>
          <p:cNvPr id="14" name="Объект 13">
            <a:extLst>
              <a:ext uri="{FF2B5EF4-FFF2-40B4-BE49-F238E27FC236}">
                <a16:creationId xmlns="" xmlns:a16="http://schemas.microsoft.com/office/drawing/2014/main" id="{01A471F8-8C11-4C6C-A961-E2F33F3BBA2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35498" y="585216"/>
            <a:ext cx="2556022" cy="3380806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pic>
        <p:nvPicPr>
          <p:cNvPr id="6" name="Рисунок 5">
            <a:extLst>
              <a:ext uri="{FF2B5EF4-FFF2-40B4-BE49-F238E27FC236}">
                <a16:creationId xmlns="" xmlns:a16="http://schemas.microsoft.com/office/drawing/2014/main" id="{16029391-6833-4C19-8C68-1C1E6E0D98E2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68255" y="585216"/>
            <a:ext cx="1713033" cy="2053317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sp>
        <p:nvSpPr>
          <p:cNvPr id="55" name="Прямоугольник 54">
            <a:extLst>
              <a:ext uri="{FF2B5EF4-FFF2-40B4-BE49-F238E27FC236}">
                <a16:creationId xmlns="" xmlns:a16="http://schemas.microsoft.com/office/drawing/2014/main" id="{71DB68E5-25F8-4BF3-900C-972F947A4E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868256" y="2800352"/>
            <a:ext cx="1713032" cy="1165669"/>
          </a:xfrm>
          <a:prstGeom prst="rect">
            <a:avLst/>
          </a:prstGeom>
          <a:ln>
            <a:noFill/>
          </a:ln>
          <a:effectLst>
            <a:outerShdw blurRad="76200" dist="63500" dir="5040000" algn="t" rotWithShape="0">
              <a:prstClr val="black">
                <a:alpha val="4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ru-RU" dirty="0"/>
          </a:p>
        </p:txBody>
      </p:sp>
      <p:pic>
        <p:nvPicPr>
          <p:cNvPr id="4" name="Рисунок 3">
            <a:extLst>
              <a:ext uri="{FF2B5EF4-FFF2-40B4-BE49-F238E27FC236}">
                <a16:creationId xmlns="" xmlns:a16="http://schemas.microsoft.com/office/drawing/2014/main" id="{E2266ACB-9EA5-4492-8AC3-72830A579538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35497" y="4126888"/>
            <a:ext cx="4445791" cy="2182473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BDC4F0A-CF3E-4F27-8282-ECD673E6BB8F}"/>
              </a:ext>
            </a:extLst>
          </p:cNvPr>
          <p:cNvSpPr txBox="1"/>
          <p:nvPr/>
        </p:nvSpPr>
        <p:spPr>
          <a:xfrm>
            <a:off x="663448" y="2070160"/>
            <a:ext cx="63240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Интересно и весело проводят время дети в летнем лагере «Солнечный город». </a:t>
            </a:r>
          </a:p>
          <a:p>
            <a:r>
              <a:rPr lang="ru-RU" sz="1600" dirty="0"/>
              <a:t>Ежегодно школьный лагерь принимает 100 человек для оздоровления и отдыха. </a:t>
            </a:r>
          </a:p>
          <a:p>
            <a:r>
              <a:rPr lang="ru-RU" sz="1600" dirty="0"/>
              <a:t>Ребята посещают городской зоопарк, парки, кинотеатры, театры  и библиотеки города, </a:t>
            </a:r>
          </a:p>
          <a:p>
            <a:r>
              <a:rPr lang="ru-RU" sz="1600" dirty="0"/>
              <a:t>где им предоставляется возможность поучаствовать в квестах, различных игровых </a:t>
            </a:r>
          </a:p>
          <a:p>
            <a:r>
              <a:rPr lang="ru-RU" sz="1600" dirty="0"/>
              <a:t>и тематических программах. А опытные педагоги проводят увлекательные и </a:t>
            </a:r>
          </a:p>
          <a:p>
            <a:r>
              <a:rPr lang="ru-RU" sz="1600" dirty="0"/>
              <a:t>познавательные мероприятия, эстафеты, соревнования, игры, концерты, </a:t>
            </a:r>
          </a:p>
          <a:p>
            <a:r>
              <a:rPr lang="ru-RU" sz="1600" dirty="0"/>
              <a:t>организуют походы, посещение бассейна «Дельфин». </a:t>
            </a:r>
          </a:p>
          <a:p>
            <a:r>
              <a:rPr lang="ru-RU" sz="1600" dirty="0"/>
              <a:t>Трёхразовое питание не оставляет никого равнодушным.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FEF1192-C898-4758-BBAF-26F8A6478786}"/>
              </a:ext>
            </a:extLst>
          </p:cNvPr>
          <p:cNvSpPr txBox="1"/>
          <p:nvPr/>
        </p:nvSpPr>
        <p:spPr>
          <a:xfrm>
            <a:off x="680321" y="4153437"/>
            <a:ext cx="63240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На протяжении многих лет  оздоровительный лагерь с дневным пребыванием  при школе </a:t>
            </a:r>
          </a:p>
          <a:p>
            <a:r>
              <a:rPr lang="ru-RU" sz="1600" dirty="0"/>
              <a:t>тесно сотрудничает с  реабилитационным центром «Росток». Руководствуясь федеральной </a:t>
            </a:r>
          </a:p>
          <a:p>
            <a:r>
              <a:rPr lang="ru-RU" sz="1600" dirty="0"/>
              <a:t>Целевой программой «Дети России», была разработана и внедрена летняя оздоровительная </a:t>
            </a:r>
          </a:p>
          <a:p>
            <a:r>
              <a:rPr lang="ru-RU" sz="1600" dirty="0"/>
              <a:t>реабилитационная площадка для детей с ослабленным здоровьем  на базе нашего лагеря. </a:t>
            </a:r>
          </a:p>
          <a:p>
            <a:r>
              <a:rPr lang="ru-RU" sz="1600" dirty="0"/>
              <a:t>Цель программы: Содействовать физическому, психическому, интеллектуальному </a:t>
            </a:r>
          </a:p>
          <a:p>
            <a:r>
              <a:rPr lang="ru-RU" sz="1600" dirty="0"/>
              <a:t>развитию детей; создание среды, способствующей укреплению здоровья детей </a:t>
            </a:r>
          </a:p>
          <a:p>
            <a:r>
              <a:rPr lang="ru-RU" sz="1600" dirty="0"/>
              <a:t>как жизненно важной ценности и сознательного стремления к ведению здорового </a:t>
            </a:r>
          </a:p>
          <a:p>
            <a:r>
              <a:rPr lang="ru-RU" sz="1600" dirty="0"/>
              <a:t>образа жизни.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CF7FBFCA-2872-4F88-9F3E-19624699833C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1947" y="2869487"/>
            <a:ext cx="1365377" cy="101017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9373053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 advTm="23177">
        <p15:prstTrans prst="peelOff"/>
      </p:transition>
    </mc:Choice>
    <mc:Fallback>
      <p:transition spd="slow" advTm="2317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4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4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5321D838-2C7E-4177-9DD3-DAC78324A2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5" cstate="email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3" name="Рисунок 12">
            <a:extLst>
              <a:ext uri="{FF2B5EF4-FFF2-40B4-BE49-F238E27FC236}">
                <a16:creationId xmlns="" xmlns:a16="http://schemas.microsoft.com/office/drawing/2014/main" id="{224C28B3-E902-49D1-98A0-582D277A0E0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5" name="Рисунок 14">
            <a:extLst>
              <a:ext uri="{FF2B5EF4-FFF2-40B4-BE49-F238E27FC236}">
                <a16:creationId xmlns="" xmlns:a16="http://schemas.microsoft.com/office/drawing/2014/main" id="{F3A6C14C-E755-4A02-821B-6EA2D4C9F20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угольник 16">
            <a:extLst>
              <a:ext uri="{FF2B5EF4-FFF2-40B4-BE49-F238E27FC236}">
                <a16:creationId xmlns="" xmlns:a16="http://schemas.microsoft.com/office/drawing/2014/main" id="{6478287C-E119-4E9C-95B0-518478BD9D0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Прямоугольник 18">
            <a:extLst>
              <a:ext uri="{FF2B5EF4-FFF2-40B4-BE49-F238E27FC236}">
                <a16:creationId xmlns="" xmlns:a16="http://schemas.microsoft.com/office/drawing/2014/main" id="{EA4A294F-6D36-425B-8632-27FD6A284D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1" name="Прямоугольник 20">
            <a:extLst>
              <a:ext uri="{FF2B5EF4-FFF2-40B4-BE49-F238E27FC236}">
                <a16:creationId xmlns="" xmlns:a16="http://schemas.microsoft.com/office/drawing/2014/main" id="{3FECAD23-900F-4F1B-A441-6A68749F88D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pic>
        <p:nvPicPr>
          <p:cNvPr id="23" name="Рисунок 22">
            <a:extLst>
              <a:ext uri="{FF2B5EF4-FFF2-40B4-BE49-F238E27FC236}">
                <a16:creationId xmlns="" xmlns:a16="http://schemas.microsoft.com/office/drawing/2014/main" id="{57943801-CAEC-4F98-9332-2A4D912846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5" cstate="email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5" name="Прямоугольник 24">
            <a:extLst>
              <a:ext uri="{FF2B5EF4-FFF2-40B4-BE49-F238E27FC236}">
                <a16:creationId xmlns="" xmlns:a16="http://schemas.microsoft.com/office/drawing/2014/main" id="{8A233090-6C39-4F59-8A0F-86F011A7EEE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555992" y="0"/>
            <a:ext cx="4636008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7" name="Прямоугольник 26">
            <a:extLst>
              <a:ext uri="{FF2B5EF4-FFF2-40B4-BE49-F238E27FC236}">
                <a16:creationId xmlns="" xmlns:a16="http://schemas.microsoft.com/office/drawing/2014/main" id="{484DCAA0-4BF1-4FB9-97BA-D6BA630419A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7876030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990FFBA-DDAE-4248-B30B-2821CE5E9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189" y="749451"/>
            <a:ext cx="7087552" cy="10809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sz="3200" dirty="0"/>
              <a:t>Внеурочная деятельность</a:t>
            </a:r>
          </a:p>
        </p:txBody>
      </p:sp>
      <p:pic>
        <p:nvPicPr>
          <p:cNvPr id="29" name="Рисунок 28">
            <a:extLst>
              <a:ext uri="{FF2B5EF4-FFF2-40B4-BE49-F238E27FC236}">
                <a16:creationId xmlns="" xmlns:a16="http://schemas.microsoft.com/office/drawing/2014/main" id="{9BC2FEA5-B399-458A-8393-E06CE40DB89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1970240"/>
            <a:ext cx="7967048" cy="321164"/>
          </a:xfrm>
          <a:prstGeom prst="rect">
            <a:avLst/>
          </a:prstGeom>
        </p:spPr>
      </p:pic>
      <p:pic>
        <p:nvPicPr>
          <p:cNvPr id="6" name="Объект 5">
            <a:extLst>
              <a:ext uri="{FF2B5EF4-FFF2-40B4-BE49-F238E27FC236}">
                <a16:creationId xmlns="" xmlns:a16="http://schemas.microsoft.com/office/drawing/2014/main" id="{EBD00AEF-5ADA-4AFC-906D-599169D34F8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90417" y="619750"/>
            <a:ext cx="1810729" cy="2716093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pic>
        <p:nvPicPr>
          <p:cNvPr id="18" name="Объект 5">
            <a:extLst>
              <a:ext uri="{FF2B5EF4-FFF2-40B4-BE49-F238E27FC236}">
                <a16:creationId xmlns="" xmlns:a16="http://schemas.microsoft.com/office/drawing/2014/main" id="{39973C41-264F-41A3-BCCB-885383472BDE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27726" y="618390"/>
            <a:ext cx="1806114" cy="2718813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pic>
        <p:nvPicPr>
          <p:cNvPr id="20" name="Объект 5">
            <a:extLst>
              <a:ext uri="{FF2B5EF4-FFF2-40B4-BE49-F238E27FC236}">
                <a16:creationId xmlns="" xmlns:a16="http://schemas.microsoft.com/office/drawing/2014/main" id="{CAD86A27-428B-46B3-8A0B-DA1C2E903088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90286" y="3520798"/>
            <a:ext cx="1810990" cy="2718813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pic>
        <p:nvPicPr>
          <p:cNvPr id="22" name="Объект 5">
            <a:extLst>
              <a:ext uri="{FF2B5EF4-FFF2-40B4-BE49-F238E27FC236}">
                <a16:creationId xmlns="" xmlns:a16="http://schemas.microsoft.com/office/drawing/2014/main" id="{B289909E-2524-40BD-A307-53EE54780CD7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25243" y="3520798"/>
            <a:ext cx="1811080" cy="2718813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46B08011-92E7-4D26-90B6-A565AB16B63B}"/>
              </a:ext>
            </a:extLst>
          </p:cNvPr>
          <p:cNvSpPr txBox="1"/>
          <p:nvPr/>
        </p:nvSpPr>
        <p:spPr>
          <a:xfrm>
            <a:off x="650189" y="2130822"/>
            <a:ext cx="609474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/>
              <a:t>Бесплатные действующие кружки в школе:</a:t>
            </a:r>
          </a:p>
          <a:p>
            <a:endParaRPr lang="ru-RU" sz="1400" dirty="0"/>
          </a:p>
          <a:p>
            <a:r>
              <a:rPr lang="ru-RU" sz="1400" dirty="0"/>
              <a:t>«Вокальное искусство» (руководитель  </a:t>
            </a:r>
            <a:r>
              <a:rPr lang="ru-RU" sz="1400" dirty="0" err="1"/>
              <a:t>Домрачева</a:t>
            </a:r>
            <a:r>
              <a:rPr lang="ru-RU" sz="1400" dirty="0"/>
              <a:t> О.В.)</a:t>
            </a:r>
          </a:p>
          <a:p>
            <a:r>
              <a:rPr lang="ru-RU" sz="1400" dirty="0"/>
              <a:t>«Мини-футбол» (руководитель Бобров А.В.)</a:t>
            </a:r>
          </a:p>
          <a:p>
            <a:r>
              <a:rPr lang="ru-RU" sz="1400" dirty="0"/>
              <a:t>«Баскетбол для девочек 1-4 класс, для мальчиков – 8-11 класс»</a:t>
            </a:r>
          </a:p>
          <a:p>
            <a:r>
              <a:rPr lang="ru-RU" sz="1400" dirty="0"/>
              <a:t>(тренер мастер спорта России по баскетболу  Максимова Н.В.)</a:t>
            </a:r>
          </a:p>
          <a:p>
            <a:r>
              <a:rPr lang="ru-RU" sz="1400" dirty="0"/>
              <a:t>«Альпинизм» (руководитель Косцов А.Ю.)</a:t>
            </a:r>
          </a:p>
          <a:p>
            <a:r>
              <a:rPr lang="ru-RU" sz="1400" dirty="0"/>
              <a:t>«Юный инспектор дорожного движения» (руководитель Макаров И.Д.)</a:t>
            </a:r>
          </a:p>
          <a:p>
            <a:endParaRPr lang="ru-RU" sz="1400" dirty="0"/>
          </a:p>
          <a:p>
            <a:r>
              <a:rPr lang="ru-RU" sz="1400" dirty="0"/>
              <a:t>«Клуб Весёлых и Находчивых» (руководитель Малютина Ю.А.) </a:t>
            </a:r>
          </a:p>
          <a:p>
            <a:r>
              <a:rPr lang="ru-RU" sz="1400" dirty="0"/>
              <a:t>«Пост № 1»  (руководитель Пакулов Е.А.)</a:t>
            </a:r>
          </a:p>
          <a:p>
            <a:r>
              <a:rPr lang="ru-RU" sz="1400" dirty="0"/>
              <a:t>«Школьное Научное Общество Учащихся» (руководитель Захарова А.В.)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CC0ECB5E-94D0-4005-95E4-092B5440A136}"/>
              </a:ext>
            </a:extLst>
          </p:cNvPr>
          <p:cNvSpPr txBox="1"/>
          <p:nvPr/>
        </p:nvSpPr>
        <p:spPr>
          <a:xfrm>
            <a:off x="650189" y="5009054"/>
            <a:ext cx="6902627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/>
              <a:t>За небольшую плату дети могут </a:t>
            </a:r>
            <a:r>
              <a:rPr lang="ru-RU" sz="1400" dirty="0" err="1"/>
              <a:t>могут</a:t>
            </a:r>
            <a:r>
              <a:rPr lang="ru-RU" sz="1400" dirty="0"/>
              <a:t> посещать:</a:t>
            </a:r>
          </a:p>
          <a:p>
            <a:r>
              <a:rPr lang="ru-RU" sz="1400" dirty="0"/>
              <a:t>Секцию УШУ  (преподаватель </a:t>
            </a:r>
            <a:r>
              <a:rPr lang="ru-RU" sz="1400" dirty="0" err="1"/>
              <a:t>Даундяк</a:t>
            </a:r>
            <a:r>
              <a:rPr lang="ru-RU" sz="1400" dirty="0"/>
              <a:t> О.В.), театральную студию «Енот» (руководитель </a:t>
            </a:r>
            <a:r>
              <a:rPr lang="ru-RU" sz="1400" dirty="0" err="1"/>
              <a:t>Буйлова</a:t>
            </a:r>
            <a:r>
              <a:rPr lang="ru-RU" sz="1400" dirty="0"/>
              <a:t> Н.В.),</a:t>
            </a:r>
          </a:p>
          <a:p>
            <a:r>
              <a:rPr lang="ru-RU" sz="1400" dirty="0"/>
              <a:t>«Скоро в школу» - подготовительные курсы для будущих первоклассников (руководитель Сташкевич Е.А.),</a:t>
            </a:r>
          </a:p>
          <a:p>
            <a:r>
              <a:rPr lang="ru-RU" sz="1400" dirty="0"/>
              <a:t>Студию «Подсолнух»  - группу продлённого дня для первоклашек (руководитель Сташкевич Е.А.),</a:t>
            </a:r>
          </a:p>
          <a:p>
            <a:r>
              <a:rPr lang="ru-RU" sz="1400" dirty="0"/>
              <a:t>Футбольный клуб «Чита» (тренер  </a:t>
            </a:r>
            <a:r>
              <a:rPr lang="ru-RU" sz="1400" dirty="0" err="1"/>
              <a:t>Налобин</a:t>
            </a:r>
            <a:r>
              <a:rPr lang="ru-RU" sz="1400" dirty="0"/>
              <a:t> Григорий Дмитриевич).</a:t>
            </a:r>
          </a:p>
        </p:txBody>
      </p:sp>
      <p:pic>
        <p:nvPicPr>
          <p:cNvPr id="28" name="Объект 5">
            <a:extLst>
              <a:ext uri="{FF2B5EF4-FFF2-40B4-BE49-F238E27FC236}">
                <a16:creationId xmlns="" xmlns:a16="http://schemas.microsoft.com/office/drawing/2014/main" id="{BA4B1A07-D082-4DC0-8B58-EF92B5A2C091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93630" y="609599"/>
            <a:ext cx="1810729" cy="2705996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pic>
        <p:nvPicPr>
          <p:cNvPr id="30" name="Объект 5">
            <a:extLst>
              <a:ext uri="{FF2B5EF4-FFF2-40B4-BE49-F238E27FC236}">
                <a16:creationId xmlns="" xmlns:a16="http://schemas.microsoft.com/office/drawing/2014/main" id="{E4FECD84-352F-4B58-8B44-347A53125E49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23802" y="618389"/>
            <a:ext cx="1810038" cy="2718813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pic>
        <p:nvPicPr>
          <p:cNvPr id="31" name="Объект 5">
            <a:extLst>
              <a:ext uri="{FF2B5EF4-FFF2-40B4-BE49-F238E27FC236}">
                <a16:creationId xmlns="" xmlns:a16="http://schemas.microsoft.com/office/drawing/2014/main" id="{B788F814-79A7-4F90-BD00-970504AD0ACD}"/>
              </a:ext>
            </a:extLst>
          </p:cNvPr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93630" y="3520797"/>
            <a:ext cx="1811264" cy="2707623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pic>
        <p:nvPicPr>
          <p:cNvPr id="32" name="Объект 5">
            <a:extLst>
              <a:ext uri="{FF2B5EF4-FFF2-40B4-BE49-F238E27FC236}">
                <a16:creationId xmlns="" xmlns:a16="http://schemas.microsoft.com/office/drawing/2014/main" id="{51FAD2A0-46DC-4A05-8756-F7BF5704B606}"/>
              </a:ext>
            </a:extLst>
          </p:cNvPr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21625" y="3528271"/>
            <a:ext cx="1811264" cy="2711339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4028407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 advTm="19413">
        <p15:prstTrans prst="peelOff"/>
      </p:transition>
    </mc:Choice>
    <mc:Fallback>
      <p:transition spd="slow" advTm="1941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75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75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25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Рисунок 36">
            <a:extLst>
              <a:ext uri="{FF2B5EF4-FFF2-40B4-BE49-F238E27FC236}">
                <a16:creationId xmlns="" xmlns:a16="http://schemas.microsoft.com/office/drawing/2014/main" id="{DE641BE7-E53D-4EDB-86DC-A76FE7EB682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5" cstate="email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9" name="Рисунок 38">
            <a:extLst>
              <a:ext uri="{FF2B5EF4-FFF2-40B4-BE49-F238E27FC236}">
                <a16:creationId xmlns="" xmlns:a16="http://schemas.microsoft.com/office/drawing/2014/main" id="{11A48E22-6C4A-485A-A345-17F1041FF9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41" name="Рисунок 40">
            <a:extLst>
              <a:ext uri="{FF2B5EF4-FFF2-40B4-BE49-F238E27FC236}">
                <a16:creationId xmlns="" xmlns:a16="http://schemas.microsoft.com/office/drawing/2014/main" id="{40C68FC5-6DE5-45F0-880D-585271AD402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43" name="Прямоугольник 42">
            <a:extLst>
              <a:ext uri="{FF2B5EF4-FFF2-40B4-BE49-F238E27FC236}">
                <a16:creationId xmlns="" xmlns:a16="http://schemas.microsoft.com/office/drawing/2014/main" id="{063AE720-E0EC-4F00-9B14-A51B549E693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" name="Прямоугольник 44">
            <a:extLst>
              <a:ext uri="{FF2B5EF4-FFF2-40B4-BE49-F238E27FC236}">
                <a16:creationId xmlns="" xmlns:a16="http://schemas.microsoft.com/office/drawing/2014/main" id="{F6CEF4CF-2E44-4485-9C96-E73FDA7D968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7" name="Группа 46">
            <a:extLst>
              <a:ext uri="{FF2B5EF4-FFF2-40B4-BE49-F238E27FC236}">
                <a16:creationId xmlns="" xmlns:a16="http://schemas.microsoft.com/office/drawing/2014/main" id="{57AA472B-1F43-4674-A61E-6E2C6F41258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48" name="Прямоугольник 47">
              <a:extLst>
                <a:ext uri="{FF2B5EF4-FFF2-40B4-BE49-F238E27FC236}">
                  <a16:creationId xmlns="" xmlns:a16="http://schemas.microsoft.com/office/drawing/2014/main" id="{FD8883E7-F374-489C-BFC4-05B6273ADBC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pic>
          <p:nvPicPr>
            <p:cNvPr id="49" name="Рисунок 48">
              <a:extLst>
                <a:ext uri="{FF2B5EF4-FFF2-40B4-BE49-F238E27FC236}">
                  <a16:creationId xmlns="" xmlns:a16="http://schemas.microsoft.com/office/drawing/2014/main" id="{69976594-4DE3-4E2F-A85F-76CFE9C3268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PicPr>
          <p:blipFill>
            <a:blip r:embed="rId5" cstate="email">
              <a:alphaModFix amt="1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sp>
        <p:nvSpPr>
          <p:cNvPr id="51" name="Прямоугольник 50">
            <a:extLst>
              <a:ext uri="{FF2B5EF4-FFF2-40B4-BE49-F238E27FC236}">
                <a16:creationId xmlns="" xmlns:a16="http://schemas.microsoft.com/office/drawing/2014/main" id="{E2D263F0-2680-4501-B419-0012D571354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6499753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0D5C3FC-6172-405C-9AFC-93072A8DC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5632247" cy="10809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sz="3200" dirty="0"/>
              <a:t>Чем мы отличаемся от других школ?</a:t>
            </a:r>
          </a:p>
        </p:txBody>
      </p:sp>
      <p:pic>
        <p:nvPicPr>
          <p:cNvPr id="53" name="Рисунок 52">
            <a:extLst>
              <a:ext uri="{FF2B5EF4-FFF2-40B4-BE49-F238E27FC236}">
                <a16:creationId xmlns="" xmlns:a16="http://schemas.microsoft.com/office/drawing/2014/main" id="{39DEAF99-6143-45DD-A3D2-D7ACCD6AF27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1970240"/>
            <a:ext cx="6492240" cy="261714"/>
          </a:xfrm>
          <a:prstGeom prst="rect">
            <a:avLst/>
          </a:prstGeom>
        </p:spPr>
      </p:pic>
      <p:sp>
        <p:nvSpPr>
          <p:cNvPr id="55" name="Прямоугольник 54">
            <a:extLst>
              <a:ext uri="{FF2B5EF4-FFF2-40B4-BE49-F238E27FC236}">
                <a16:creationId xmlns="" xmlns:a16="http://schemas.microsoft.com/office/drawing/2014/main" id="{71DB68E5-25F8-4BF3-900C-972F947A4E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868256" y="2800352"/>
            <a:ext cx="1713032" cy="1165669"/>
          </a:xfrm>
          <a:prstGeom prst="rect">
            <a:avLst/>
          </a:prstGeom>
          <a:ln>
            <a:noFill/>
          </a:ln>
          <a:effectLst>
            <a:outerShdw blurRad="76200" dist="63500" dir="5040000" algn="t" rotWithShape="0">
              <a:prstClr val="black">
                <a:alpha val="4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0AEE035-ACC3-4905-9218-CA2E2D2A1944}"/>
              </a:ext>
            </a:extLst>
          </p:cNvPr>
          <p:cNvSpPr txBox="1"/>
          <p:nvPr/>
        </p:nvSpPr>
        <p:spPr>
          <a:xfrm>
            <a:off x="677692" y="3638706"/>
            <a:ext cx="5707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 2015 года проводим ежегодные апрельские школьные соревнования </a:t>
            </a:r>
          </a:p>
          <a:p>
            <a:r>
              <a:rPr lang="ru-RU" dirty="0"/>
              <a:t>«Школа Безопасности», с 2019 года привлекаем школы города к участию.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91E530ED-3C42-424E-9BF2-BEE584AC5D28}"/>
              </a:ext>
            </a:extLst>
          </p:cNvPr>
          <p:cNvSpPr txBox="1"/>
          <p:nvPr/>
        </p:nvSpPr>
        <p:spPr>
          <a:xfrm>
            <a:off x="677692" y="2069588"/>
            <a:ext cx="643156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На протяжении 20 лет наша школа сотрудничает с Центральной Детской </a:t>
            </a:r>
          </a:p>
          <a:p>
            <a:r>
              <a:rPr lang="ru-RU" dirty="0"/>
              <a:t>Музыкальной Школой  имени Б.Г. </a:t>
            </a:r>
            <a:r>
              <a:rPr lang="ru-RU" dirty="0" err="1"/>
              <a:t>Павликовской</a:t>
            </a:r>
            <a:r>
              <a:rPr lang="ru-RU" dirty="0"/>
              <a:t>. </a:t>
            </a:r>
          </a:p>
          <a:p>
            <a:r>
              <a:rPr lang="ru-RU" dirty="0"/>
              <a:t>В каждой параллели организован эстетический класс. По окончании 4 класса </a:t>
            </a:r>
          </a:p>
          <a:p>
            <a:r>
              <a:rPr lang="ru-RU" dirty="0"/>
              <a:t>каждому выдаётся свидетельство. Для желающих продолжить обучение </a:t>
            </a:r>
          </a:p>
          <a:p>
            <a:r>
              <a:rPr lang="ru-RU" dirty="0"/>
              <a:t>есть возможность поступить в музыкальную школу без вступительных экзаменов.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CEEF7DE5-313D-42EF-B488-43D305782415}"/>
              </a:ext>
            </a:extLst>
          </p:cNvPr>
          <p:cNvSpPr txBox="1"/>
          <p:nvPr/>
        </p:nvSpPr>
        <p:spPr>
          <a:xfrm>
            <a:off x="733839" y="4319300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Школа имеет статус городской проектной площадки для реализации инновационного проекта, содержание и организации кадетского образования в условиях общеобразовательной школы.</a:t>
            </a:r>
          </a:p>
        </p:txBody>
      </p:sp>
      <p:pic>
        <p:nvPicPr>
          <p:cNvPr id="21" name="Объект 13">
            <a:extLst>
              <a:ext uri="{FF2B5EF4-FFF2-40B4-BE49-F238E27FC236}">
                <a16:creationId xmlns="" xmlns:a16="http://schemas.microsoft.com/office/drawing/2014/main" id="{9E718220-74CB-4D45-B358-D8816B777C10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36193" y="581065"/>
            <a:ext cx="2556022" cy="3380806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2BC7E6EC-F62C-4261-B41F-B8E6A778F4D7}"/>
              </a:ext>
            </a:extLst>
          </p:cNvPr>
          <p:cNvSpPr txBox="1"/>
          <p:nvPr/>
        </p:nvSpPr>
        <p:spPr>
          <a:xfrm>
            <a:off x="733839" y="5385071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Месторасположение школы позволяет добраться до неё с любого района города, благоприятное социокультурное окружение, функционирующая система безопасности, достойная организация питания в школе.</a:t>
            </a:r>
          </a:p>
        </p:txBody>
      </p:sp>
      <p:pic>
        <p:nvPicPr>
          <p:cNvPr id="23" name="Рисунок 5">
            <a:extLst>
              <a:ext uri="{FF2B5EF4-FFF2-40B4-BE49-F238E27FC236}">
                <a16:creationId xmlns="" xmlns:a16="http://schemas.microsoft.com/office/drawing/2014/main" id="{DC34BB26-CEA2-4FF7-945C-2A983703B288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72787" y="581065"/>
            <a:ext cx="1713033" cy="2053317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pic>
        <p:nvPicPr>
          <p:cNvPr id="24" name="Рисунок 3">
            <a:extLst>
              <a:ext uri="{FF2B5EF4-FFF2-40B4-BE49-F238E27FC236}">
                <a16:creationId xmlns="" xmlns:a16="http://schemas.microsoft.com/office/drawing/2014/main" id="{2D496727-46EF-4A0E-9CED-58B1336E8650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32321" y="4126887"/>
            <a:ext cx="4445791" cy="2182473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pic>
        <p:nvPicPr>
          <p:cNvPr id="14" name="Объект 13">
            <a:extLst>
              <a:ext uri="{FF2B5EF4-FFF2-40B4-BE49-F238E27FC236}">
                <a16:creationId xmlns="" xmlns:a16="http://schemas.microsoft.com/office/drawing/2014/main" id="{01A471F8-8C11-4C6C-A961-E2F33F3BBA2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35498" y="585216"/>
            <a:ext cx="2556022" cy="3380806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pic>
        <p:nvPicPr>
          <p:cNvPr id="6" name="Рисунок 5">
            <a:extLst>
              <a:ext uri="{FF2B5EF4-FFF2-40B4-BE49-F238E27FC236}">
                <a16:creationId xmlns="" xmlns:a16="http://schemas.microsoft.com/office/drawing/2014/main" id="{16029391-6833-4C19-8C68-1C1E6E0D98E2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68255" y="585216"/>
            <a:ext cx="1713033" cy="2053317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pic>
        <p:nvPicPr>
          <p:cNvPr id="4" name="Рисунок 3">
            <a:extLst>
              <a:ext uri="{FF2B5EF4-FFF2-40B4-BE49-F238E27FC236}">
                <a16:creationId xmlns="" xmlns:a16="http://schemas.microsoft.com/office/drawing/2014/main" id="{E2266ACB-9EA5-4492-8AC3-72830A579538}"/>
              </a:ext>
            </a:extLst>
          </p:cNvPr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35497" y="4126888"/>
            <a:ext cx="4445791" cy="2182473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pic>
        <p:nvPicPr>
          <p:cNvPr id="26" name="Рисунок 25">
            <a:extLst>
              <a:ext uri="{FF2B5EF4-FFF2-40B4-BE49-F238E27FC236}">
                <a16:creationId xmlns="" xmlns:a16="http://schemas.microsoft.com/office/drawing/2014/main" id="{11DD3DC3-7487-476A-95CD-3C71E1EE9160}"/>
              </a:ext>
            </a:extLst>
          </p:cNvPr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9710" y="2884103"/>
            <a:ext cx="990265" cy="95743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E9E9B300-84BC-4673-AE48-5D632DFD4819}"/>
              </a:ext>
            </a:extLst>
          </p:cNvPr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878326" y="2808252"/>
            <a:ext cx="1713032" cy="117766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4604192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 advTm="16655">
        <p15:prstTrans prst="peelOff"/>
      </p:transition>
    </mc:Choice>
    <mc:Fallback>
      <p:transition spd="slow" advTm="1665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25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5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25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2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8" grpId="0"/>
      <p:bldP spid="20" grpId="0"/>
      <p:bldP spid="2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heme/theme1.xml><?xml version="1.0" encoding="utf-8"?>
<a:theme xmlns:a="http://schemas.openxmlformats.org/drawingml/2006/main" name="Берлин">
  <a:themeElements>
    <a:clrScheme name="Фиолетовый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Другая 1">
      <a:majorFont>
        <a:latin typeface="Myriad Pro Cond"/>
        <a:ea typeface=""/>
        <a:cs typeface=""/>
      </a:majorFont>
      <a:minorFont>
        <a:latin typeface="Myriad Pro Cond"/>
        <a:ea typeface=""/>
        <a:cs typeface="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43DD8A33-E1BF-490B-B74E-229E36B8D7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43B3F5-6B33-4E6C-99DB-B6E6970FB93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C8D87D-64E3-49C4-B9FF-40FAA6BB3B9C}">
  <ds:schemaRefs>
    <ds:schemaRef ds:uri="http://schemas.microsoft.com/office/2006/documentManagement/types"/>
    <ds:schemaRef ds:uri="http://purl.org/dc/elements/1.1/"/>
    <ds:schemaRef ds:uri="16c05727-aa75-4e4a-9b5f-8a80a1165891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schemas.microsoft.com/office/2006/metadata/properties"/>
    <ds:schemaRef ds:uri="71af3243-3dd4-4a8d-8c0d-dd76da1f02a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Оформление «Город Берлин»</Template>
  <TotalTime>619</TotalTime>
  <Words>1303</Words>
  <Application>Microsoft Office PowerPoint</Application>
  <PresentationFormat>Произвольный</PresentationFormat>
  <Paragraphs>233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Берлин</vt:lpstr>
      <vt:lpstr>От успеха в школе – к успеху в жизни!</vt:lpstr>
      <vt:lpstr>Общие сведения о школе</vt:lpstr>
      <vt:lpstr>Педагогический состав школы</vt:lpstr>
      <vt:lpstr>Общая и качественная успеваемость</vt:lpstr>
      <vt:lpstr>Успеваемость в начальной школе</vt:lpstr>
      <vt:lpstr>Информация о количестве классов, программ, мест</vt:lpstr>
      <vt:lpstr>Школьный лагерь</vt:lpstr>
      <vt:lpstr>Внеурочная деятельность</vt:lpstr>
      <vt:lpstr>Чем мы отличаемся от других школ?</vt:lpstr>
      <vt:lpstr>Добро пожаловать в нашу школу!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Оформление "Город Берлин"</dc:title>
  <dc:creator>Эдуард Урюмцев</dc:creator>
  <cp:lastModifiedBy>GordeevAV</cp:lastModifiedBy>
  <cp:revision>61</cp:revision>
  <dcterms:created xsi:type="dcterms:W3CDTF">2021-02-23T03:01:12Z</dcterms:created>
  <dcterms:modified xsi:type="dcterms:W3CDTF">2021-03-04T23:59:29Z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