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2" r:id="rId2"/>
    <p:sldId id="312" r:id="rId3"/>
    <p:sldId id="402" r:id="rId4"/>
    <p:sldId id="342" r:id="rId5"/>
    <p:sldId id="381" r:id="rId6"/>
    <p:sldId id="407" r:id="rId7"/>
    <p:sldId id="339" r:id="rId8"/>
    <p:sldId id="404" r:id="rId9"/>
    <p:sldId id="268" r:id="rId10"/>
    <p:sldId id="403" r:id="rId11"/>
    <p:sldId id="406" r:id="rId12"/>
    <p:sldId id="405" r:id="rId13"/>
    <p:sldId id="408" r:id="rId14"/>
    <p:sldId id="40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5" autoAdjust="0"/>
    <p:restoredTop sz="94660"/>
  </p:normalViewPr>
  <p:slideViewPr>
    <p:cSldViewPr>
      <p:cViewPr varScale="1">
        <p:scale>
          <a:sx n="83" d="100"/>
          <a:sy n="83" d="100"/>
        </p:scale>
        <p:origin x="-147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7174-6BE3-4FE1-8B0D-3ED8D5913C46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FA0A-4283-4DF3-8DD5-4B29D5AC48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33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7174-6BE3-4FE1-8B0D-3ED8D5913C46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FA0A-4283-4DF3-8DD5-4B29D5AC48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40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7174-6BE3-4FE1-8B0D-3ED8D5913C46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FA0A-4283-4DF3-8DD5-4B29D5AC48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05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7174-6BE3-4FE1-8B0D-3ED8D5913C46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FA0A-4283-4DF3-8DD5-4B29D5AC48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448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7174-6BE3-4FE1-8B0D-3ED8D5913C46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FA0A-4283-4DF3-8DD5-4B29D5AC48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46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7174-6BE3-4FE1-8B0D-3ED8D5913C46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FA0A-4283-4DF3-8DD5-4B29D5AC48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82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7174-6BE3-4FE1-8B0D-3ED8D5913C46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FA0A-4283-4DF3-8DD5-4B29D5AC48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62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7174-6BE3-4FE1-8B0D-3ED8D5913C46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FA0A-4283-4DF3-8DD5-4B29D5AC48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8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7174-6BE3-4FE1-8B0D-3ED8D5913C46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FA0A-4283-4DF3-8DD5-4B29D5AC48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43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7174-6BE3-4FE1-8B0D-3ED8D5913C46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FA0A-4283-4DF3-8DD5-4B29D5AC48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20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7174-6BE3-4FE1-8B0D-3ED8D5913C46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FA0A-4283-4DF3-8DD5-4B29D5AC48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18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97174-6BE3-4FE1-8B0D-3ED8D5913C46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AFA0A-4283-4DF3-8DD5-4B29D5AC48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8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IMG499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8051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331640" y="2071679"/>
            <a:ext cx="706703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МБОУ «Многопрофильная языковая гимназия №4»</a:t>
            </a:r>
          </a:p>
          <a:p>
            <a:pPr algn="ctr"/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Г. Чита, ул. Чайковского, 6</a:t>
            </a:r>
          </a:p>
          <a:p>
            <a:pPr algn="ctr"/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Тел: 32-48-35</a:t>
            </a:r>
          </a:p>
          <a:p>
            <a:pPr algn="ctr"/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Сайт: </a:t>
            </a:r>
            <a:r>
              <a:rPr lang="en-US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gimn4.edusite.ru</a:t>
            </a:r>
            <a:endParaRPr lang="ru-RU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</a:p>
          <a:p>
            <a:pPr algn="ctr"/>
            <a:endParaRPr lang="ru-RU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5122" name="Picture 2" descr="C:\Users\user1\Desktop\0_11dec1_b8aae0c8_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57166"/>
            <a:ext cx="9715536" cy="705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7838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1\Desktop\0_11dec1_b8aae0c8_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63688" y="1285860"/>
            <a:ext cx="6324488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Традиции гимназии</a:t>
            </a:r>
          </a:p>
          <a:p>
            <a:pPr algn="ctr"/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2071678"/>
            <a:ext cx="778674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Школьные традиции выполняют по крайней мере две функции в жизни школы. Во-первых, они придают ей определенную надежность, прочность. Традиции вводят стабильность в жизнь школы. Они формируют общие интересы, придают школьной жизни размеренность, постоянство. </a:t>
            </a:r>
            <a:r>
              <a:rPr lang="ru-RU" sz="1600" dirty="0"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Наша программа ЮИД 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воспитывает  культуру безопасного поведения на улицах и дорогах,  формирует навыки выполнения основных правил поведения у школьников на улице и дороге с целью предупреждения детского дорожно-транспортного травматизма</a:t>
            </a:r>
            <a:r>
              <a:rPr lang="ru-RU" sz="1600" dirty="0">
                <a:solidFill>
                  <a:srgbClr val="000000"/>
                </a:solidFill>
                <a:effectLst/>
                <a:latin typeface="+mj-lt"/>
              </a:rPr>
              <a:t>.</a:t>
            </a:r>
            <a:endParaRPr lang="ru-RU" sz="1600" dirty="0">
              <a:latin typeface="+mj-lt"/>
            </a:endParaRPr>
          </a:p>
        </p:txBody>
      </p:sp>
      <p:pic>
        <p:nvPicPr>
          <p:cNvPr id="5" name="Рисунок 3" descr="IMG_1219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0100" y="3857628"/>
            <a:ext cx="3571900" cy="2519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54DC282D-D337-4A0F-A6D0-4F3033C231B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8555" y="3857628"/>
            <a:ext cx="2076016" cy="2768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466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1\Desktop\0_11dec1_b8aae0c8_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85768" y="0"/>
            <a:ext cx="9715536" cy="721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F2136EE-0365-4F92-9050-2DC2A125E700}"/>
              </a:ext>
            </a:extLst>
          </p:cNvPr>
          <p:cNvSpPr txBox="1"/>
          <p:nvPr/>
        </p:nvSpPr>
        <p:spPr>
          <a:xfrm>
            <a:off x="3779912" y="1700809"/>
            <a:ext cx="515072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течение 15 лет в МБОУ «Многопрофильная языковая гимназия №4» работает школьное научное общество «СИЯР». Члены общества в тесном сотрудничестве с руководителями разрабатывают научно-исследовательские проекты, при этом могут создаваться экспериментальные группы, в том числе и междисциплинарные (например: биология-химия-экология и т.д.) Учащиеся, взаимодействуя с учителями, выполняют творческие задания и вносят свой вклад в разработку темы, что является одним из перспективных средств развития познавательной активности школьников. Многие проекты были представлены и высоко оценены на Всероссийских площадках.</a:t>
            </a:r>
            <a:endParaRPr lang="ru-RU" dirty="0"/>
          </a:p>
        </p:txBody>
      </p:sp>
      <p:sp>
        <p:nvSpPr>
          <p:cNvPr id="7" name="AutoShape 2">
            <a:extLst>
              <a:ext uri="{FF2B5EF4-FFF2-40B4-BE49-F238E27FC236}">
                <a16:creationId xmlns="" xmlns:a16="http://schemas.microsoft.com/office/drawing/2014/main" id="{E2D6944C-105F-48F0-82F8-98E5EA6B9B4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D5DA778B-17F9-4A66-84B6-A830B2629C0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707" y="2354741"/>
            <a:ext cx="2724150" cy="363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72378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071679"/>
            <a:ext cx="82089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Выпускники гимназии на итоговой аттестации показывают хорошие и отличные результаты, что позволяет им поступать в ведущие ВУЗы страны (Москва, Санкт- Петербург, Новосибирск, Екатеринбург, Владивосток). На итоговой аттестации подтверждают свои знания и ученики, получившие медаль «За особые результаты в обучении»</a:t>
            </a:r>
            <a:endParaRPr lang="ru-RU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5122" name="Picture 2" descr="C:\Users\user1\Desktop\0_11dec1_b8aae0c8_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85768" y="0"/>
            <a:ext cx="9715536" cy="721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CA02BE6F-9BC7-4602-8C0B-2ACB2B9EFE5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3848" y="3670103"/>
            <a:ext cx="2571749" cy="306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325787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071679"/>
            <a:ext cx="757108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81000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гимназии функционирует системы видеонаблюдения и автоматической пожарной сигнализации, действует пропускной режим. Учащиеся  не могут покинуть здание во время учебного процесса без особого разрешения классного руководителя. Запрещен вход в гимназию любых посетителей, если они отказываются предъявить документы удостоверяющие личность и объяснить цель посещения. Мы гарантируем безопасность вам и вашему ребенку</a:t>
            </a:r>
          </a:p>
          <a:p>
            <a:pPr algn="ctr"/>
            <a:endParaRPr lang="ru-RU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5122" name="Picture 2" descr="C:\Users\user1\Desktop\0_11dec1_b8aae0c8_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54419" y="-178607"/>
            <a:ext cx="9715536" cy="721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C8546A2F-44D4-47E2-9547-C09C6A4A2B8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461" y="4168498"/>
            <a:ext cx="3563888" cy="242885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6CAD5C20-24BB-472A-B1E5-12527E15F82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80" y="4112487"/>
            <a:ext cx="3635896" cy="248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566448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2071679"/>
            <a:ext cx="70670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6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Добро пожаловать!</a:t>
            </a:r>
          </a:p>
          <a:p>
            <a:pPr algn="ctr"/>
            <a:r>
              <a:rPr lang="en-US" sz="6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Welcome!</a:t>
            </a:r>
          </a:p>
          <a:p>
            <a:pPr algn="ctr"/>
            <a:r>
              <a:rPr lang="zh-CN" altLang="en-US" sz="6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欢迎！</a:t>
            </a:r>
            <a:endParaRPr lang="ru-RU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lang="ru-RU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5122" name="Picture 2" descr="C:\Users\user1\Desktop\0_11dec1_b8aae0c8_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36" cy="721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04456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1\Desktop\0_11dec1_b8aae0c8_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1214414" y="2003558"/>
            <a:ext cx="7429552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Приоритетной задачей государственной политики в области образования является </a:t>
            </a:r>
            <a:r>
              <a:rPr kumimoji="0" lang="ru-RU" sz="19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обеспечение высокого качества об</a:t>
            </a:r>
            <a:r>
              <a:rPr kumimoji="0" lang="ru-RU" sz="1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разования,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основанного на фундаментальности знаний и развитии творческих компетентностей обучающихся в соответствии потребностям личности, общества и государства, безопасности образовательного процесса и обеспечении здоровья детей при постоянном развитии профессионального потенциала работников образования.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Процессы, в которых развивается ученик, должны обеспечивать гарантированные условия для раскрытия его дарований, а в списке обязательных образовательных результатов выпускников - формирование навыков компетентного поведения на рынке труда. Развитие – процесс, значит, не существует планки, которую надо достичь и сохранять. В этом состоит </a:t>
            </a:r>
            <a:r>
              <a:rPr kumimoji="0" lang="ru-RU" sz="19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миссия и философия развития МБОУ «Многопрофильная языковая гимназия №4».</a:t>
            </a:r>
            <a:endParaRPr kumimoji="0" lang="ru-RU" sz="19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64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1\Desktop\0_11dec1_b8aae0c8_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85768" y="-178607"/>
            <a:ext cx="9715536" cy="721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373D123-B820-42C5-B014-273A797FE943}"/>
              </a:ext>
            </a:extLst>
          </p:cNvPr>
          <p:cNvSpPr txBox="1"/>
          <p:nvPr/>
        </p:nvSpPr>
        <p:spPr>
          <a:xfrm>
            <a:off x="611560" y="1052736"/>
            <a:ext cx="8280920" cy="5586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hangingPunct="0"/>
            <a:endParaRPr lang="ru-RU" sz="17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/>
            <a:endParaRPr lang="ru-RU" sz="17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/>
            <a:endParaRPr lang="ru-RU" sz="17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/>
            <a:r>
              <a:rPr lang="ru-RU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Особенность гимназии на сегодняшний день</a:t>
            </a:r>
          </a:p>
          <a:p>
            <a:pPr algn="just" hangingPunct="0"/>
            <a:r>
              <a:rPr lang="ru-RU" sz="17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единственное ОУ в регионе, обеспечивающее углубленное изучение китайского языка;</a:t>
            </a:r>
            <a:endParaRPr lang="ru-RU" sz="17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7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- школа-победитель Всероссийского конкурса ОУ, активно внедряющих инновационные программы, обладатель премии Президента РФ, лауреат Всероссийского конкурса « 500 лучших образовательных организаций страны 2020»;</a:t>
            </a:r>
          </a:p>
          <a:p>
            <a:pPr algn="just"/>
            <a:r>
              <a:rPr lang="ru-RU" sz="17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-  обеспечивает высокое качество образования, позволяющее выпускникам гимназии продолжать обучение в любом вузе страны;</a:t>
            </a:r>
          </a:p>
          <a:p>
            <a:pPr algn="just"/>
            <a:r>
              <a:rPr lang="ru-RU" sz="17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-  высокая рейтинговая оценка образовательного учреждения среди школ города;</a:t>
            </a:r>
          </a:p>
          <a:p>
            <a:pPr algn="just"/>
            <a:r>
              <a:rPr lang="ru-RU" sz="17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- участие  в экспериментальной работе федерального, краевого, муниципального уровней;  </a:t>
            </a:r>
          </a:p>
          <a:p>
            <a:pPr algn="just"/>
            <a:r>
              <a:rPr lang="ru-RU" sz="17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- высокий профессиональный уровень педагогов,  активная апробация ИКТ, наличие личностных достижений учителей (печатные публикации, авторские программы);</a:t>
            </a:r>
          </a:p>
          <a:p>
            <a:pPr algn="just"/>
            <a:r>
              <a:rPr lang="ru-RU" sz="17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- возможности использования образовательных ресурсов Интернет-сети;</a:t>
            </a:r>
          </a:p>
          <a:p>
            <a:pPr algn="just"/>
            <a:r>
              <a:rPr lang="ru-RU" sz="17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- вариативность предоставления общего (полного) среднего образования  учащимся старших классов - профильная школа, связь с вузами города и страны, индивидуальные образовательные траектории учащихся; </a:t>
            </a:r>
          </a:p>
          <a:p>
            <a:pPr algn="just"/>
            <a:r>
              <a:rPr lang="ru-RU" sz="17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- развивающаяся материально-техническая база, комфортные условия.</a:t>
            </a:r>
          </a:p>
        </p:txBody>
      </p:sp>
    </p:spTree>
    <p:extLst>
      <p:ext uri="{BB962C8B-B14F-4D97-AF65-F5344CB8AC3E}">
        <p14:creationId xmlns:p14="http://schemas.microsoft.com/office/powerpoint/2010/main" val="19477838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1\Desktop\0_11dec1_b8aae0c8_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8653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2276872"/>
            <a:ext cx="67687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/>
          </a:p>
          <a:p>
            <a:pPr algn="just"/>
            <a:r>
              <a:rPr lang="ru-RU" b="1" dirty="0"/>
              <a:t>	Наша цель </a:t>
            </a:r>
            <a:r>
              <a:rPr lang="ru-RU" dirty="0"/>
              <a:t>- создание условий для роста профессионального мастерства педагогов, положительное изменение качественных показателей труда педагогов и деятельности школы в целом, создание условий для изменений статуса учителя с позиции «урокодателя» на позиции педагога-новатора. </a:t>
            </a:r>
          </a:p>
          <a:p>
            <a:pPr algn="ctr"/>
            <a:r>
              <a:rPr lang="ru-RU" b="1" dirty="0"/>
              <a:t>Система непрерывного педагогического </a:t>
            </a:r>
            <a:r>
              <a:rPr lang="ru-RU" dirty="0"/>
              <a:t>образования складывается из пяти взаимосвязанных циклов: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профессионального самоопределения педагога;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профессиональной самоорганизации;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научно-педагогического становления;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научно-педагогического самосовершенствования;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/>
              <a:t>инновационно</a:t>
            </a:r>
            <a:r>
              <a:rPr lang="ru-RU" dirty="0"/>
              <a:t>-педагогической самореализации.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54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user1\Desktop\0_11dec1_b8aae0c8_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" y="0"/>
            <a:ext cx="9143611" cy="6857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9899" y="1858817"/>
            <a:ext cx="5905500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Физико-математический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Химико-биологический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Языковой (китайский и английский)</a:t>
            </a:r>
          </a:p>
        </p:txBody>
      </p:sp>
      <p:pic>
        <p:nvPicPr>
          <p:cNvPr id="13320" name="Рисунок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4744" y="4714884"/>
            <a:ext cx="275003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899592" y="836712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ru-RU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В нашей гимназии сформированы профили:</a:t>
            </a:r>
          </a:p>
        </p:txBody>
      </p:sp>
      <p:pic>
        <p:nvPicPr>
          <p:cNvPr id="7" name="Picture 1" descr="E:\Физмат\IMG_000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1538" y="3500438"/>
            <a:ext cx="2714644" cy="1809762"/>
          </a:xfrm>
          <a:prstGeom prst="rect">
            <a:avLst/>
          </a:prstGeom>
          <a:noFill/>
        </p:spPr>
      </p:pic>
      <p:pic>
        <p:nvPicPr>
          <p:cNvPr id="8" name="Picture 3" descr="C:\Гимназия2013\Фильм\Медицинская\YpxJaHvyOY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72198" y="3357562"/>
            <a:ext cx="2783778" cy="18573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70052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1\Desktop\0_11dec1_b8aae0c8_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80528" y="-387424"/>
            <a:ext cx="9715536" cy="757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EBBC454-7123-47C2-8E3A-A0A0DD9B2BAB}"/>
              </a:ext>
            </a:extLst>
          </p:cNvPr>
          <p:cNvSpPr txBox="1"/>
          <p:nvPr/>
        </p:nvSpPr>
        <p:spPr>
          <a:xfrm>
            <a:off x="755576" y="1908800"/>
            <a:ext cx="813690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ctr"/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ПЕДАГОГИЧЕСКИЙ КОЛЛЕКТИВ</a:t>
            </a:r>
          </a:p>
          <a:p>
            <a:pPr indent="449580" algn="ctr"/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 algn="just"/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Количественный и качественный анализ кадрового обеспечения МБОУ «Многопрофильная языковая гимназия №4» показывает, что происходит увеличение количества педагогов, имеющих педагогический стаж от 10 до 20 лет. Педагогов имеющих педагогический стаж свыше </a:t>
            </a:r>
            <a: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 лет – 23 %.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Данное изменение позволяет утверждать, что в гимназии работают опытные педагоги. </a:t>
            </a:r>
          </a:p>
          <a:p>
            <a:pPr indent="449580" algn="just"/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редний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возраст учителей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в гимназии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составляет 43 лет.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indent="449580" algn="just"/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гимназии 99% педагогов имеют высшее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образование,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 algn="just"/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67%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учителей имеют первую и высшую квалификационную категорию.</a:t>
            </a:r>
          </a:p>
        </p:txBody>
      </p:sp>
    </p:spTree>
    <p:extLst>
      <p:ext uri="{BB962C8B-B14F-4D97-AF65-F5344CB8AC3E}">
        <p14:creationId xmlns:p14="http://schemas.microsoft.com/office/powerpoint/2010/main" val="27562181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5\Desktop\Рисунок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428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181041" y="2636912"/>
            <a:ext cx="4615096" cy="3477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charset="0"/>
              </a:rPr>
              <a:t>Гимназический компонент </a:t>
            </a:r>
          </a:p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charset="0"/>
              </a:rPr>
              <a:t>учебного плана – китайский язык.</a:t>
            </a:r>
          </a:p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charset="0"/>
              </a:rPr>
              <a:t>Изучение китайского языка в нашей гимназии – это не только последствие интереса к  загадочной стране.</a:t>
            </a:r>
          </a:p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charset="0"/>
              </a:rPr>
              <a:t> Близость границ, расширение контактов в области культуры, науки, искусства -  основные причины обращения к китайскому языку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charset="0"/>
              </a:rPr>
              <a:t>.</a:t>
            </a:r>
          </a:p>
        </p:txBody>
      </p:sp>
      <p:pic>
        <p:nvPicPr>
          <p:cNvPr id="4" name="Picture 2" descr="C:\Users\user1\Desktop\0_11dec1_b8aae0c8_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42875"/>
            <a:ext cx="9051603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P100011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69333" y="1484784"/>
            <a:ext cx="2497799" cy="1873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P100013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5973" y="3933056"/>
            <a:ext cx="2763837" cy="179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11534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5" y="101451"/>
            <a:ext cx="836272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взаимодействие</a:t>
            </a:r>
          </a:p>
          <a:p>
            <a:pPr algn="just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реализации регионального компонента, гимназия </a:t>
            </a:r>
          </a:p>
          <a:p>
            <a:pPr algn="just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стажировочной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базой для прохождения педагогической практики студентов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Цзилиньского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университета  иностранных языков г.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Чанчунь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5760" y="549570"/>
            <a:ext cx="2724506" cy="20433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899" y="764704"/>
            <a:ext cx="2993876" cy="19525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3734" y="4399156"/>
            <a:ext cx="3236316" cy="21602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6417" y="4157177"/>
            <a:ext cx="3293849" cy="24703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C:\Users\user1\Desktop\0_11dec1_b8aae0c8_L.png">
            <a:extLst>
              <a:ext uri="{FF2B5EF4-FFF2-40B4-BE49-F238E27FC236}">
                <a16:creationId xmlns="" xmlns:a16="http://schemas.microsoft.com/office/drawing/2014/main" id="{0B601C75-3CD6-43ED-BCA5-15923D8D9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571536" y="-857280"/>
            <a:ext cx="9715536" cy="803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262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     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Открытый городской фонетический конкурс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9725" y="2530868"/>
            <a:ext cx="2952328" cy="19682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6597" y="2663483"/>
            <a:ext cx="2586054" cy="17240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6883" y="4453804"/>
            <a:ext cx="3312368" cy="22082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5186" y="4405152"/>
            <a:ext cx="3419871" cy="22799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3439265" y="1802196"/>
            <a:ext cx="27975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ru-RU" b="1" dirty="0"/>
              <a:t>Гимназия является инициатором городского фонетического конкурса, объединяющим всех любителей китайского языка Забайкальского края</a:t>
            </a:r>
          </a:p>
        </p:txBody>
      </p:sp>
      <p:pic>
        <p:nvPicPr>
          <p:cNvPr id="8" name="Picture 2" descr="C:\Users\user1\Desktop\0_11dec1_b8aae0c8_L.png">
            <a:extLst>
              <a:ext uri="{FF2B5EF4-FFF2-40B4-BE49-F238E27FC236}">
                <a16:creationId xmlns="" xmlns:a16="http://schemas.microsoft.com/office/drawing/2014/main" id="{AFB058AF-880B-419E-A45D-7B691943C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57222" y="-857280"/>
            <a:ext cx="9715536" cy="789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713</Words>
  <Application>Microsoft Office PowerPoint</Application>
  <PresentationFormat>Экран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Открытый городской фонетический конкурс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ЛЮБИМОЙ ГИМНАЗИИ - 80</dc:title>
  <dc:creator>user1</dc:creator>
  <cp:lastModifiedBy>GordeevAV</cp:lastModifiedBy>
  <cp:revision>80</cp:revision>
  <dcterms:created xsi:type="dcterms:W3CDTF">2017-05-29T23:12:09Z</dcterms:created>
  <dcterms:modified xsi:type="dcterms:W3CDTF">2021-03-04T23:59:13Z</dcterms:modified>
</cp:coreProperties>
</file>