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23"/>
  </p:notesMasterIdLst>
  <p:sldIdLst>
    <p:sldId id="292" r:id="rId2"/>
    <p:sldId id="275" r:id="rId3"/>
    <p:sldId id="321" r:id="rId4"/>
    <p:sldId id="322" r:id="rId5"/>
    <p:sldId id="279" r:id="rId6"/>
    <p:sldId id="347" r:id="rId7"/>
    <p:sldId id="283" r:id="rId8"/>
    <p:sldId id="296" r:id="rId9"/>
    <p:sldId id="297" r:id="rId10"/>
    <p:sldId id="354" r:id="rId11"/>
    <p:sldId id="353" r:id="rId12"/>
    <p:sldId id="349" r:id="rId13"/>
    <p:sldId id="319" r:id="rId14"/>
    <p:sldId id="350" r:id="rId15"/>
    <p:sldId id="339" r:id="rId16"/>
    <p:sldId id="344" r:id="rId17"/>
    <p:sldId id="352" r:id="rId18"/>
    <p:sldId id="356" r:id="rId19"/>
    <p:sldId id="346" r:id="rId20"/>
    <p:sldId id="358" r:id="rId21"/>
    <p:sldId id="359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занимаются спортом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1">
                  <c:v>2019-2020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1">
                  <c:v>150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Занимаются спортом в школе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1">
                  <c:v>2019-2020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1">
                  <c:v>88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Занимаются спортом вне школы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1">
                  <c:v>2019-2020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1">
                  <c:v>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7515264"/>
        <c:axId val="187516800"/>
      </c:barChart>
      <c:catAx>
        <c:axId val="1875152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87516800"/>
        <c:crosses val="autoZero"/>
        <c:auto val="1"/>
        <c:lblAlgn val="ctr"/>
        <c:lblOffset val="100"/>
        <c:noMultiLvlLbl val="0"/>
      </c:catAx>
      <c:valAx>
        <c:axId val="187516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75152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4CF2DB-550B-4456-8E5D-2C848A9A8AF5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AF8F50-A89A-402F-87F1-C6BFB8E78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188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Муниципальное бюджетное общеобразовательное учреждение «Средняя общеобразовательная школа №46 </a:t>
            </a:r>
            <a:r>
              <a:rPr lang="ru-RU" sz="3200" dirty="0" err="1" smtClean="0"/>
              <a:t>г.Чита</a:t>
            </a:r>
            <a:r>
              <a:rPr lang="ru-RU" sz="3200" dirty="0" smtClean="0"/>
              <a:t>»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457200" y="2564904"/>
            <a:ext cx="8147248" cy="3561259"/>
          </a:xfrm>
        </p:spPr>
        <p:txBody>
          <a:bodyPr>
            <a:normAutofit/>
          </a:bodyPr>
          <a:lstStyle/>
          <a:p>
            <a:pPr marL="548640" lvl="3" indent="-411480"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ru-RU" sz="2800" dirty="0" smtClean="0"/>
              <a:t>Школа</a:t>
            </a:r>
            <a:r>
              <a:rPr lang="ru-RU" sz="2800" dirty="0"/>
              <a:t>: пространство для </a:t>
            </a:r>
            <a:r>
              <a:rPr lang="ru-RU" sz="2800" dirty="0" smtClean="0"/>
              <a:t>диалога</a:t>
            </a:r>
          </a:p>
          <a:p>
            <a:pPr marL="548640" lvl="3" indent="-411480"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ru-RU" sz="2800" dirty="0"/>
              <a:t>Цифровая </a:t>
            </a:r>
            <a:r>
              <a:rPr lang="ru-RU" sz="2800" dirty="0" smtClean="0"/>
              <a:t>школа</a:t>
            </a:r>
          </a:p>
          <a:p>
            <a:pPr marL="548640" lvl="3" indent="-411480"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ru-RU" sz="2800" dirty="0" smtClean="0"/>
              <a:t>Учитель </a:t>
            </a:r>
            <a:r>
              <a:rPr lang="ru-RU" sz="2800" dirty="0"/>
              <a:t>21 </a:t>
            </a:r>
            <a:r>
              <a:rPr lang="ru-RU" sz="2800" dirty="0" smtClean="0"/>
              <a:t>века</a:t>
            </a:r>
          </a:p>
          <a:p>
            <a:r>
              <a:rPr lang="ru-RU" sz="2800" dirty="0" smtClean="0"/>
              <a:t>Здоровая школа в здоровье каждого</a:t>
            </a:r>
          </a:p>
          <a:p>
            <a:pPr marL="548640" lvl="3" indent="-411480"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ru-RU" sz="2800" dirty="0"/>
              <a:t>Школа – территория </a:t>
            </a:r>
            <a:r>
              <a:rPr lang="ru-RU" sz="2800" dirty="0" smtClean="0"/>
              <a:t>успеха</a:t>
            </a:r>
          </a:p>
        </p:txBody>
      </p:sp>
    </p:spTree>
    <p:extLst>
      <p:ext uri="{BB962C8B-B14F-4D97-AF65-F5344CB8AC3E}">
        <p14:creationId xmlns:p14="http://schemas.microsoft.com/office/powerpoint/2010/main" val="84234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/>
              <a:t>Здоровая школа </a:t>
            </a:r>
            <a:br>
              <a:rPr lang="ru-RU" sz="4400" dirty="0"/>
            </a:br>
            <a:r>
              <a:rPr lang="ru-RU" sz="4400" dirty="0"/>
              <a:t>в здоровье каждого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образовательной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среды,обеспечивающей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здоровье созидающий характер образовательного процесса и безопасность учащихся и педагогов.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культуры здоровья как компонента личностной культуры учащихся, педагогов, родителей и формирование на её основе готовности к сохранению и укреплению своего здоровья и здоровья других люде</a:t>
            </a:r>
            <a:endParaRPr lang="ru-RU" dirty="0"/>
          </a:p>
        </p:txBody>
      </p:sp>
      <p:pic>
        <p:nvPicPr>
          <p:cNvPr id="5" name="Picture 2" descr="C:\Users\Ольга\Desktop\схема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2204864"/>
            <a:ext cx="432048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710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>Здоровая школа </a:t>
            </a:r>
            <a:br>
              <a:rPr lang="ru-RU" sz="4000" dirty="0"/>
            </a:br>
            <a:r>
              <a:rPr lang="ru-RU" sz="4000" dirty="0"/>
              <a:t>в здоровье каждого</a:t>
            </a:r>
            <a:endParaRPr lang="ru-RU" dirty="0"/>
          </a:p>
        </p:txBody>
      </p:sp>
      <p:pic>
        <p:nvPicPr>
          <p:cNvPr id="9219" name="Picture 3" descr="C:\Users\User\Desktop\для презентации школы по программе развития\IMG_20190914_10171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592" y="3903946"/>
            <a:ext cx="3360373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Ольга\Desktop\Информация\IMG-9094779b65adbcd42f0be5cde3d7fd8d-V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3240360" cy="2275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Объект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01650707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6811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/>
              <a:t>Здоровая школа 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в </a:t>
            </a:r>
            <a:r>
              <a:rPr lang="ru-RU" sz="4400" dirty="0"/>
              <a:t>здоровье </a:t>
            </a:r>
            <a:r>
              <a:rPr lang="ru-RU" sz="4400" dirty="0" smtClean="0"/>
              <a:t>каждого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45525129"/>
              </p:ext>
            </p:extLst>
          </p:nvPr>
        </p:nvGraphicFramePr>
        <p:xfrm>
          <a:off x="457200" y="1600200"/>
          <a:ext cx="8280921" cy="4421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5963"/>
                <a:gridCol w="2629386"/>
                <a:gridCol w="1907043"/>
                <a:gridCol w="3288529"/>
              </a:tblGrid>
              <a:tr h="4518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Критерии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Показатели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Методы и методики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3624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Повышение информированности по вопросам охраны здоровья и безопасности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Анализ анкетных данных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Анкетирование, наблюдение, собеседование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9036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Личностное развитие обучающихся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Анализ рефлексивных материалов и анкет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Анкетирование, наблюдение, собеседование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70310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Повышение качества образования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Тесты, уровень предметных, метапредметных и личностных результатов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Тестирование, мониторинг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55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Здоровая школа </a:t>
            </a:r>
            <a:br>
              <a:rPr lang="ru-RU" sz="3200" dirty="0"/>
            </a:br>
            <a:r>
              <a:rPr lang="ru-RU" sz="3200" dirty="0"/>
              <a:t>в здоровье каждого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357627"/>
              </p:ext>
            </p:extLst>
          </p:nvPr>
        </p:nvGraphicFramePr>
        <p:xfrm>
          <a:off x="611560" y="1772816"/>
          <a:ext cx="8280921" cy="45066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5963"/>
                <a:gridCol w="2629386"/>
                <a:gridCol w="1907043"/>
                <a:gridCol w="3288529"/>
              </a:tblGrid>
              <a:tr h="14478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4.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Профессионально-личностный рост педагогов в вопросе </a:t>
                      </a:r>
                      <a:r>
                        <a:rPr lang="ru-RU" sz="1400" dirty="0" err="1">
                          <a:effectLst/>
                        </a:rPr>
                        <a:t>здоровьесберегающих</a:t>
                      </a:r>
                      <a:r>
                        <a:rPr lang="ru-RU" sz="1400" dirty="0">
                          <a:effectLst/>
                        </a:rPr>
                        <a:t> технологий и безопасности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Результаты аттестации, отчеты классного руководителя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Аттестация, публикация статей, составление методических рекомендаций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100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5.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Здоровьесберегающая</a:t>
                      </a:r>
                      <a:r>
                        <a:rPr lang="ru-RU" sz="1400" dirty="0">
                          <a:effectLst/>
                        </a:rPr>
                        <a:t> культура и компетентность обучающихся, учителей и родителей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Систематическое и эффективное использование здоровьесберегающих технологий в учебно-воспитательном процессе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Наблюдение, анализ рефлексивных материалов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185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6.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Культура безопасного поведения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Беседы, анализ, отчеты классного руководителя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Мониторинговые действия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03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/>
              <a:t>Здоровая школа </a:t>
            </a:r>
            <a:br>
              <a:rPr lang="ru-RU" sz="4400" dirty="0"/>
            </a:br>
            <a:r>
              <a:rPr lang="ru-RU" sz="4400" dirty="0"/>
              <a:t>в здоровье каждого</a:t>
            </a:r>
            <a:endParaRPr lang="ru-RU" dirty="0"/>
          </a:p>
        </p:txBody>
      </p:sp>
      <p:pic>
        <p:nvPicPr>
          <p:cNvPr id="2050" name="Picture 2" descr="C:\Users\User\Desktop\школа46 фото 2019-2020\20191207_10530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7848" y="1560776"/>
            <a:ext cx="4038600" cy="2271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800" dirty="0"/>
              <a:t>Повышение информированности по вопросам охраны здоровья и безопасности</a:t>
            </a:r>
            <a:endParaRPr lang="ru-RU" sz="2800" dirty="0">
              <a:latin typeface="Calibri"/>
              <a:ea typeface="Times New Roman"/>
              <a:cs typeface="Times New Roman"/>
            </a:endParaRPr>
          </a:p>
          <a:p>
            <a:r>
              <a:rPr lang="ru-RU" sz="2800" dirty="0" err="1"/>
              <a:t>Здоровьесберегающая</a:t>
            </a:r>
            <a:r>
              <a:rPr lang="ru-RU" sz="2800" dirty="0"/>
              <a:t> культура и компетентность обучающихся, учителей и </a:t>
            </a:r>
            <a:r>
              <a:rPr lang="ru-RU" sz="2800" dirty="0" smtClean="0"/>
              <a:t>родителей</a:t>
            </a:r>
          </a:p>
          <a:p>
            <a:r>
              <a:rPr lang="ru-RU" sz="2800" dirty="0"/>
              <a:t>Профессионально-личностный рост педагогов в вопросе </a:t>
            </a:r>
            <a:r>
              <a:rPr lang="ru-RU" sz="2800" dirty="0" err="1"/>
              <a:t>здоровьесберегающих</a:t>
            </a:r>
            <a:r>
              <a:rPr lang="ru-RU" sz="2800" dirty="0"/>
              <a:t> технологий и безопасности</a:t>
            </a:r>
            <a:endParaRPr lang="ru-RU" sz="2800" dirty="0">
              <a:latin typeface="Calibri"/>
              <a:ea typeface="Times New Roman"/>
              <a:cs typeface="Times New Roman"/>
            </a:endParaRPr>
          </a:p>
          <a:p>
            <a:endParaRPr lang="ru-RU" sz="2800" dirty="0">
              <a:latin typeface="Calibri"/>
              <a:ea typeface="Times New Roman"/>
              <a:cs typeface="Times New Roman"/>
            </a:endParaRPr>
          </a:p>
          <a:p>
            <a:endParaRPr lang="ru-RU" dirty="0"/>
          </a:p>
        </p:txBody>
      </p:sp>
      <p:pic>
        <p:nvPicPr>
          <p:cNvPr id="10" name="Picture 2" descr="C:\Users\User\Desktop\для презентации школы по программе развития\IMG_20190914_09213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600" y="4221088"/>
            <a:ext cx="3312368" cy="248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716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effectLst/>
              </a:rPr>
              <a:t>   Школа территория успеха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dirty="0"/>
          </a:p>
          <a:p>
            <a:r>
              <a:rPr lang="ru-RU" dirty="0" smtClean="0"/>
              <a:t>Задачи:</a:t>
            </a:r>
          </a:p>
          <a:p>
            <a:r>
              <a:rPr lang="ru-RU" dirty="0" smtClean="0"/>
              <a:t>Повышение уровня доступности качественного образования и развития творческого, научного потенциала учащихся.</a:t>
            </a:r>
          </a:p>
          <a:p>
            <a:r>
              <a:rPr lang="ru-RU" dirty="0"/>
              <a:t>реализация права каждого ребёнка на полноценное образование, отвечающее его потребностям и в полной мере использующее возможности его развития.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123" name="Picture 3" descr="C:\Users\User\Desktop\школа46 фото 2019-2020\20191121_09221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9992" y="1772816"/>
            <a:ext cx="4038600" cy="2271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92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</a:rPr>
              <a:t>Школа территория успеха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1600" dirty="0"/>
              <a:t>Вовлечение в проектную и исследовательскую деятельность в школе начинается со 2  класса в рамках курса «</a:t>
            </a:r>
            <a:r>
              <a:rPr lang="ru-RU" sz="1600" dirty="0" err="1"/>
              <a:t>Забайкаловедение</a:t>
            </a:r>
            <a:r>
              <a:rPr lang="ru-RU" sz="1600" dirty="0"/>
              <a:t>».</a:t>
            </a:r>
          </a:p>
          <a:p>
            <a:pPr algn="just"/>
            <a:r>
              <a:rPr lang="ru-RU" sz="1600" dirty="0"/>
              <a:t>Курс направлен на развитие всех без исключения УУД и предполагает групповую и индивидуальную работу учащихся. Примеры: </a:t>
            </a:r>
            <a:r>
              <a:rPr lang="ru-RU" sz="1600" b="1" dirty="0"/>
              <a:t>«Быт и верования коренных народов Забайкальского края»</a:t>
            </a:r>
            <a:r>
              <a:rPr lang="ru-RU" sz="1600" dirty="0"/>
              <a:t> (развитие умения выделять главную информацию, представлять ее в свернутом виде);  </a:t>
            </a:r>
            <a:r>
              <a:rPr lang="ru-RU" sz="1600" b="1" dirty="0"/>
              <a:t>«История одной вещи (фотографии, памятника, слова…)»</a:t>
            </a:r>
            <a:r>
              <a:rPr lang="ru-RU" sz="1600" dirty="0"/>
              <a:t> (поиск информации, выделение главного, существенного; представление информации в виде таблицы</a:t>
            </a:r>
            <a:r>
              <a:rPr lang="ru-RU" sz="1600" dirty="0" smtClean="0"/>
              <a:t>)…</a:t>
            </a:r>
            <a:endParaRPr lang="ru-RU" sz="1600" dirty="0"/>
          </a:p>
        </p:txBody>
      </p:sp>
      <p:pic>
        <p:nvPicPr>
          <p:cNvPr id="6149" name="Picture 5" descr="C:\Users\User\Desktop\школа46 фото 2019-2020\20191115_10201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8200" y="2727325"/>
            <a:ext cx="4038600" cy="2271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02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6984776" cy="648072"/>
          </a:xfrm>
        </p:spPr>
        <p:txBody>
          <a:bodyPr>
            <a:noAutofit/>
          </a:bodyPr>
          <a:lstStyle/>
          <a:p>
            <a:r>
              <a:rPr lang="ru-RU" sz="1800" dirty="0" smtClean="0"/>
              <a:t>Расширение вариативности образовательной среды школы</a:t>
            </a: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7147682"/>
              </p:ext>
            </p:extLst>
          </p:nvPr>
        </p:nvGraphicFramePr>
        <p:xfrm>
          <a:off x="251520" y="836712"/>
          <a:ext cx="82296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/>
                <a:gridCol w="520526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Развитие и расширение ученической исследовательской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ШНОУ программа работает</a:t>
                      </a:r>
                      <a:r>
                        <a:rPr lang="ru-RU" baseline="0" dirty="0" smtClean="0"/>
                        <a:t> в школе – выход на уровень города мало, но участие в Интернет проектах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Расширение спектра образовательных услуг (кружки, секции и т.д.)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Работают кружки:</a:t>
                      </a:r>
                      <a:r>
                        <a:rPr lang="ru-RU" baseline="0" dirty="0" smtClean="0"/>
                        <a:t> шахматы, цветоводство, секция по баскетболу и волейболу, туристический кружок, </a:t>
                      </a:r>
                      <a:r>
                        <a:rPr lang="ru-RU" baseline="0" dirty="0" err="1" smtClean="0"/>
                        <a:t>проектория</a:t>
                      </a:r>
                      <a:r>
                        <a:rPr lang="ru-RU" baseline="0" dirty="0" smtClean="0"/>
                        <a:t>. Планируется создание спецкурсов: английский театр, город и его экология, стратегия обучению чтения, каллиграфия для начинающих, основы китайского, история родного района и т.д.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Использование возможностей дистанционного образования,</a:t>
                      </a:r>
                      <a:r>
                        <a:rPr lang="ru-RU" baseline="0" dirty="0" smtClean="0"/>
                        <a:t> привлечение социальных партнеров к участию в школьных долговременных проектах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Модули</a:t>
                      </a:r>
                      <a:r>
                        <a:rPr lang="ru-RU" baseline="0" dirty="0" smtClean="0"/>
                        <a:t> по </a:t>
                      </a:r>
                      <a:r>
                        <a:rPr lang="ru-RU" dirty="0" smtClean="0"/>
                        <a:t> «Основам финансовой грамотности», проекта «Билет в будущее»,</a:t>
                      </a:r>
                      <a:r>
                        <a:rPr lang="ru-RU" baseline="0" dirty="0" smtClean="0"/>
                        <a:t> а так же  </a:t>
                      </a:r>
                      <a:r>
                        <a:rPr lang="ru-RU" dirty="0" err="1" smtClean="0"/>
                        <a:t>учи.ру</a:t>
                      </a:r>
                      <a:r>
                        <a:rPr lang="ru-RU" dirty="0" smtClean="0"/>
                        <a:t> активное обучение начальной школы – планируется расширение в основной школе, активное участие в различных электронных олимпиадах и конкурсах учащихся основной школы – планируется участие начальной школы, планируется привлечение партнеров</a:t>
                      </a:r>
                      <a:r>
                        <a:rPr lang="ru-RU" baseline="0" dirty="0" smtClean="0"/>
                        <a:t> – КДЦ «Спутник».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97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>
                <a:effectLst/>
              </a:rPr>
              <a:t>РОССИЙСКОЕ ДВИЖЕНИЕ ШКОЛЬНИКОВ</a:t>
            </a:r>
            <a:br>
              <a:rPr lang="ru-RU" sz="2200" dirty="0">
                <a:effectLst/>
              </a:rPr>
            </a:br>
            <a:r>
              <a:rPr lang="ru-RU" sz="2200" dirty="0">
                <a:effectLst/>
              </a:rPr>
              <a:t>СТРУКТУРА МБОУ «СОШ № 46</a:t>
            </a:r>
            <a:r>
              <a:rPr lang="ru-RU" sz="2200" dirty="0" smtClean="0">
                <a:effectLst/>
              </a:rPr>
              <a:t>»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908720"/>
            <a:ext cx="3024336" cy="2232248"/>
          </a:xfrm>
          <a:prstGeom prst="rect">
            <a:avLst/>
          </a:prstGeom>
        </p:spPr>
      </p:pic>
      <p:graphicFrame>
        <p:nvGraphicFramePr>
          <p:cNvPr id="15" name="Объект 14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224094384"/>
              </p:ext>
            </p:extLst>
          </p:nvPr>
        </p:nvGraphicFramePr>
        <p:xfrm>
          <a:off x="827584" y="3212978"/>
          <a:ext cx="7344816" cy="28649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3281"/>
                <a:gridCol w="1913281"/>
                <a:gridCol w="1759127"/>
                <a:gridCol w="1759127"/>
              </a:tblGrid>
              <a:tr h="349707">
                <a:tc rowSpan="9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05485" algn="l"/>
                        </a:tabLst>
                      </a:pPr>
                      <a:r>
                        <a:rPr lang="ru-RU" sz="1050" dirty="0">
                          <a:effectLst/>
                        </a:rPr>
                        <a:t>Актив РДШ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74" marR="33074" marT="0" marB="0" vert="vert27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05485" algn="l"/>
                        </a:tabLst>
                      </a:pPr>
                      <a:r>
                        <a:rPr lang="ru-RU" sz="1050">
                          <a:effectLst/>
                        </a:rPr>
                        <a:t>Гражданская активность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74" marR="330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05485" algn="l"/>
                        </a:tabLst>
                      </a:pPr>
                      <a:r>
                        <a:rPr lang="ru-RU" sz="1050">
                          <a:effectLst/>
                        </a:rPr>
                        <a:t>Экологическое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74" marR="330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05485" algn="l"/>
                        </a:tabLst>
                      </a:pPr>
                      <a:r>
                        <a:rPr lang="ru-RU" sz="1050" dirty="0">
                          <a:effectLst/>
                        </a:rPr>
                        <a:t>Белявская Анастасия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74" marR="33074" marT="0" marB="0"/>
                </a:tc>
              </a:tr>
              <a:tr h="3497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05485" algn="l"/>
                        </a:tabLst>
                      </a:pPr>
                      <a:r>
                        <a:rPr lang="ru-RU" sz="1050">
                          <a:effectLst/>
                        </a:rPr>
                        <a:t>Волонтёры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74" marR="330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05485" algn="l"/>
                        </a:tabLst>
                      </a:pPr>
                      <a:r>
                        <a:rPr lang="ru-RU" sz="1050">
                          <a:effectLst/>
                        </a:rPr>
                        <a:t>Вершинина Виктория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74" marR="33074" marT="0" marB="0"/>
                </a:tc>
              </a:tr>
              <a:tr h="3497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05485" algn="l"/>
                        </a:tabLst>
                      </a:pPr>
                      <a:r>
                        <a:rPr lang="ru-RU" sz="1050">
                          <a:effectLst/>
                        </a:rPr>
                        <a:t>Поисков-краеведческое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74" marR="330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05485" algn="l"/>
                        </a:tabLst>
                      </a:pPr>
                      <a:r>
                        <a:rPr lang="ru-RU" sz="1050">
                          <a:effectLst/>
                        </a:rPr>
                        <a:t>Астафьева Татьяна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74" marR="33074" marT="0" marB="0"/>
                </a:tc>
              </a:tr>
              <a:tr h="2092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05485" algn="l"/>
                        </a:tabLst>
                      </a:pPr>
                      <a:r>
                        <a:rPr lang="ru-RU" sz="1050">
                          <a:effectLst/>
                        </a:rPr>
                        <a:t>Военно-патриотическое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74" marR="330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05485" algn="l"/>
                        </a:tabLst>
                      </a:pPr>
                      <a:r>
                        <a:rPr lang="ru-RU" sz="1050">
                          <a:effectLst/>
                        </a:rPr>
                        <a:t>ЮДП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74" marR="330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05485" algn="l"/>
                        </a:tabLst>
                      </a:pPr>
                      <a:r>
                        <a:rPr lang="ru-RU" sz="1050">
                          <a:effectLst/>
                        </a:rPr>
                        <a:t>Петрова Екатерина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74" marR="33074" marT="0" marB="0"/>
                </a:tc>
              </a:tr>
              <a:tr h="2092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05485" algn="l"/>
                        </a:tabLst>
                      </a:pPr>
                      <a:r>
                        <a:rPr lang="ru-RU" sz="1050">
                          <a:effectLst/>
                        </a:rPr>
                        <a:t>«Стражник»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74" marR="330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05485" algn="l"/>
                        </a:tabLst>
                      </a:pPr>
                      <a:r>
                        <a:rPr lang="ru-RU" sz="1050">
                          <a:effectLst/>
                        </a:rPr>
                        <a:t>Дубняк Алина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74" marR="33074" marT="0" marB="0"/>
                </a:tc>
              </a:tr>
              <a:tr h="3497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05485" algn="l"/>
                        </a:tabLst>
                      </a:pPr>
                      <a:r>
                        <a:rPr lang="ru-RU" sz="1050">
                          <a:effectLst/>
                        </a:rPr>
                        <a:t>Личностное развитие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74" marR="330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05485" algn="l"/>
                        </a:tabLst>
                      </a:pPr>
                      <a:r>
                        <a:rPr lang="ru-RU" sz="1050">
                          <a:effectLst/>
                        </a:rPr>
                        <a:t>Творческие коллективы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74" marR="330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05485" algn="l"/>
                        </a:tabLst>
                      </a:pPr>
                      <a:r>
                        <a:rPr lang="ru-RU" sz="1050">
                          <a:effectLst/>
                        </a:rPr>
                        <a:t>Матвеева Диана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74" marR="33074" marT="0" marB="0"/>
                </a:tc>
              </a:tr>
              <a:tr h="3497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05485" algn="l"/>
                        </a:tabLst>
                      </a:pPr>
                      <a:r>
                        <a:rPr lang="ru-RU" sz="1050">
                          <a:effectLst/>
                        </a:rPr>
                        <a:t>Популяризация профессий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74" marR="330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05485" algn="l"/>
                        </a:tabLst>
                      </a:pPr>
                      <a:r>
                        <a:rPr lang="ru-RU" sz="1050">
                          <a:effectLst/>
                        </a:rPr>
                        <a:t>Сединкина Ксения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74" marR="33074" marT="0" marB="0"/>
                </a:tc>
              </a:tr>
              <a:tr h="3497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05485" algn="l"/>
                        </a:tabLst>
                      </a:pPr>
                      <a:r>
                        <a:rPr lang="ru-RU" sz="1050">
                          <a:effectLst/>
                        </a:rPr>
                        <a:t>ЗОЖ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74" marR="330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05485" algn="l"/>
                        </a:tabLst>
                      </a:pPr>
                      <a:r>
                        <a:rPr lang="ru-RU" sz="1050">
                          <a:effectLst/>
                        </a:rPr>
                        <a:t>Беломестнова Анастасия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74" marR="33074" marT="0" marB="0"/>
                </a:tc>
              </a:tr>
              <a:tr h="3482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05485" algn="l"/>
                        </a:tabLst>
                      </a:pPr>
                      <a:r>
                        <a:rPr lang="ru-RU" sz="1050">
                          <a:effectLst/>
                        </a:rPr>
                        <a:t>Медиа-центр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74" marR="330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05485" algn="l"/>
                        </a:tabLst>
                      </a:pPr>
                      <a:r>
                        <a:rPr lang="ru-RU" sz="1050">
                          <a:effectLst/>
                        </a:rPr>
                        <a:t>Газета «Светлячок»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74" marR="330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05485" algn="l"/>
                        </a:tabLst>
                      </a:pPr>
                      <a:r>
                        <a:rPr lang="ru-RU" sz="1050" dirty="0">
                          <a:effectLst/>
                        </a:rPr>
                        <a:t>Кочеткова Диана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74" marR="3307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042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260648"/>
            <a:ext cx="7560840" cy="1008112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Формирование новой образовательной культуры</a:t>
            </a: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6494237"/>
              </p:ext>
            </p:extLst>
          </p:nvPr>
        </p:nvGraphicFramePr>
        <p:xfrm>
          <a:off x="323528" y="980728"/>
          <a:ext cx="8229600" cy="1538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84387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Обучение через деятельность,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baseline="0" dirty="0" err="1" smtClean="0"/>
                        <a:t>компетентностный</a:t>
                      </a:r>
                      <a:r>
                        <a:rPr lang="ru-RU" sz="1400" baseline="0" dirty="0" smtClean="0"/>
                        <a:t>  подход, проектные технологии, развитие исследовательской деятельности и самостоятельности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Декада</a:t>
                      </a:r>
                      <a:r>
                        <a:rPr lang="ru-RU" sz="1400" baseline="0" dirty="0" smtClean="0"/>
                        <a:t> открытых уроков, участие в </a:t>
                      </a:r>
                      <a:r>
                        <a:rPr lang="ru-RU" sz="1400" baseline="0" dirty="0" err="1" smtClean="0"/>
                        <a:t>стажировочных</a:t>
                      </a:r>
                      <a:r>
                        <a:rPr lang="ru-RU" sz="1400" baseline="0" dirty="0" smtClean="0"/>
                        <a:t> площадках учителями и администрацией школы,  курсовая подготовка, дистанционное участие в конференциях, </a:t>
                      </a:r>
                      <a:r>
                        <a:rPr lang="ru-RU" sz="1400" baseline="0" dirty="0" err="1" smtClean="0"/>
                        <a:t>вебинарах</a:t>
                      </a:r>
                      <a:r>
                        <a:rPr lang="ru-RU" sz="1400" baseline="0" dirty="0" smtClean="0"/>
                        <a:t>,  методические объединения</a:t>
                      </a:r>
                      <a:endParaRPr lang="ru-RU" sz="1400" dirty="0"/>
                    </a:p>
                  </a:txBody>
                  <a:tcPr/>
                </a:tc>
              </a:tr>
              <a:tr h="380264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1971497"/>
              </p:ext>
            </p:extLst>
          </p:nvPr>
        </p:nvGraphicFramePr>
        <p:xfrm>
          <a:off x="683568" y="3356992"/>
          <a:ext cx="7848872" cy="324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436"/>
                <a:gridCol w="3924436"/>
              </a:tblGrid>
              <a:tr h="2062047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Самостоятельное</a:t>
                      </a:r>
                      <a:r>
                        <a:rPr lang="ru-RU" sz="1400" baseline="0" dirty="0" smtClean="0"/>
                        <a:t>, продуктивное, ответственное действие учащегося в образовательном пространстве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Работа по индивидуальному учебному плану,</a:t>
                      </a:r>
                      <a:r>
                        <a:rPr lang="ru-RU" sz="1400" baseline="0" dirty="0" smtClean="0"/>
                        <a:t>  обучение самостоятельно через применение различных технологий,  участие во всех мероприятиях школы и города, а так же в сетевом пространстве, сотрудничество с ДДЮТ, </a:t>
                      </a:r>
                      <a:r>
                        <a:rPr lang="ru-RU" sz="1400" baseline="0" dirty="0" err="1" smtClean="0"/>
                        <a:t>ЗабГУ</a:t>
                      </a:r>
                      <a:r>
                        <a:rPr lang="ru-RU" sz="1400" baseline="0" dirty="0" smtClean="0"/>
                        <a:t>,  СДЮШОР№2, движение волонтеров и др.</a:t>
                      </a:r>
                      <a:endParaRPr lang="ru-RU" sz="1400" dirty="0"/>
                    </a:p>
                  </a:txBody>
                  <a:tcPr/>
                </a:tc>
              </a:tr>
              <a:tr h="117831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Раскрытие и</a:t>
                      </a:r>
                      <a:r>
                        <a:rPr lang="ru-RU" sz="1400" baseline="0" dirty="0" smtClean="0"/>
                        <a:t> развитие всех видов одаренности детей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Проектирование</a:t>
                      </a:r>
                      <a:r>
                        <a:rPr lang="ru-RU" sz="1400" baseline="0" dirty="0" smtClean="0"/>
                        <a:t> на всех уроках и внеклассных мероприятиях, </a:t>
                      </a:r>
                      <a:r>
                        <a:rPr lang="ru-RU" sz="1400" baseline="0" dirty="0" err="1" smtClean="0"/>
                        <a:t>метапредметные</a:t>
                      </a:r>
                      <a:r>
                        <a:rPr lang="ru-RU" sz="1400" baseline="0" dirty="0" smtClean="0"/>
                        <a:t> проекты, презентация проектов в рамках школы и участие в конференциях различного уровня. 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467544" y="2528029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Создание образовательного пространства – для развития всех видов одаренности</a:t>
            </a:r>
          </a:p>
        </p:txBody>
      </p:sp>
    </p:spTree>
    <p:extLst>
      <p:ext uri="{BB962C8B-B14F-4D97-AF65-F5344CB8AC3E}">
        <p14:creationId xmlns:p14="http://schemas.microsoft.com/office/powerpoint/2010/main" val="72904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/>
              </a:rPr>
              <a:t>   Школа: </a:t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пространство для диалога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dirty="0"/>
          </a:p>
          <a:p>
            <a:r>
              <a:rPr lang="ru-RU" dirty="0" smtClean="0"/>
              <a:t>Создание условий для расширение социокультурного и информационного пространства учащихся школы, развитие их коммуникативной компетентности путем взаимодействия со сверстниками и взрослыми, с опорой на социокультурные и образовательные ресурсы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9992" y="1988840"/>
            <a:ext cx="4038600" cy="2271712"/>
          </a:xfrm>
        </p:spPr>
      </p:pic>
    </p:spTree>
    <p:extLst>
      <p:ext uri="{BB962C8B-B14F-4D97-AF65-F5344CB8AC3E}">
        <p14:creationId xmlns:p14="http://schemas.microsoft.com/office/powerpoint/2010/main" val="245575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effectLst/>
              </a:rPr>
              <a:t>Школа территория </a:t>
            </a:r>
            <a:r>
              <a:rPr lang="ru-RU" dirty="0" smtClean="0">
                <a:effectLst/>
              </a:rPr>
              <a:t>успеха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/>
              <a:t>обеспечить возможность освоения детьми с </a:t>
            </a:r>
            <a:r>
              <a:rPr lang="ru-RU" b="1" dirty="0"/>
              <a:t>ограниченными возможностями здоровья </a:t>
            </a:r>
            <a:r>
              <a:rPr lang="ru-RU" dirty="0"/>
              <a:t>образовательной программы на доступном им уровне и их интеграцию в образовательном учреждении;</a:t>
            </a:r>
          </a:p>
          <a:p>
            <a:pPr lvl="0"/>
            <a:r>
              <a:rPr lang="ru-RU" dirty="0"/>
              <a:t>развивать коммуникативную компетенцию, формы и навыки конструктивного личностного общения в группе сверстников;</a:t>
            </a:r>
          </a:p>
          <a:p>
            <a:pPr lvl="0"/>
            <a:r>
              <a:rPr lang="ru-RU" dirty="0"/>
              <a:t>оказать консультативную и методическую помощь родителям (законным представителям) детей с ОВЗ по медицинским, правовым и другим вопросам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" name="Picture 2" descr="C:\Users\User\Desktop\школа46 фото 2019-2020\фото школа\20181207_10161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2060848"/>
            <a:ext cx="4038600" cy="227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059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851694"/>
          </a:xfrm>
        </p:spPr>
        <p:txBody>
          <a:bodyPr/>
          <a:lstStyle/>
          <a:p>
            <a:r>
              <a:rPr lang="ru-RU" dirty="0">
                <a:effectLst/>
              </a:rPr>
              <a:t>Школа территория успеха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683568" y="3933056"/>
            <a:ext cx="4040188" cy="750887"/>
          </a:xfrm>
        </p:spPr>
        <p:txBody>
          <a:bodyPr>
            <a:normAutofit/>
          </a:bodyPr>
          <a:lstStyle/>
          <a:p>
            <a:r>
              <a:rPr lang="ru-RU" sz="1400" dirty="0"/>
              <a:t>Выставка профессий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>
          <a:xfrm>
            <a:off x="4572000" y="1124744"/>
            <a:ext cx="4041775" cy="750887"/>
          </a:xfrm>
        </p:spPr>
        <p:txBody>
          <a:bodyPr>
            <a:normAutofit/>
          </a:bodyPr>
          <a:lstStyle/>
          <a:p>
            <a:r>
              <a:rPr lang="ru-RU" sz="1800" dirty="0"/>
              <a:t>Оздоровительные мероприятия на «Берёзке»</a:t>
            </a:r>
          </a:p>
        </p:txBody>
      </p:sp>
      <p:pic>
        <p:nvPicPr>
          <p:cNvPr id="10" name="Picture 2" descr="C:\Users\Ольга\Desktop\Фотографии\IMG_20191115_103608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3648" y="4581128"/>
            <a:ext cx="2721173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Ольга\Desktop\Фотографии\IMG_20191024_080113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6056" y="4365104"/>
            <a:ext cx="3198479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Ольга\Desktop\Фотографии\IMG_20191114_114853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1772816"/>
            <a:ext cx="3314744" cy="2232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Ольга\Desktop\Информация\IMG-8f3ec2abc82783f59891b4598ba56259-V.jpg"/>
          <p:cNvPicPr>
            <a:picLocks noGrp="1" noChangeAspect="1" noChangeArrowheads="1"/>
          </p:cNvPicPr>
          <p:nvPr>
            <p:ph idx="1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07720" y="1866493"/>
            <a:ext cx="2965165" cy="206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Текст 5"/>
          <p:cNvSpPr txBox="1">
            <a:spLocks/>
          </p:cNvSpPr>
          <p:nvPr/>
        </p:nvSpPr>
        <p:spPr>
          <a:xfrm>
            <a:off x="395536" y="1124744"/>
            <a:ext cx="4040188" cy="750887"/>
          </a:xfrm>
          <a:prstGeom prst="rect">
            <a:avLst/>
          </a:prstGeom>
        </p:spPr>
        <p:txBody>
          <a:bodyPr vert="horz" anchor="ctr">
            <a:normAutofit fontScale="70000" lnSpcReduction="20000"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400" b="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 smtClean="0"/>
              <a:t>Агит</a:t>
            </a:r>
            <a:r>
              <a:rPr lang="ru-RU" dirty="0" smtClean="0"/>
              <a:t>-бригада рассказывает малышам дет сада про здоровый образ жизни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004048" y="3952706"/>
            <a:ext cx="21689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СБОР МАКУЛАТУРЫ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01082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Школа: </a:t>
            </a:r>
            <a:br>
              <a:rPr lang="ru-RU" dirty="0">
                <a:effectLst/>
              </a:rPr>
            </a:br>
            <a:r>
              <a:rPr lang="ru-RU" dirty="0">
                <a:effectLst/>
              </a:rPr>
              <a:t>пространство для диалога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9" y="1124745"/>
            <a:ext cx="8261676" cy="4320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922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Школа: </a:t>
            </a:r>
            <a:br>
              <a:rPr lang="ru-RU" dirty="0">
                <a:effectLst/>
              </a:rPr>
            </a:br>
            <a:r>
              <a:rPr lang="ru-RU" dirty="0">
                <a:effectLst/>
              </a:rPr>
              <a:t>пространство для диалога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7742210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962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effectLst/>
              </a:rPr>
              <a:t>Цифровая школа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137160" indent="0">
              <a:buNone/>
            </a:pPr>
            <a:endParaRPr lang="ru-RU" sz="3600" dirty="0"/>
          </a:p>
          <a:p>
            <a:r>
              <a:rPr lang="ru-RU" dirty="0" smtClean="0"/>
              <a:t>Создание информационно-насыщенной образовательной среды, обеспечивающей качественные изменения в организации и содержании учебного процесса.</a:t>
            </a:r>
          </a:p>
          <a:p>
            <a:r>
              <a:rPr lang="ru-RU" sz="2300" dirty="0"/>
              <a:t>В образовательном процессе </a:t>
            </a:r>
            <a:r>
              <a:rPr lang="ru-RU" sz="2300" dirty="0" smtClean="0"/>
              <a:t>используются </a:t>
            </a:r>
            <a:r>
              <a:rPr lang="ru-RU" sz="2300" dirty="0"/>
              <a:t>следующие средства обучения: книги (в бумажной и электронной форме), сетевые учебные материалы, компьютерные обучающие системы в обычном и мультимедийном вариантах, аудио учебно-информационные материалы, видео учебно-информационные материалы, лабораторные дистанционные практикумы, тренажеры, базы данных и знаний с удаленным доступом, электронные библиотеки с удаленным доступом, дидактические материалы на основе экспертных обучающих систем, дидактические материалы на основе геоинформационных систем. </a:t>
            </a:r>
          </a:p>
          <a:p>
            <a:endParaRPr lang="ru-RU" sz="2000" dirty="0" smtClean="0"/>
          </a:p>
          <a:p>
            <a:endParaRPr lang="ru-RU" sz="2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4008" y="2564904"/>
            <a:ext cx="4038600" cy="2271712"/>
          </a:xfrm>
        </p:spPr>
      </p:pic>
    </p:spTree>
    <p:extLst>
      <p:ext uri="{BB962C8B-B14F-4D97-AF65-F5344CB8AC3E}">
        <p14:creationId xmlns:p14="http://schemas.microsoft.com/office/powerpoint/2010/main" val="230952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</a:rPr>
              <a:t>Цифровая школа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Дистанционное обуче6ние и участие в различных конкурсах и мероприятиях</a:t>
            </a:r>
          </a:p>
          <a:p>
            <a:r>
              <a:rPr lang="ru-RU" b="1" dirty="0"/>
              <a:t>Дистанционная образовательная технология </a:t>
            </a:r>
            <a:r>
              <a:rPr lang="ru-RU" dirty="0" smtClean="0"/>
              <a:t>— </a:t>
            </a:r>
            <a:r>
              <a:rPr lang="ru-RU" dirty="0"/>
              <a:t>образовательная технология, реализуемая в основном с применением средств информатизации и телекоммуникации, при опосредованном или не полностью опосредованном взаимодействии (на расстоянии) обучающегося и учителя.</a:t>
            </a:r>
          </a:p>
          <a:p>
            <a:r>
              <a:rPr lang="ru-RU" dirty="0"/>
              <a:t>При реализации дистанционной образовательной технологии играют первостепенную роль Интернет-технологии и телекоммуникационные технологии.</a:t>
            </a:r>
          </a:p>
          <a:p>
            <a:endParaRPr lang="ru-RU" dirty="0"/>
          </a:p>
        </p:txBody>
      </p:sp>
      <p:pic>
        <p:nvPicPr>
          <p:cNvPr id="3075" name="Picture 3" descr="C:\Users\User\Desktop\школа46 фото 2019-2020\20190927_12394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1844824"/>
            <a:ext cx="4038600" cy="2271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58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effectLst/>
              </a:rPr>
              <a:t>Учитель </a:t>
            </a:r>
            <a:r>
              <a:rPr lang="ru-RU" dirty="0"/>
              <a:t>21 </a:t>
            </a:r>
            <a:r>
              <a:rPr lang="ru-RU" dirty="0" smtClean="0"/>
              <a:t>века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/>
          </a:p>
          <a:p>
            <a:r>
              <a:rPr lang="ru-RU" sz="2000" dirty="0" smtClean="0"/>
              <a:t>Оптимизация системы работы для повышения эффективности педагоги ческой деятельности и внедрения профессионального стандарта педагога</a:t>
            </a:r>
          </a:p>
          <a:p>
            <a:endParaRPr lang="ru-RU" sz="2000" dirty="0"/>
          </a:p>
          <a:p>
            <a:r>
              <a:rPr lang="ru-RU" sz="2000" dirty="0"/>
              <a:t>Педагогические кадры:</a:t>
            </a:r>
          </a:p>
          <a:p>
            <a:r>
              <a:rPr lang="ru-RU" sz="2000" dirty="0"/>
              <a:t>Всего в штате 23 педагога: учителей высшей квалификационной категории – 2 человека, молодых специалистов – 3 человека.</a:t>
            </a:r>
          </a:p>
          <a:p>
            <a:r>
              <a:rPr lang="ru-RU" sz="2000" dirty="0"/>
              <a:t>Образовательный уровень педагогов: Высшее образование – 21 человек, среднее специальное – 2 человека.</a:t>
            </a:r>
          </a:p>
          <a:p>
            <a:r>
              <a:rPr lang="ru-RU" sz="2000" dirty="0"/>
              <a:t>Имеют высокие профессиональные отличия:</a:t>
            </a:r>
          </a:p>
          <a:p>
            <a:r>
              <a:rPr lang="ru-RU" sz="2000" dirty="0"/>
              <a:t>-«Почетный работник общего образования РФ» - 2 человека,</a:t>
            </a:r>
          </a:p>
          <a:p>
            <a:r>
              <a:rPr lang="ru-RU" sz="2000" dirty="0"/>
              <a:t>-«Почетная грамота Министерства образования и науки РФ»-1 человек</a:t>
            </a:r>
            <a:r>
              <a:rPr lang="ru-RU" sz="2000" dirty="0" smtClean="0"/>
              <a:t>.</a:t>
            </a:r>
          </a:p>
          <a:p>
            <a:endParaRPr lang="ru-RU" sz="2000" dirty="0"/>
          </a:p>
          <a:p>
            <a:endParaRPr lang="ru-RU" sz="2000" dirty="0"/>
          </a:p>
        </p:txBody>
      </p:sp>
      <p:pic>
        <p:nvPicPr>
          <p:cNvPr id="6" name="Picture 2" descr="C:\Users\User\Desktop\2020-2021\Отчеты 1 четверть 2020\Кудакова участие диплом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8024" y="3789040"/>
            <a:ext cx="1679062" cy="2373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:\Users\User\Desktop\для презентации школы по программе развития\курсы учителей\86280.jpe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46135" y="3427580"/>
            <a:ext cx="2186995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User\Desktop\школа46 фото 2019-2020\20191105_08481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0985017">
            <a:off x="6437225" y="1331602"/>
            <a:ext cx="2372340" cy="1334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User\Desktop\2020-2021\070416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7985" y="1268760"/>
            <a:ext cx="2808312" cy="2031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873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effectLst/>
              </a:rPr>
              <a:t>МО учителей начальных классов 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Цель работы методического объединения – обеспечить освоение и использование наиболее эффективных приемов, методов обучения и воспитания младших школьников на основе личностно – ориентированного обучения через освоение и внедрение современных педагогических технологий. 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учителя работают над созданием системы обучения, обеспечивающей потребность каждого ученика в соответствии с его склонностями, интересами и возможностями.</a:t>
            </a:r>
          </a:p>
        </p:txBody>
      </p:sp>
      <p:pic>
        <p:nvPicPr>
          <p:cNvPr id="4098" name="Picture 2" descr="C:\Users\User\Desktop\школа46 фото 2019-2020\20191118_09580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95068" y="1412776"/>
            <a:ext cx="4038600" cy="2271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Объект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4008" y="4126579"/>
            <a:ext cx="3971404" cy="2233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49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06090"/>
          </a:xfrm>
        </p:spPr>
        <p:txBody>
          <a:bodyPr>
            <a:normAutofit/>
          </a:bodyPr>
          <a:lstStyle/>
          <a:p>
            <a:r>
              <a:rPr lang="ru-RU" sz="2400" dirty="0">
                <a:effectLst/>
              </a:rPr>
              <a:t>МО гуманитарного цикла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1520" y="1052736"/>
            <a:ext cx="4244280" cy="5073427"/>
          </a:xfrm>
        </p:spPr>
        <p:txBody>
          <a:bodyPr>
            <a:noAutofit/>
          </a:bodyPr>
          <a:lstStyle/>
          <a:p>
            <a:r>
              <a:rPr lang="ru-RU" sz="1600" dirty="0" smtClean="0"/>
              <a:t>Учителя</a:t>
            </a:r>
            <a:r>
              <a:rPr lang="ru-RU" sz="1600" dirty="0"/>
              <a:t>, подключившиеся к проекту, используют приёмы технологии рефлексивного обучения, собранные за все годы работы над проектом и систематизированные в методической папке (хранится в кабинете русского языка).</a:t>
            </a:r>
          </a:p>
          <a:p>
            <a:r>
              <a:rPr lang="ru-RU" sz="1600" dirty="0"/>
              <a:t>Тарасова И.В., Гончарова И.И. делились опытом на городском, краевом и всероссийском </a:t>
            </a:r>
            <a:r>
              <a:rPr lang="ru-RU" sz="1600" dirty="0" smtClean="0"/>
              <a:t>уровне</a:t>
            </a:r>
          </a:p>
          <a:p>
            <a:r>
              <a:rPr lang="ru-RU" sz="1600" dirty="0"/>
              <a:t>В рамках работы над проектом Гончарова И.И. разработала "Дневник достижений учащегося по географии для 7 класса", активно использует его на уроках.</a:t>
            </a:r>
          </a:p>
          <a:p>
            <a:r>
              <a:rPr lang="ru-RU" sz="1600" dirty="0"/>
              <a:t> Тарасова И.В. на уроках русского языка в 5-7 классах использует задания "Дневника достижений учащегося по русскому языку", созданного Черепановой Л.В. (</a:t>
            </a:r>
            <a:r>
              <a:rPr lang="ru-RU" sz="1600" dirty="0" err="1"/>
              <a:t>ЗабГУ</a:t>
            </a:r>
            <a:r>
              <a:rPr lang="ru-RU" sz="1600" dirty="0"/>
              <a:t>). </a:t>
            </a:r>
            <a:endParaRPr lang="ru-RU" sz="1600" dirty="0" smtClean="0"/>
          </a:p>
          <a:p>
            <a:endParaRPr lang="ru-RU" sz="1600" dirty="0"/>
          </a:p>
          <a:p>
            <a:endParaRPr lang="ru-RU" sz="1600" dirty="0"/>
          </a:p>
        </p:txBody>
      </p:sp>
      <p:pic>
        <p:nvPicPr>
          <p:cNvPr id="6" name="Picture 2" descr="C:\Users\User\Desktop\школа46 фото 2019-2020\20191118_08142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4008" y="1268760"/>
            <a:ext cx="4038600" cy="2271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User\Desktop\школа46 фото 2019-2020\20191118_08141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016" y="3863181"/>
            <a:ext cx="4038600" cy="2271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327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1272</TotalTime>
  <Words>1170</Words>
  <Application>Microsoft Office PowerPoint</Application>
  <PresentationFormat>Экран (4:3)</PresentationFormat>
  <Paragraphs>132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Апекс</vt:lpstr>
      <vt:lpstr>Муниципальное бюджетное общеобразовательное учреждение «Средняя общеобразовательная школа №46 г.Чита»</vt:lpstr>
      <vt:lpstr>   Школа:  пространство для диалога</vt:lpstr>
      <vt:lpstr>Школа:  пространство для диалога</vt:lpstr>
      <vt:lpstr>Школа:  пространство для диалога</vt:lpstr>
      <vt:lpstr>Цифровая школа</vt:lpstr>
      <vt:lpstr>Цифровая школа</vt:lpstr>
      <vt:lpstr>Учитель 21 века</vt:lpstr>
      <vt:lpstr>МО учителей начальных классов </vt:lpstr>
      <vt:lpstr>МО гуманитарного цикла</vt:lpstr>
      <vt:lpstr>Здоровая школа  в здоровье каждого</vt:lpstr>
      <vt:lpstr>Здоровая школа  в здоровье каждого</vt:lpstr>
      <vt:lpstr>Здоровая школа  в здоровье каждого</vt:lpstr>
      <vt:lpstr>Здоровая школа  в здоровье каждого</vt:lpstr>
      <vt:lpstr>Здоровая школа  в здоровье каждого</vt:lpstr>
      <vt:lpstr>   Школа территория успеха</vt:lpstr>
      <vt:lpstr>Школа территория успеха</vt:lpstr>
      <vt:lpstr>Расширение вариативности образовательной среды школы</vt:lpstr>
      <vt:lpstr>РОССИЙСКОЕ ДВИЖЕНИЕ ШКОЛЬНИКОВ СТРУКТУРА МБОУ «СОШ № 46»</vt:lpstr>
      <vt:lpstr>Формирование новой образовательной культуры</vt:lpstr>
      <vt:lpstr>Школа территория успеха</vt:lpstr>
      <vt:lpstr>Школа территория успеха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и диагностика работы школы за 2017-2018 учебный год.  План работы образовательного учреждения на 2018 – 2019 учебный год.</dc:title>
  <dc:creator>МБОУ СОШ № 46</dc:creator>
  <cp:lastModifiedBy>GordeevAV</cp:lastModifiedBy>
  <cp:revision>141</cp:revision>
  <dcterms:created xsi:type="dcterms:W3CDTF">2018-08-28T10:03:15Z</dcterms:created>
  <dcterms:modified xsi:type="dcterms:W3CDTF">2021-03-02T01:37:05Z</dcterms:modified>
</cp:coreProperties>
</file>