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9" r:id="rId11"/>
    <p:sldId id="280" r:id="rId12"/>
    <p:sldId id="264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66"/>
    <a:srgbClr val="0000FF"/>
    <a:srgbClr val="6600FF"/>
    <a:srgbClr val="000099"/>
    <a:srgbClr val="990000"/>
    <a:srgbClr val="CC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2" autoAdjust="0"/>
    <p:restoredTop sz="94660"/>
  </p:normalViewPr>
  <p:slideViewPr>
    <p:cSldViewPr>
      <p:cViewPr varScale="1">
        <p:scale>
          <a:sx n="83" d="100"/>
          <a:sy n="83" d="100"/>
        </p:scale>
        <p:origin x="-139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8738A-0149-4DA4-A8DF-24514AF182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19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DA696-DB11-4158-ADF4-67242C7F77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3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3BD3C-E75C-48B3-A22D-2B57D4534C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79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4B5C4-9F8C-4B59-81AF-9E85E3AC08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62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494D0-1927-4D10-A99F-3068C8FBC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06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972F9-1E84-43A3-8D1C-EF7692A8D2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543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6AE1C-B618-481E-9707-9A57C5510A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25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768D4-9E1F-413A-B078-96DCBAA025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88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134DC-2FF4-4414-AB30-F31DA30049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69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6B54C-5AED-4522-BF60-C67ED9A372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89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316F3-6737-47DB-8E1E-ACCABA8281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27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82868-DFB9-4487-A335-CE88B34B2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240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/>
            </a:lvl1pPr>
          </a:lstStyle>
          <a:p>
            <a:fld id="{7CA24E3F-5FDC-4BE3-90C3-D0E4A31C34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itaschool18@mail.ru" TargetMode="External"/><Relationship Id="rId4" Type="http://schemas.openxmlformats.org/officeDocument/2006/relationships/hyperlink" Target="http://shs_chit_18.chita.zabedu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:\Users\Мария\Desktop\949a5d.i8t2my.o27f.w8.l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429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71600" y="762000"/>
            <a:ext cx="3505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 Средняя общеобразовательная школа №18» 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2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800600"/>
            <a:ext cx="3733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Чита, улица Декабристов,12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590800"/>
            <a:ext cx="35814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 :36-48-08,36-48-07</a:t>
            </a:r>
          </a:p>
          <a:p>
            <a:pPr>
              <a:defRPr/>
            </a:pPr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сайта: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/>
            </a:r>
            <a:b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</a:b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shs_chit_18.chita.zabedu.ru</a:t>
            </a:r>
            <a:endParaRPr lang="ru-RU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chitaschool18@mail.ru</a:t>
            </a:r>
            <a:endParaRPr lang="ru-RU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основания:</a:t>
            </a:r>
            <a:r>
              <a:rPr lang="ru-RU" sz="2000" b="0" i="0" dirty="0">
                <a:latin typeface="Times New Roman" pitchFamily="18" charset="0"/>
                <a:cs typeface="Times New Roman" pitchFamily="18" charset="0"/>
              </a:rPr>
              <a:t>06.12.1903</a:t>
            </a:r>
            <a:endParaRPr lang="ru-RU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UGwhfp-o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9" descr="https://apf.mail.ru/cgi-bin/readmsg?id=16140524622080996253;0;8&amp;exif=1&amp;full=1&amp;x-email=elenanasedkina77%40mail.ru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81013" y="457200"/>
            <a:ext cx="4038600" cy="452596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 </a:t>
            </a:r>
            <a:r>
              <a:rPr lang="ru-RU" altLang="ru-RU" sz="2800" smtClean="0"/>
              <a:t>В школе родной</a:t>
            </a:r>
            <a:br>
              <a:rPr lang="ru-RU" altLang="ru-RU" sz="2800" smtClean="0"/>
            </a:br>
            <a:r>
              <a:rPr lang="ru-RU" altLang="ru-RU" sz="2800" smtClean="0"/>
              <a:t>Знания Свет Торжествует!</a:t>
            </a:r>
            <a:br>
              <a:rPr lang="ru-RU" altLang="ru-RU" sz="2800" smtClean="0"/>
            </a:br>
            <a:r>
              <a:rPr lang="ru-RU" altLang="ru-RU" sz="2800" smtClean="0"/>
              <a:t>Мощность накала</a:t>
            </a:r>
            <a:br>
              <a:rPr lang="ru-RU" altLang="ru-RU" sz="2800" smtClean="0"/>
            </a:br>
            <a:r>
              <a:rPr lang="ru-RU" altLang="ru-RU" sz="2800" smtClean="0"/>
              <a:t>Феерией красок горит!</a:t>
            </a:r>
            <a:br>
              <a:rPr lang="ru-RU" altLang="ru-RU" sz="2800" smtClean="0"/>
            </a:br>
            <a:r>
              <a:rPr lang="ru-RU" altLang="ru-RU" sz="2800" smtClean="0"/>
              <a:t>Знания Свет</a:t>
            </a:r>
            <a:br>
              <a:rPr lang="ru-RU" altLang="ru-RU" sz="2800" smtClean="0"/>
            </a:br>
            <a:r>
              <a:rPr lang="ru-RU" altLang="ru-RU" sz="2800" smtClean="0"/>
              <a:t>Льется, играет, ликует!</a:t>
            </a:r>
            <a:br>
              <a:rPr lang="ru-RU" altLang="ru-RU" sz="2800" smtClean="0"/>
            </a:br>
            <a:r>
              <a:rPr lang="ru-RU" altLang="ru-RU" sz="2800" smtClean="0"/>
              <a:t>Блеском звенящим</a:t>
            </a:r>
            <a:br>
              <a:rPr lang="ru-RU" altLang="ru-RU" sz="2800" smtClean="0"/>
            </a:br>
            <a:r>
              <a:rPr lang="ru-RU" altLang="ru-RU" sz="2800" smtClean="0"/>
              <a:t>Зовет, увлекает, пленит!</a:t>
            </a:r>
          </a:p>
        </p:txBody>
      </p:sp>
      <p:sp>
        <p:nvSpPr>
          <p:cNvPr id="11268" name="AutoShape 11" descr="https://apf.mail.ru/cgi-bin/readmsg?id=16140524622080996253;0;8&amp;exif=1&amp;full=1&amp;x-email=elenanasedkina77%40mail.ru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1126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057400"/>
            <a:ext cx="4800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UGwhfp-o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Текст 5"/>
          <p:cNvSpPr>
            <a:spLocks noGrp="1"/>
          </p:cNvSpPr>
          <p:nvPr>
            <p:ph type="body" sz="half" idx="1"/>
          </p:nvPr>
        </p:nvSpPr>
        <p:spPr>
          <a:xfrm>
            <a:off x="762000" y="533400"/>
            <a:ext cx="7620000" cy="3276600"/>
          </a:xfrm>
        </p:spPr>
        <p:txBody>
          <a:bodyPr/>
          <a:lstStyle/>
          <a:p>
            <a:pPr>
              <a:defRPr/>
            </a:pPr>
            <a:r>
              <a:rPr lang="ru-RU" b="1" i="1" dirty="0"/>
              <a:t>Жизнь школы –</a:t>
            </a:r>
            <a:r>
              <a:rPr lang="ru-RU" dirty="0"/>
              <a:t> </a:t>
            </a:r>
            <a:r>
              <a:rPr lang="ru-RU" b="1" i="1" dirty="0"/>
              <a:t>наша жизнь</a:t>
            </a:r>
            <a:endParaRPr lang="ru-RU" dirty="0"/>
          </a:p>
          <a:p>
            <a:pPr>
              <a:defRPr/>
            </a:pPr>
            <a:r>
              <a:rPr lang="ru-RU" b="1" i="1" dirty="0"/>
              <a:t>Выбирая нашу школу, вы выбираете крепкие знания, достойное воспитание и здоровье вашего ребенка!</a:t>
            </a:r>
            <a:endParaRPr lang="ru-RU" dirty="0"/>
          </a:p>
          <a:p>
            <a:pPr>
              <a:defRPr/>
            </a:pPr>
            <a:r>
              <a:rPr lang="ru-RU" dirty="0"/>
              <a:t> </a:t>
            </a:r>
            <a:r>
              <a:rPr lang="ru-RU" b="1" i="1" dirty="0"/>
              <a:t>Дети – это мира нежные загадки,</a:t>
            </a:r>
            <a:r>
              <a:rPr lang="ru-RU" b="1" dirty="0"/>
              <a:t> </a:t>
            </a:r>
            <a:r>
              <a:rPr lang="ru-RU" b="1" i="1" dirty="0"/>
              <a:t>и в самих загадках кроется </a:t>
            </a:r>
            <a:r>
              <a:rPr lang="ru-RU" b="1" i="1" dirty="0" smtClean="0"/>
              <a:t>ответ</a:t>
            </a:r>
          </a:p>
          <a:p>
            <a:pPr marL="0" indent="0">
              <a:buFontTx/>
              <a:buNone/>
              <a:defRPr/>
            </a:pPr>
            <a:r>
              <a:rPr lang="ru-RU" b="1" i="1" dirty="0"/>
              <a:t> </a:t>
            </a:r>
            <a:r>
              <a:rPr lang="ru-RU" b="1" i="1" dirty="0" smtClean="0"/>
              <a:t> </a:t>
            </a:r>
            <a:r>
              <a:rPr lang="ru-RU" b="1" dirty="0"/>
              <a:t> </a:t>
            </a:r>
            <a:r>
              <a:rPr lang="ru-RU" b="1" i="1" dirty="0"/>
              <a:t>М. Цветаева</a:t>
            </a:r>
            <a:endParaRPr lang="ru-RU" b="1" dirty="0"/>
          </a:p>
          <a:p>
            <a:pPr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kUGwhfp-o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Текст 5"/>
          <p:cNvSpPr>
            <a:spLocks noGrp="1"/>
          </p:cNvSpPr>
          <p:nvPr>
            <p:ph type="body" sz="half" idx="1"/>
          </p:nvPr>
        </p:nvSpPr>
        <p:spPr>
          <a:xfrm>
            <a:off x="609600" y="609600"/>
            <a:ext cx="7620000" cy="3276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Уважаемые родители будущих первоклассников, с нетерпением ждем вас в нашей школе .</a:t>
            </a:r>
          </a:p>
          <a:p>
            <a:pPr algn="ctr">
              <a:buFontTx/>
              <a:buNone/>
            </a:pPr>
            <a:r>
              <a:rPr lang="ru-RU" altLang="ru-RU" smtClean="0"/>
              <a:t>МБОУ «СОШ №18».</a:t>
            </a:r>
          </a:p>
          <a:p>
            <a:pPr algn="ctr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676400" y="2667000"/>
            <a:ext cx="5883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>
                <a:solidFill>
                  <a:srgbClr val="CC00FF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UGwhfp-oN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85800" y="685800"/>
            <a:ext cx="6553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Администрация школы :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Директор школы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- </a:t>
            </a:r>
            <a:r>
              <a:rPr lang="ru-RU" altLang="ru-RU" sz="2400" i="0">
                <a:solidFill>
                  <a:srgbClr val="C00000"/>
                </a:solidFill>
              </a:rPr>
              <a:t>Наседкина Елена Сергеевна</a:t>
            </a:r>
            <a:endParaRPr lang="ru-RU" altLang="ru-RU" sz="24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Заместитель директора по учебно-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воспитательной работе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-</a:t>
            </a:r>
            <a:r>
              <a:rPr lang="ru-RU" altLang="ru-RU" sz="2400" i="0">
                <a:solidFill>
                  <a:srgbClr val="C00000"/>
                </a:solidFill>
              </a:rPr>
              <a:t>Коровина Людмила Валентиновна</a:t>
            </a:r>
            <a:endParaRPr lang="ru-RU" altLang="ru-RU" sz="24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Заместитель директора по воспитательной работе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-</a:t>
            </a:r>
            <a:r>
              <a:rPr lang="ru-RU" altLang="ru-RU" sz="2400" i="0">
                <a:solidFill>
                  <a:srgbClr val="C00000"/>
                </a:solidFill>
              </a:rPr>
              <a:t>Новикова Виктория Юрьевна</a:t>
            </a:r>
            <a:endParaRPr lang="ru-RU" altLang="ru-RU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kUGwhfp-oN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Текст 6"/>
          <p:cNvSpPr>
            <a:spLocks noGrp="1"/>
          </p:cNvSpPr>
          <p:nvPr>
            <p:ph type="body" sz="half" idx="1"/>
          </p:nvPr>
        </p:nvSpPr>
        <p:spPr>
          <a:xfrm>
            <a:off x="457200" y="381000"/>
            <a:ext cx="6629400" cy="57451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CC3399"/>
                </a:solidFill>
              </a:rPr>
              <a:t>Быть готовым к школе – не значит уметь читать, писать и считать.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CC3399"/>
                </a:solidFill>
              </a:rPr>
              <a:t>Быть готовым к школе – значит всему этому научиться.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kUGwhfp-oN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Текст 4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8382000" cy="5897563"/>
          </a:xfrm>
        </p:spPr>
        <p:txBody>
          <a:bodyPr/>
          <a:lstStyle/>
          <a:p>
            <a:pPr marL="0" algn="ctr">
              <a:spcBef>
                <a:spcPct val="0"/>
              </a:spcBef>
              <a:buFontTx/>
              <a:buNone/>
            </a:pPr>
            <a:r>
              <a:rPr lang="ru-RU" alt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коллектив.</a:t>
            </a:r>
          </a:p>
          <a:p>
            <a:pPr marL="0">
              <a:spcBef>
                <a:spcPct val="0"/>
              </a:spcBef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Высшую категорию имеют-  5 педагогов,     </a:t>
            </a:r>
          </a:p>
          <a:p>
            <a:pPr marL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-первую – 7 учителей,</a:t>
            </a:r>
          </a:p>
          <a:p>
            <a:pPr marL="0"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-соответствуют занимаемой должности- 20</a:t>
            </a:r>
          </a:p>
          <a:p>
            <a:pPr marL="0">
              <a:spcBef>
                <a:spcPct val="0"/>
              </a:spcBef>
              <a:buFontTx/>
              <a:buNone/>
            </a:pPr>
            <a:endParaRPr lang="ru-RU" altLang="ru-RU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kUGwhfp-oN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C00000"/>
                </a:solidFill>
              </a:rPr>
              <a:t>Школьная столовая</a:t>
            </a:r>
          </a:p>
        </p:txBody>
      </p:sp>
      <p:sp>
        <p:nvSpPr>
          <p:cNvPr id="6148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417638"/>
            <a:ext cx="8470900" cy="18161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indent="539750">
              <a:spcBef>
                <a:spcPct val="0"/>
              </a:spcBef>
              <a:buFontTx/>
              <a:buNone/>
            </a:pPr>
            <a:r>
              <a:rPr lang="ru-RU" altLang="ru-RU" sz="1400" b="1" i="1" u="sng" smtClean="0">
                <a:solidFill>
                  <a:srgbClr val="000000"/>
                </a:solidFill>
                <a:latin typeface="Times New Roman" pitchFamily="18" charset="0"/>
              </a:rPr>
              <a:t>Питание учащихся в столовой</a:t>
            </a:r>
            <a:r>
              <a:rPr lang="ru-RU" altLang="ru-RU" sz="1400" b="1" i="1" u="sng" smtClean="0">
                <a:solidFill>
                  <a:srgbClr val="000000"/>
                </a:solidFill>
              </a:rPr>
              <a:t>  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altLang="ru-RU" sz="1400" smtClean="0">
                <a:solidFill>
                  <a:srgbClr val="000000"/>
                </a:solidFill>
              </a:rPr>
              <a:t>«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Средняя общеобразовательная школа №18</a:t>
            </a:r>
            <a:r>
              <a:rPr lang="ru-RU" altLang="ru-RU" sz="1400" smtClean="0">
                <a:solidFill>
                  <a:srgbClr val="000000"/>
                </a:solidFill>
              </a:rPr>
              <a:t>»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0" indent="539750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в 2020-2021 учебном году осуществляет</a:t>
            </a:r>
            <a:r>
              <a:rPr lang="ru-RU" altLang="ru-RU" sz="1400" smtClean="0">
                <a:solidFill>
                  <a:srgbClr val="000000"/>
                </a:solidFill>
              </a:rPr>
              <a:t> </a:t>
            </a:r>
            <a:r>
              <a:rPr lang="ru-RU" altLang="ru-RU" sz="1400" i="1" smtClean="0">
                <a:solidFill>
                  <a:srgbClr val="000000"/>
                </a:solidFill>
                <a:latin typeface="Times New Roman" pitchFamily="18" charset="0"/>
              </a:rPr>
              <a:t>ИП Котельникова Ирина Алексеевна</a:t>
            </a:r>
            <a:endParaRPr lang="ru-RU" altLang="ru-RU" sz="600" b="1" i="1" smtClean="0"/>
          </a:p>
          <a:p>
            <a:pPr marL="0" indent="539750">
              <a:spcBef>
                <a:spcPct val="0"/>
              </a:spcBef>
              <a:buFontTx/>
              <a:buNone/>
            </a:pPr>
            <a:r>
              <a:rPr lang="ru-RU" altLang="ru-RU" sz="1400" b="1" i="1" u="sng" smtClean="0">
                <a:solidFill>
                  <a:srgbClr val="000000"/>
                </a:solidFill>
                <a:latin typeface="Times New Roman" pitchFamily="18" charset="0"/>
              </a:rPr>
              <a:t>Посадочные места</a:t>
            </a:r>
            <a:r>
              <a:rPr lang="ru-RU" altLang="ru-RU" sz="1400" smtClean="0">
                <a:solidFill>
                  <a:srgbClr val="000000"/>
                </a:solidFill>
              </a:rPr>
              <a:t>–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 Согласно требованиям СанПиН в столовой 50 посадочных мест</a:t>
            </a:r>
            <a:endParaRPr lang="ru-RU" altLang="ru-RU" sz="600" b="1" i="1" smtClean="0"/>
          </a:p>
          <a:p>
            <a:pPr marL="0" indent="539750">
              <a:spcBef>
                <a:spcPct val="0"/>
              </a:spcBef>
              <a:buFontTx/>
              <a:buNone/>
            </a:pPr>
            <a:r>
              <a:rPr lang="ru-RU" altLang="ru-RU" sz="1400" b="1" i="1" u="sng" smtClean="0">
                <a:solidFill>
                  <a:srgbClr val="000000"/>
                </a:solidFill>
                <a:latin typeface="Times New Roman" pitchFamily="18" charset="0"/>
              </a:rPr>
              <a:t>Стоимость блюд</a:t>
            </a:r>
            <a:r>
              <a:rPr lang="ru-RU" altLang="ru-RU" sz="1400" smtClean="0">
                <a:solidFill>
                  <a:srgbClr val="000000"/>
                </a:solidFill>
              </a:rPr>
              <a:t> 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- стоимость блюд на</a:t>
            </a:r>
            <a:r>
              <a:rPr lang="ru-RU" altLang="ru-RU" sz="1400" smtClean="0">
                <a:solidFill>
                  <a:srgbClr val="000000"/>
                </a:solidFill>
              </a:rPr>
              <a:t> </a:t>
            </a:r>
            <a:r>
              <a:rPr lang="en-US" altLang="ru-RU" sz="1400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ru-RU" altLang="ru-RU" sz="1400" smtClean="0">
                <a:solidFill>
                  <a:srgbClr val="000000"/>
                </a:solidFill>
              </a:rPr>
              <a:t> 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четверть в соответствии с 10-ти дневным меню составляет:</a:t>
            </a:r>
            <a:endParaRPr lang="ru-RU" altLang="ru-RU" sz="600" b="1" i="1" smtClean="0"/>
          </a:p>
          <a:p>
            <a:pPr marL="0" indent="539750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завтрак- 70 р.</a:t>
            </a:r>
            <a:endParaRPr lang="ru-RU" altLang="ru-RU" sz="600" b="1" i="1" smtClean="0"/>
          </a:p>
          <a:p>
            <a:pPr marL="0" indent="539750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обед </a:t>
            </a:r>
            <a:r>
              <a:rPr lang="ru-RU" altLang="ru-RU" sz="1400" smtClean="0">
                <a:solidFill>
                  <a:srgbClr val="000000"/>
                </a:solidFill>
              </a:rPr>
              <a:t>–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 120 р.</a:t>
            </a:r>
            <a:endParaRPr lang="ru-RU" altLang="ru-RU" sz="600" b="1" i="1" smtClean="0"/>
          </a:p>
          <a:p>
            <a:pPr marL="0" indent="539750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за счет средств федеральной субсидии для 1 - 4 классов - 82,20 р.</a:t>
            </a:r>
            <a:endParaRPr lang="ru-RU" altLang="ru-RU" sz="600" b="1" i="1" smtClean="0"/>
          </a:p>
          <a:p>
            <a:pPr marL="0" indent="539750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за счет бюджетных средств для 5 - 11 классов </a:t>
            </a:r>
            <a:r>
              <a:rPr lang="ru-RU" altLang="ru-RU" sz="1400" smtClean="0">
                <a:solidFill>
                  <a:srgbClr val="000000"/>
                </a:solidFill>
              </a:rPr>
              <a:t>–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 49,28</a:t>
            </a:r>
            <a:r>
              <a:rPr lang="ru-RU" altLang="ru-RU" sz="1400" smtClean="0">
                <a:solidFill>
                  <a:srgbClr val="000000"/>
                </a:solidFill>
              </a:rPr>
              <a:t> </a:t>
            </a:r>
            <a:r>
              <a:rPr lang="ru-RU" altLang="ru-RU" sz="1400" smtClean="0">
                <a:solidFill>
                  <a:srgbClr val="000000"/>
                </a:solidFill>
                <a:latin typeface="Times New Roman" pitchFamily="18" charset="0"/>
              </a:rPr>
              <a:t> р.</a:t>
            </a:r>
            <a:r>
              <a:rPr lang="ru-RU" altLang="ru-RU" sz="1200" smtClean="0">
                <a:solidFill>
                  <a:srgbClr val="000000"/>
                </a:solidFill>
              </a:rPr>
              <a:t> </a:t>
            </a:r>
            <a:endParaRPr lang="ru-RU" altLang="ru-RU" sz="6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kUGwhfp-oN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Текст 5"/>
          <p:cNvSpPr>
            <a:spLocks noGrp="1"/>
          </p:cNvSpPr>
          <p:nvPr>
            <p:ph type="body" sz="half" idx="1"/>
          </p:nvPr>
        </p:nvSpPr>
        <p:spPr>
          <a:xfrm>
            <a:off x="533400" y="381000"/>
            <a:ext cx="7391400" cy="1066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>
                <a:solidFill>
                  <a:srgbClr val="C00000"/>
                </a:solidFill>
              </a:rPr>
              <a:t>План комплектования на 2021-2022 уч.год</a:t>
            </a:r>
          </a:p>
          <a:p>
            <a:pPr>
              <a:buFontTx/>
              <a:buNone/>
            </a:pPr>
            <a:endParaRPr lang="ru-RU" altLang="ru-RU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altLang="ru-RU" smtClean="0">
                <a:solidFill>
                  <a:srgbClr val="C00000"/>
                </a:solidFill>
              </a:rPr>
              <a:t>- В новом учебном году мы планируем принять в нашу дружную семью 75 учеников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UGwhfp-o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Текст 5"/>
          <p:cNvSpPr>
            <a:spLocks noGrp="1"/>
          </p:cNvSpPr>
          <p:nvPr>
            <p:ph type="body" sz="half" idx="1"/>
          </p:nvPr>
        </p:nvSpPr>
        <p:spPr>
          <a:xfrm>
            <a:off x="152400" y="0"/>
            <a:ext cx="7086600" cy="762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>
                <a:solidFill>
                  <a:srgbClr val="C00000"/>
                </a:solidFill>
              </a:rPr>
              <a:t>Детское объединение «Планета Детства»</a:t>
            </a:r>
          </a:p>
        </p:txBody>
      </p:sp>
      <p:pic>
        <p:nvPicPr>
          <p:cNvPr id="8196" name="Рисунок 6" descr="C:\Users\user\Desktop\машина\Планета детст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3048000" y="1143000"/>
            <a:ext cx="2111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Наш девиз: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Пусть с нашей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Маленькой Планеты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летит добро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по всему свету.</a:t>
            </a:r>
            <a:endParaRPr lang="ru-RU" altLang="ru-RU" sz="1600">
              <a:solidFill>
                <a:srgbClr val="C00000"/>
              </a:solidFill>
            </a:endParaRPr>
          </a:p>
        </p:txBody>
      </p:sp>
      <p:sp>
        <p:nvSpPr>
          <p:cNvPr id="8199" name="TextBox 14"/>
          <p:cNvSpPr txBox="1">
            <a:spLocks noChangeArrowheads="1"/>
          </p:cNvSpPr>
          <p:nvPr/>
        </p:nvSpPr>
        <p:spPr bwMode="auto">
          <a:xfrm>
            <a:off x="381000" y="1066800"/>
            <a:ext cx="27432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Наша песня:</a:t>
            </a:r>
            <a:endParaRPr lang="ru-RU" altLang="ru-RU" sz="14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Ты, да я, да мы с тобой!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Ты, да я, да мы с тобой!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хорошо когда на свете есть друзья.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Если б жили все в одиночку,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То уже давно на кусочки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Развалилась бы, наверное, земля.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Ты, да я, да мы с тобой!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Ты, да я, да мы с тобой!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Землю обойдем, потом махнём на Марс.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Может, у оранжевой речки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Там уже грустят человечки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От того, что слишком долго нету нас.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Ты, да я, да мы с тобой!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Ты, да я, да мы с тобой!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Нас не разлучит ничто и никогда.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Даже если мы расстаёмся,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Дружба всё равно остаётся,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Дружба остаётся с нами навсегда.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Ты, да я, да мы с тобой,</a:t>
            </a:r>
            <a:b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1400">
                <a:solidFill>
                  <a:srgbClr val="C00000"/>
                </a:solidFill>
                <a:latin typeface="Times New Roman" pitchFamily="18" charset="0"/>
              </a:rPr>
              <a:t>Ты, да я, да мы с тобой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C00000"/>
              </a:solidFill>
            </a:endParaRP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0" y="-87313"/>
            <a:ext cx="636588" cy="63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53958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333333"/>
                </a:solidFill>
                <a:latin typeface="Times New Roman" pitchFamily="18" charset="0"/>
              </a:rPr>
              <a:t/>
            </a:r>
            <a:br>
              <a:rPr lang="ru-RU" altLang="ru-RU" sz="1100">
                <a:solidFill>
                  <a:srgbClr val="333333"/>
                </a:solidFill>
                <a:latin typeface="Times New Roman" pitchFamily="18" charset="0"/>
              </a:rPr>
            </a:br>
            <a:endParaRPr lang="ru-RU" altLang="ru-RU" sz="2400"/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0" y="-15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30238" algn="l"/>
                <a:tab pos="83185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0238" algn="l"/>
                <a:tab pos="83185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0238" algn="l"/>
                <a:tab pos="8318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2" name="TextBox 19"/>
          <p:cNvSpPr txBox="1">
            <a:spLocks noChangeArrowheads="1"/>
          </p:cNvSpPr>
          <p:nvPr/>
        </p:nvSpPr>
        <p:spPr bwMode="auto">
          <a:xfrm>
            <a:off x="2971800" y="2438400"/>
            <a:ext cx="464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30238" algn="l"/>
                <a:tab pos="83185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30238" algn="l"/>
                <a:tab pos="83185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30238" algn="l"/>
                <a:tab pos="83185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30238" algn="l"/>
                <a:tab pos="83185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Наша символика: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Calibri" pitchFamily="34" charset="0"/>
              </a:rPr>
              <a:t>«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Планета детства</a:t>
            </a:r>
            <a:r>
              <a:rPr lang="ru-RU" altLang="ru-RU" sz="1600">
                <a:solidFill>
                  <a:srgbClr val="C00000"/>
                </a:solidFill>
                <a:latin typeface="Calibri" pitchFamily="34" charset="0"/>
              </a:rPr>
              <a:t>»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 имеет эмблему, флаг, галстук.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Флаг представляет собой полотнище сине-зеленого цвета, символизирует процветание планеты.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Галстук также сине-зеленого цвета.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Эмблемой объединения является изображение цветка как символа роста, жизни. Его сердцевина </a:t>
            </a:r>
            <a:r>
              <a:rPr lang="ru-RU" altLang="ru-RU" sz="1600">
                <a:solidFill>
                  <a:srgbClr val="C00000"/>
                </a:solidFill>
                <a:latin typeface="Calibri" pitchFamily="34" charset="0"/>
              </a:rPr>
              <a:t>–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 земной шар (планета) с тремя лепестками, символизирующими три возрастные группы в составе объединения.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Желтый лепесток </a:t>
            </a:r>
            <a:r>
              <a:rPr lang="ru-RU" altLang="ru-RU" sz="1600">
                <a:solidFill>
                  <a:srgbClr val="C00000"/>
                </a:solidFill>
                <a:latin typeface="Calibri" pitchFamily="34" charset="0"/>
              </a:rPr>
              <a:t>–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 символ тепла, радости и света, 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Красный лепесток </a:t>
            </a:r>
            <a:r>
              <a:rPr lang="ru-RU" altLang="ru-RU" sz="1600">
                <a:solidFill>
                  <a:srgbClr val="C00000"/>
                </a:solidFill>
                <a:latin typeface="Calibri" pitchFamily="34" charset="0"/>
              </a:rPr>
              <a:t>–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 положительной энергии,</a:t>
            </a:r>
            <a:endParaRPr lang="ru-RU" altLang="ru-RU" sz="160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Синий лепесток </a:t>
            </a:r>
            <a:r>
              <a:rPr lang="ru-RU" altLang="ru-RU" sz="1600">
                <a:solidFill>
                  <a:srgbClr val="C00000"/>
                </a:solidFill>
                <a:latin typeface="Calibri" pitchFamily="34" charset="0"/>
              </a:rPr>
              <a:t>–</a:t>
            </a:r>
            <a:r>
              <a:rPr lang="ru-RU" altLang="ru-RU" sz="1600">
                <a:solidFill>
                  <a:srgbClr val="C00000"/>
                </a:solidFill>
                <a:latin typeface="Times New Roman" pitchFamily="18" charset="0"/>
              </a:rPr>
              <a:t> чистоты, мира.</a:t>
            </a:r>
            <a:endParaRPr lang="ru-RU" altLang="ru-RU" sz="1600">
              <a:solidFill>
                <a:srgbClr val="C00000"/>
              </a:solidFill>
            </a:endParaRPr>
          </a:p>
        </p:txBody>
      </p:sp>
      <p:pic>
        <p:nvPicPr>
          <p:cNvPr id="8203" name="Picture 16" descr="C:\Users\user\Desktop\машина\до\граммоты\мбоу сош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190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C:\Users\user\Downloads\IMG-20210120-WA0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UGwhfp-o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Текст 5"/>
          <p:cNvSpPr>
            <a:spLocks noGrp="1"/>
          </p:cNvSpPr>
          <p:nvPr>
            <p:ph type="body" sz="half" idx="1"/>
          </p:nvPr>
        </p:nvSpPr>
        <p:spPr>
          <a:xfrm>
            <a:off x="914400" y="152400"/>
            <a:ext cx="5715000" cy="1447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>
                <a:solidFill>
                  <a:srgbClr val="C00000"/>
                </a:solidFill>
              </a:rPr>
              <a:t>Летний пришкольный лагерь</a:t>
            </a:r>
          </a:p>
          <a:p>
            <a:pPr>
              <a:buFontTx/>
              <a:buNone/>
            </a:pPr>
            <a:r>
              <a:rPr lang="ru-RU" altLang="ru-RU" smtClean="0">
                <a:solidFill>
                  <a:srgbClr val="C00000"/>
                </a:solidFill>
              </a:rPr>
              <a:t>«Радуга»</a:t>
            </a:r>
          </a:p>
        </p:txBody>
      </p:sp>
      <p:pic>
        <p:nvPicPr>
          <p:cNvPr id="9220" name="Picture 6" descr="C:\Users\user\Documents\старое\лагерь\IMG-20190619-WA00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:\Users\user\Documents\старое\лагерь\IMG-20190619-WA0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C:\Users\user\Documents\старое\лагерь\IMG-20190619-WA00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66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C:\Users\user\Documents\старое\лагерь\IMG-20190619-WA00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667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C:\Users\user\Documents\старое\лагерь\IMG-20190619-WA00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2743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C:\Users\user\Documents\старое\лагерь\IMG-20190619-WA0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kUGwhfp-o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9" descr="https://apf.mail.ru/cgi-bin/readmsg?id=16140524622080996253;0;8&amp;exif=1&amp;full=1&amp;x-email=elenanasedkina77%40mail.ru"/>
          <p:cNvSpPr>
            <a:spLocks noGrp="1" noChangeAspect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В свободное время занимаемся озеленением пришкольной территории</a:t>
            </a:r>
          </a:p>
        </p:txBody>
      </p:sp>
      <p:sp>
        <p:nvSpPr>
          <p:cNvPr id="10244" name="AutoShape 11" descr="https://apf.mail.ru/cgi-bin/readmsg?id=16140524622080996253;0;8&amp;exif=1&amp;full=1&amp;x-email=elenanasedkina77%40mail.ru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1024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476885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4023</TotalTime>
  <Words>293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Школьная столовая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Ника Николаевна</dc:creator>
  <cp:lastModifiedBy>GordeevAV</cp:lastModifiedBy>
  <cp:revision>66</cp:revision>
  <cp:lastPrinted>1601-01-01T00:00:00Z</cp:lastPrinted>
  <dcterms:created xsi:type="dcterms:W3CDTF">2019-04-14T14:54:59Z</dcterms:created>
  <dcterms:modified xsi:type="dcterms:W3CDTF">2021-03-02T01:36:27Z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