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4" r:id="rId2"/>
    <p:sldId id="313" r:id="rId3"/>
    <p:sldId id="295" r:id="rId4"/>
    <p:sldId id="306" r:id="rId5"/>
    <p:sldId id="308" r:id="rId6"/>
    <p:sldId id="296" r:id="rId7"/>
    <p:sldId id="298" r:id="rId8"/>
    <p:sldId id="309" r:id="rId9"/>
    <p:sldId id="311" r:id="rId10"/>
    <p:sldId id="302" r:id="rId11"/>
    <p:sldId id="312" r:id="rId12"/>
    <p:sldId id="303" r:id="rId13"/>
    <p:sldId id="30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>
                <a:effectLst/>
              </a:rPr>
              <a:t>Возрастной состав педагогов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2155572442561722E-2"/>
                  <c:y val="5.8187956187455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8166502287830038E-2"/>
                  <c:y val="-0.23874822625970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6676933607118411E-2"/>
                  <c:y val="-0.19625358225981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Моложе 25 лет</c:v>
                </c:pt>
                <c:pt idx="1">
                  <c:v>25-35 лет</c:v>
                </c:pt>
                <c:pt idx="2">
                  <c:v>35-45 лет</c:v>
                </c:pt>
                <c:pt idx="3">
                  <c:v>45-55 лет</c:v>
                </c:pt>
                <c:pt idx="4">
                  <c:v>56 и старше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0.09</c:v>
                </c:pt>
                <c:pt idx="1">
                  <c:v>0.4</c:v>
                </c:pt>
                <c:pt idx="2">
                  <c:v>7.0000000000000007E-2</c:v>
                </c:pt>
                <c:pt idx="3">
                  <c:v>0.35</c:v>
                </c:pt>
                <c:pt idx="4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54329630767407"/>
          <c:y val="0.38362037784146241"/>
          <c:w val="0.33403315601976857"/>
          <c:h val="0.49174016675477406"/>
        </c:manualLayout>
      </c:layout>
      <c:overlay val="0"/>
    </c:legend>
    <c:plotVisOnly val="1"/>
    <c:dispBlanksAs val="gap"/>
    <c:showDLblsOverMax val="0"/>
  </c:chart>
  <c:spPr>
    <a:solidFill>
      <a:srgbClr val="CCFFCC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/>
              <a:t>Средний возраст педагогов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270784992455656E-2"/>
                  <c:y val="-0.2591283863368669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</a:t>
                    </a:r>
                    <a:r>
                      <a:rPr lang="ru-RU"/>
                      <a:t> г.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возраст педагогов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2280832"/>
        <c:axId val="62282368"/>
        <c:axId val="0"/>
      </c:bar3DChart>
      <c:catAx>
        <c:axId val="622808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282368"/>
        <c:crosses val="autoZero"/>
        <c:auto val="1"/>
        <c:lblAlgn val="ctr"/>
        <c:lblOffset val="100"/>
        <c:noMultiLvlLbl val="0"/>
      </c:catAx>
      <c:valAx>
        <c:axId val="6228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2280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>
                <a:effectLst/>
              </a:rPr>
              <a:t>Квалификация</a:t>
            </a:r>
            <a:r>
              <a:rPr lang="ru-RU" sz="1600" baseline="0">
                <a:effectLst/>
              </a:rPr>
              <a:t> педагогов</a:t>
            </a:r>
            <a:endParaRPr lang="ru-RU" sz="1600">
              <a:effectLst/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2.2155572442561722E-2"/>
                  <c:y val="5.81879561874553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321875319999785E-2"/>
                  <c:y val="5.5715849123099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272674847882205E-2"/>
                  <c:y val="7.847073444441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410127892124367E-2"/>
                  <c:y val="3.9819890004916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4724705869671842E-2"/>
                  <c:y val="1.9892323530230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4367410952481041E-2"/>
                  <c:y val="-4.9377220073639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соответствие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0.35</c:v>
                </c:pt>
                <c:pt idx="2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454329630767407"/>
          <c:y val="0.38362037784146241"/>
          <c:w val="0.33403315601976857"/>
          <c:h val="0.49174016675477406"/>
        </c:manualLayout>
      </c:layout>
      <c:overlay val="0"/>
    </c:legend>
    <c:plotVisOnly val="1"/>
    <c:dispBlanksAs val="gap"/>
    <c:showDLblsOverMax val="0"/>
  </c:chart>
  <c:spPr>
    <a:solidFill>
      <a:srgbClr val="CCFFCC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0A185-3314-4362-8C77-014F77F6A15A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53B61-EAEB-4062-B99A-64A032CE3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8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6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1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6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15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44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52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95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4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29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ADA0-6E5F-4E4F-AFE3-E9169283F129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F762-87E4-4CAF-AC9C-8D2A04835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8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microsoft.com/office/2007/relationships/hdphoto" Target="../media/hdphoto2.wdp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tiff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95936" y="4941166"/>
            <a:ext cx="529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 учреждения:                                                                                                                                            672014, г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Чита, ул. Краснознаменная, 48                                                                                                                                           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р.т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20.63-11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е-</a:t>
            </a:r>
            <a:r>
              <a:rPr lang="ru-RU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ма</a:t>
            </a:r>
            <a:r>
              <a:rPr lang="en-US" alt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il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chita-school50@mail.ru</a:t>
            </a:r>
            <a:endParaRPr lang="ru-RU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shs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_50.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chita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zabedu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</p:txBody>
      </p:sp>
      <p:pic>
        <p:nvPicPr>
          <p:cNvPr id="6" name="Picture 3" descr="C:\Users\Светлана\Desktop\Безымянны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5" y="836713"/>
            <a:ext cx="5186773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106804"/>
            <a:ext cx="896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 50»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742053" y="999997"/>
            <a:ext cx="26997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rgbClr val="002060"/>
                </a:solidFill>
                <a:ea typeface="SimSun" pitchFamily="2" charset="-122"/>
              </a:rPr>
              <a:t>Год образования учреждения:</a:t>
            </a:r>
            <a:r>
              <a:rPr lang="ru-RU" altLang="ru-RU" sz="1800" b="1" dirty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ru-RU" altLang="ru-RU" sz="1800" b="1" dirty="0" smtClean="0">
                <a:solidFill>
                  <a:srgbClr val="FF0066"/>
                </a:solidFill>
                <a:ea typeface="SimSun" pitchFamily="2" charset="-122"/>
              </a:rPr>
              <a:t>1961г.</a:t>
            </a:r>
            <a:endParaRPr lang="ru-RU" altLang="ru-RU" sz="18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 smtClean="0">
                <a:solidFill>
                  <a:srgbClr val="002060"/>
                </a:solidFill>
                <a:ea typeface="SimSun" pitchFamily="2" charset="-122"/>
              </a:rPr>
              <a:t>Контингент учащихся</a:t>
            </a:r>
            <a:r>
              <a:rPr lang="ru-RU" altLang="ru-RU" sz="1800" b="1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ru-RU" altLang="ru-RU" sz="1800" b="1" dirty="0" smtClean="0">
                <a:solidFill>
                  <a:srgbClr val="FF0066"/>
                </a:solidFill>
                <a:ea typeface="SimSun" pitchFamily="2" charset="-122"/>
              </a:rPr>
              <a:t>735 чел.</a:t>
            </a:r>
            <a:endParaRPr lang="ru-RU" altLang="ru-RU" sz="1800" b="1" dirty="0">
              <a:solidFill>
                <a:srgbClr val="FF0066"/>
              </a:solidFill>
              <a:ea typeface="SimSun" pitchFamily="2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 smtClean="0">
                <a:solidFill>
                  <a:srgbClr val="002060"/>
                </a:solidFill>
                <a:ea typeface="SimSun" pitchFamily="2" charset="-122"/>
              </a:rPr>
              <a:t>Количество педагогов</a:t>
            </a:r>
            <a:r>
              <a:rPr lang="ru-RU" altLang="ru-RU" sz="1800" b="1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ru-RU" altLang="ru-RU" sz="1800" b="1" dirty="0" smtClean="0">
                <a:solidFill>
                  <a:srgbClr val="FF0066"/>
                </a:solidFill>
                <a:ea typeface="SimSun" pitchFamily="2" charset="-122"/>
              </a:rPr>
              <a:t>42 чел.</a:t>
            </a:r>
            <a:endParaRPr lang="ru-RU" altLang="ru-RU" sz="1800" b="1" dirty="0">
              <a:solidFill>
                <a:srgbClr val="FF0066"/>
              </a:solidFill>
            </a:endParaRPr>
          </a:p>
        </p:txBody>
      </p:sp>
      <p:pic>
        <p:nvPicPr>
          <p:cNvPr id="10" name="Picture 3" descr="C:\Users\Светлана\Desktop\О ШКОЛЕ\Грамоты\2019г. Удостоверение 900 лучших школ\для школы - 0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44924"/>
            <a:ext cx="2220326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Светлана\Desktop\О ШКОЛЕ\Участие в конкурсах\1 001 (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212976"/>
            <a:ext cx="2448272" cy="362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07771" y="83671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активно работает </a:t>
            </a: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ЮИД,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входят учащиеся 5-6 классов. Ребята сами хорошо изучили правила дорожного движения и проводят пропаганду правил безопасного поведения на улицах 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 города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учащихся младших классов, воспитанников МБДОУ  «Детский сад № 59»,  МБДОУ «Детский сад № 61», МБДОУ «Детский сад № 106», участвуют в городских мероприятиях и слётах.</a:t>
            </a:r>
          </a:p>
        </p:txBody>
      </p:sp>
      <p:pic>
        <p:nvPicPr>
          <p:cNvPr id="4098" name="Picture 2" descr="G:\Сайт\Новости\2019г\Апрель 2019г\25 апреля\ЮИД\IMG-b57fbbead12afbaffc5e6ca21b5c0a8c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" y="841032"/>
            <a:ext cx="2453811" cy="18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Сайт\Новости\2019г\Ноябрь 2019г\22.11.19г\Встреча с первоклассниками\20191122_0904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814209"/>
            <a:ext cx="2498910" cy="18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16531" y="44624"/>
            <a:ext cx="771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успеха. Лучший пример – личный!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G:\Сайт\Новости\2019г\Ноябрь 2019г\22.11.19г\Акция с ГИБДД\20191122_1135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5700"/>
            <a:ext cx="2940526" cy="198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G:\Сайт\Новости\2019г\Сентябрь 2019г\18 сентября\Социальная кампания по БДД\20190918_08172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811" y="3926071"/>
            <a:ext cx="3098066" cy="238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Светлана\Desktop\ФОТОГРАФИИ\2019-2020 учебный год\Новая папка\Новая папка\555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612548"/>
            <a:ext cx="1601771" cy="231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Светлана\Desktop\О ШКОЛЕ\Грамоты\Грамоты 1\призовые места разных лет\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780064"/>
            <a:ext cx="1728192" cy="209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669" y="4875700"/>
            <a:ext cx="3275712" cy="184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79"/>
            <a:ext cx="9144000" cy="6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6213" y="70722"/>
            <a:ext cx="8515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успеха. Прикоснись сердцем к подвигу!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6662" y="9087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работает </a:t>
            </a: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</a:t>
            </a:r>
            <a:r>
              <a:rPr lang="ru-RU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юнармейцев.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ребята достойно несут вахту Памяти на Посту №1  у Вечного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огня,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подготовке и проведении Дней воинской славы России, участвуют в городских мероприятиях «Поста № 1». В 2018-2019 учебном году 59 учащихся были приняты в ряды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G:\Сайт\Новости\2019г\Сентябрь 2019г\Открытие вахты памяти\IMG_4276-15-09-19-09-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" y="603272"/>
            <a:ext cx="2598115" cy="18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Сайт\Новости\2019г\Март 2019г\15 марта\13 марта 2019г. Конкурс с оружием\Attachments_tanya280794tanya@mail.ru_2019-03-13_15-00-40\IMG_1083-13-03-19-02-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0" y="2636912"/>
            <a:ext cx="2526453" cy="189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Сайт\Новости\2019г\Май 2019г\26 мая\1. Закрытие вахты памяти\Диплом Почетного караул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662" y="1124744"/>
            <a:ext cx="1879076" cy="25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G:\Сайт\Новости\2019г\Март 2019г\15 марта\13 марта 2019г. Конкурс с оружием\1 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141979"/>
            <a:ext cx="1675573" cy="23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G:\Сайт\Новости\2019г\Март 2019г\15 марта\13 марта 2019г. Конкурс с оружием\2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950" y="3305375"/>
            <a:ext cx="1639651" cy="225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Светлана\Desktop\ФОТОГРАФИИ\2020-2021 учебный год\Юнармия\Песчанка 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273" y="4432802"/>
            <a:ext cx="3176393" cy="238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G:\Сайт\Новости\2019г\Ноябрь 2019г\09.11.19г. Вахта памяти\Вахта памяти\eXaMK_Ta9_s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30" y="4725144"/>
            <a:ext cx="292638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3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1" y="0"/>
            <a:ext cx="9144000" cy="6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09591" y="70722"/>
            <a:ext cx="6548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успеха. Здоровое поколение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59" y="836712"/>
            <a:ext cx="48977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сентябре 2018г. создан </a:t>
            </a: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спортивный клуб «Полтинник»,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является добровольной общественной организацией, созданной по инициативе учащихся, учителей и родителей. Основной целью ШСК является организация спортивно-массовой работы в школе, пропаганда здорового образа жизни, укрепление здоровья учащихся, повышение спортивного мастерства членов СШК.</a:t>
            </a:r>
          </a:p>
        </p:txBody>
      </p:sp>
      <p:pic>
        <p:nvPicPr>
          <p:cNvPr id="9218" name="Picture 2" descr="C:\Users\Светлана\Desktop\О ШКОЛЕ\Жизнь спортивная\Баскетбол\Баскетбол\команды\спорт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1492" y="593942"/>
            <a:ext cx="3199917" cy="226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ветлана\Desktop\О ШКОЛЕ\Жизнь спортивная\Баскетбол\Баскетбол\команды\Спорт4 — копия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53" y="3667066"/>
            <a:ext cx="2203039" cy="155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Светлана\Desktop\О ШКОЛЕ\Награды учеников\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8247" y="2794551"/>
            <a:ext cx="1583165" cy="217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Светлана\Desktop\О ШКОЛЕ\Награды учеников\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768655"/>
            <a:ext cx="1644736" cy="226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G:\Сайт\Новости\2019г\Май 2019г\18 мая\Президентские спортивные игры\12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7389" y="4799665"/>
            <a:ext cx="1528205" cy="210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G:\Сайт\Новости\2019г\Май 2019г\18 мая\Президентские спортивные игры\13 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0754" y="5089267"/>
            <a:ext cx="1317617" cy="181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G:\Сайт\Новости\2019г\Май 2019г\18 мая\Президентские спортивные игры\ё14 0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0638" y="4752941"/>
            <a:ext cx="1475343" cy="202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Светлана\Desktop\О ШКОЛЕ\Жизнь спортивная\Баскетбол\Баскетбол\команды\спорт5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5185741"/>
            <a:ext cx="2156630" cy="16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Desktop\О ШКОЛЕ\Жизнь спортивная\Баскетбол\Баскетбол\команды\Сборная  команда\IMG-4c3a6d6b7fa3e8f52366c0d8b7478a4b-V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222185"/>
            <a:ext cx="1832313" cy="148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487" y="3647187"/>
            <a:ext cx="2160240" cy="144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14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79"/>
            <a:ext cx="9144000" cy="6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2362" y="70722"/>
            <a:ext cx="8103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успеха. Дополнительное образование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1395" y="805671"/>
            <a:ext cx="48649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осуществляется по следующим направлениям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спортивно-оздоровительное, экологическое,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эстетическое, декоративно-прикладное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школе работают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рукоделия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«Мастерица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кружок  «Юный эколог»,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вокальная группа «Созвездие», младший хор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«Акварель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спортивные секции по баскетболу, волейболу, настольному теннису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Светлана\Desktop\ФОТОГРАФИИ\2018-2019 учебный год\2018 учебный год\Выступление в музейно-выставочном центре\Праздник Белых журавлей\DSCF01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8" y="667684"/>
            <a:ext cx="1835696" cy="19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Светлана\Desktop\ФОТОГРАФИИ\2019-2020 учебный год\2019-2020 учебный год\Новая папка\image (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12" y="2682565"/>
            <a:ext cx="1605328" cy="152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Светлана\Desktop\ФОТОГРАФИИ\2019-2020 учебный год\2019-2020 учебный год\Новая папка\Даурия журавлиная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520" y="667684"/>
            <a:ext cx="1261476" cy="19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Светлана\Desktop\ФОТОГРАФИИ\2019-2020 учебный год\2019-2020 учебный год\Новая папка\-а (1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28" y="4379728"/>
            <a:ext cx="1640811" cy="20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Светлана\Desktop\ФОТОГРАФИИ\2019-2020 учебный год\2019-2020 учебный год\часть 3\часть 3\День матери праздник в школе 2019 год\фото концерта\хор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853524"/>
            <a:ext cx="2898097" cy="17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Светлана\Desktop\ФОТОГРАФИИ\2019-2020 учебный год\2019-2020 учебный год\часть 7\часть 7\Музейно-выставочный центр Забайкальского края 2019-2020гг\День матери 2019г. в МВЦ\День матери МВЦ\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7889" y="5459475"/>
            <a:ext cx="2005473" cy="129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nikin\OneDrive\Изображения\Saved Pictures\i (3)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3008" y="5433359"/>
            <a:ext cx="1923088" cy="12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Светлана\Desktop\ФОТОГРАФИИ\2019-2020 учебный год\2019-2020 учебный год\Новая папка\i (9)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940" y="5400534"/>
            <a:ext cx="1648342" cy="141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лана\Desktop\ФОТОГРАФИИ\2018-2019 учебный год\2018 учебный год\Городской конкурс Экологическая тропа\22 (4)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373" y="2673418"/>
            <a:ext cx="2191816" cy="14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C:\Users\Светлана\Desktop\ФОТОГРАФИИ\Attachments_madam.svirsckaja2016@yandex.ru_2019-01-10_22-06-23\image (28).jpg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4488" y="4208038"/>
            <a:ext cx="2043585" cy="1597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0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1" y="0"/>
            <a:ext cx="9144000" cy="6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4444" y="1844824"/>
            <a:ext cx="5904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Мои коллеги –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непохожие друг на друга, но всех их объединяет безграничная преданность своей профессии, своим ученикам. Прекрасные организаторские способности, высокий профессионализм моих заместителей помогают увлечь педагогический коллектив общим делом. Внедряя новое в образовательный процесс, мы все вместе успешно осваиваем новые педагогические технологии.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9367" y="70722"/>
            <a:ext cx="51292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школа – наша гордость!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ветлана\Desktop\Директор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80" y="771938"/>
            <a:ext cx="2758282" cy="328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67152" y="980728"/>
            <a:ext cx="3539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школы </a:t>
            </a:r>
            <a:endParaRPr lang="ru-RU" sz="2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Николаевна </a:t>
            </a:r>
            <a:r>
              <a:rPr lang="ru-RU" sz="20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Азбукина</a:t>
            </a:r>
            <a:endParaRPr lang="ru-RU" sz="2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4387" y="4063999"/>
            <a:ext cx="8122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стараемся, чтобы лучшие традиции школы обязательно сохранялись. Важно не быть безразличным к своей работе. Душой болеть за все на свете, во все вникать. Такой настрой чувствуют дети и родители. Каждый день жизни моих коллег - большой напряженный труд, постоянные поиски нового. Смотришь на них и удивляешься: откуда столько сил и энергии, откуда такое упорство? Ответ самый простой: источник неиссякаемых сил в любви, в большой любви к детям, к своему делу, к жизни. </a:t>
            </a:r>
          </a:p>
        </p:txBody>
      </p:sp>
    </p:spTree>
    <p:extLst>
      <p:ext uri="{BB962C8B-B14F-4D97-AF65-F5344CB8AC3E}">
        <p14:creationId xmlns:p14="http://schemas.microsoft.com/office/powerpoint/2010/main" val="3898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6443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на 2019-2023г.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– СТАРТ К  УСПЕХУ</a:t>
            </a:r>
            <a:r>
              <a:rPr lang="ru-RU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b="1" dirty="0"/>
              <a:t>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556" y="141277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идея программы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школа должна предоставить возможность быть успешным, научить быть успешным,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оценить успех каждого ученика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 индивидуален, и поэтому у каждого свой собственный успех и свои собственные достижения, но они есть у всех.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C:\Users\1\Pictures\Художественная самодеятельность\обща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0414" y="2658904"/>
            <a:ext cx="2560162" cy="41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лана\Desktop\О ШКОЛЕ\Брызгалин\1 (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636911"/>
            <a:ext cx="1495303" cy="2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ветлана\Desktop\О ШКОЛЕ\Брызгалин\ё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2487566" cy="195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Светлана\Desktop\О ШКОЛЕ\Грамоты\2019г. Вихрь\Вихрь\i (1)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2670954"/>
            <a:ext cx="1512168" cy="21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Светлана\Desktop\О ШКОЛЕ\Грамоты\Грамоты 1\призовые места разных лет\image (25)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636911"/>
            <a:ext cx="1402750" cy="21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Светлана\Desktop\О ШКОЛЕ\Грамоты\Грамоты 1\призовые места разных лет\денис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658906"/>
            <a:ext cx="1481275" cy="20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Светлана\Desktop\Грамоты\Грамоты 1\призовые места разных лет\Attachments_nik.ind@yandex.ru_2019-02-21_00-01-43\Attachments_simonov8486@mail.ru_2019-02-20_22-51-40\3 0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875" y="4736063"/>
            <a:ext cx="1553629" cy="212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970" y="4941168"/>
            <a:ext cx="1758702" cy="18002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71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56"/>
            <a:ext cx="9144000" cy="6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2543" y="44624"/>
            <a:ext cx="6098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образовательных услуг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836712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50 осуществляет образовательную деятельность, соответствующую следующим уровням общего образования: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начальное общее образование (нормативный срок освоения – 4 года);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основное общее образование (нормативный срок освоения – 5 лет);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среднее общее образование (нормативный срок освоения – 2 года);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детей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реализует традиционную образовательную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развивающую программу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«Перспектива»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школа профильная. Школа работает в режиме шестидневной учебной недели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учащихся 2-11 классов.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учебной недели в 1-х классах – 5 дней. Учебные занятия организуются в две смены. В школе созданы условия для охраны жизни и здоровья учащихся – круглосуточная охрана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осуществляется специализированной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организацией, подключена система внутреннего и внешнего видеонаблюдения, пожарная сигнализация.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борудованы учебные кабинеты, а также спортивный зал, тренажерный зал, кабинет психолога, библиотека. В школе имеется медицинский кабинет.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договор с детской поликлиникой № 4 на медицинское обслуживание.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Организовано горячее питание учащихся. С 1 сентября 2020г. учащиеся 1-4 классов обеспечены бесплатным горячим питанием.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2020г. школа участвует в реализации федерального проекта «Успех каждого ребенка» и регионального проекта «Цифровая образовательная среда».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614" cy="69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03174" y="44624"/>
            <a:ext cx="7137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успеха. Педагогические кадры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C:\Users\Светлана\Desktop\О ШКОЛЕ\Награды учителей\1 001\СУВОРОВА\IMG-20190207-WA0000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69" y="697026"/>
            <a:ext cx="2900536" cy="21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Светлана\Desktop\О ШКОЛЕ\Иванова\Иванова\IMG-20190211-WA0012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720" y="697027"/>
            <a:ext cx="3298469" cy="219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Светлана\Desktop\О ШКОЛЕ\Иванова\Иванова\IMG-20190211-WA0011 (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697027"/>
            <a:ext cx="661662" cy="13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Светлана\Desktop\О ШКОЛЕ\Иванова\Иванова\IMG-20190211-WA0013 (3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528384" y="1988412"/>
            <a:ext cx="909100" cy="10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Светлана\Desktop\О ШКОЛЕ\Награды учителей\1 001\МОХОВА\Мохова (2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5293" y="2891724"/>
            <a:ext cx="1705153" cy="213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" descr="C:\Users\Светлана\Desktop\О ШКОЛЕ\Грамоты\Грамоты 1\призовые места разных лет\Attachments_nik.ind@yandex.ru_2019-02-21_00-01-43\Attachments_simonov8486@mail.ru_2019-02-20_22-51-40\1 0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388" y="4744623"/>
            <a:ext cx="1537492" cy="203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Светлана\Desktop\О ШКОЛЕ\Учителя\Учителя\Титовой.tif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41" y="4725144"/>
            <a:ext cx="1559666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Светлана\Desktop\О ШКОЛЕ\Награды учителей\1 001\Семёнова\1б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796" y="2609515"/>
            <a:ext cx="1581009" cy="22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Светлана\Desktop\О ШКОЛЕ\Награды учителей\1 001\СУКАЧ\Сукач 1 (2)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935119"/>
            <a:ext cx="1603173" cy="21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Светлана\Desktop\О ШКОЛЕ\Награды учителей\награды учителей3\КИСЕЛЁВА\Даша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394" y="5049481"/>
            <a:ext cx="243841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Светлана\Desktop\изображение_viber_2021-02-06_18-09-17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2880320" cy="214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Transcend\2020-2021 учебный год\Сканы\Варыгина 001 (2)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806952"/>
            <a:ext cx="2880320" cy="20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Transcend\2020-2021 учебный год\Сканы\Рязанова 001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4" y="2649334"/>
            <a:ext cx="1525825" cy="209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Светлана\Desktop\О ШКОЛЕ\Учителя\Учителя\Ларионова (2).jpg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093220"/>
            <a:ext cx="2385187" cy="166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614" cy="69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4624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успеха.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Развиваемся мы – развиваются наши дети!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815637011"/>
              </p:ext>
            </p:extLst>
          </p:nvPr>
        </p:nvGraphicFramePr>
        <p:xfrm>
          <a:off x="1" y="692695"/>
          <a:ext cx="3635896" cy="272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7761984"/>
              </p:ext>
            </p:extLst>
          </p:nvPr>
        </p:nvGraphicFramePr>
        <p:xfrm>
          <a:off x="3760473" y="908720"/>
          <a:ext cx="1623060" cy="215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39179357"/>
              </p:ext>
            </p:extLst>
          </p:nvPr>
        </p:nvGraphicFramePr>
        <p:xfrm>
          <a:off x="5436096" y="692696"/>
          <a:ext cx="3707904" cy="2760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39222"/>
              </p:ext>
            </p:extLst>
          </p:nvPr>
        </p:nvGraphicFramePr>
        <p:xfrm>
          <a:off x="899592" y="3204234"/>
          <a:ext cx="7344816" cy="3648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1296144"/>
                <a:gridCol w="576064"/>
                <a:gridCol w="499377"/>
                <a:gridCol w="508735"/>
                <a:gridCol w="648072"/>
                <a:gridCol w="504056"/>
                <a:gridCol w="648072"/>
                <a:gridCol w="864096"/>
                <a:gridCol w="720080"/>
                <a:gridCol w="720080"/>
              </a:tblGrid>
              <a:tr h="5777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Уровень конкурсных мероприятий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Количество конкурсных мероприятий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Охват </a:t>
                      </a:r>
                      <a:r>
                        <a:rPr lang="ru-RU" sz="1100" dirty="0" smtClean="0">
                          <a:effectLst/>
                        </a:rPr>
                        <a:t>участников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(педагоги)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Результативность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0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2017-2018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2018-2019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2019-2020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2017-2018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2018-2019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2019-2020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2017-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2018-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2019-2020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</a:tr>
              <a:tr h="78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Всероссийский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призовых </a:t>
                      </a:r>
                      <a:r>
                        <a:rPr lang="ru-RU" sz="1100" dirty="0">
                          <a:effectLst/>
                        </a:rPr>
                        <a:t>места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 призовых места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призовых места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</a:tr>
              <a:tr h="78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Региональный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призовое </a:t>
                      </a:r>
                      <a:r>
                        <a:rPr lang="ru-RU" sz="1100" dirty="0">
                          <a:effectLst/>
                        </a:rPr>
                        <a:t>место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 призовых места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призовое </a:t>
                      </a:r>
                      <a:r>
                        <a:rPr lang="ru-RU" sz="1100" dirty="0">
                          <a:effectLst/>
                        </a:rPr>
                        <a:t>место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</a:tr>
              <a:tr h="640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Муниципальный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призовое место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призовое </a:t>
                      </a:r>
                      <a:r>
                        <a:rPr lang="ru-RU" sz="1100" dirty="0">
                          <a:effectLst/>
                        </a:rPr>
                        <a:t>место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</a:tr>
              <a:tr h="429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03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764704"/>
            <a:ext cx="53830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созданы два научных общества: научное общество учащихся начальных классов </a:t>
            </a: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«Совёнок»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научное общество учащихся 5-11 классов </a:t>
            </a: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«Парус»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выявления и поддержки одарённых и увлечённых основами наук учащихся, стремящихся к учебно-исследовательской деятельности.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2002" y="44624"/>
            <a:ext cx="6999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успеха. Навстречу открытиям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Светлана\Desktop\О ШКОЛЕ\Научное общество Парус\Научное общество Парус\2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2" y="510390"/>
            <a:ext cx="1607829" cy="230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лана\Desktop\О ШКОЛЕ\Ученики\Ученики\Эмиля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52" y="2598787"/>
            <a:ext cx="1607829" cy="22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лана\Desktop\О ШКОЛЕ\Ученики\Ученики\image (25)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3182" y="510390"/>
            <a:ext cx="1540296" cy="23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1\Pictures\Награды детей\Брызгалин\1 (2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893" y="2757590"/>
            <a:ext cx="1659302" cy="234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Сайт\Новости\2019г\Апрель 2019г\5 апреля\2019г. Школа городских компетенций\Губоян Эдуард, 8б класс 00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077" y="2710132"/>
            <a:ext cx="1584176" cy="217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ветлана\Desktop\О ШКОЛЕ\Награды учеников\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171" y="2673126"/>
            <a:ext cx="1652951" cy="227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Сайт\Новости\2019г\Апрель 2019г\5 апреля\Лидер чтения 2019\Скубиев Артем 00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173" y="4636175"/>
            <a:ext cx="1316450" cy="218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айт\Новости\2019г\Май 2019г\15 мая\Энергоквиз\Энергоквиз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9253" y="2746520"/>
            <a:ext cx="1455918" cy="21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Сайт\Новости\2019г\Октябрь 2019г\24 октября\Суперкласс\Untitled.FR1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518" y="2649597"/>
            <a:ext cx="1510481" cy="198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Сайт\Новости\2019г\Октябрь 2019г\28 октября\КВН\квн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07" y="4872100"/>
            <a:ext cx="1308333" cy="19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9478"/>
              </p:ext>
            </p:extLst>
          </p:nvPr>
        </p:nvGraphicFramePr>
        <p:xfrm>
          <a:off x="1177817" y="4712179"/>
          <a:ext cx="6842871" cy="2100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143"/>
                <a:gridCol w="1296144"/>
                <a:gridCol w="504056"/>
                <a:gridCol w="576064"/>
                <a:gridCol w="576064"/>
                <a:gridCol w="576064"/>
                <a:gridCol w="648072"/>
                <a:gridCol w="648072"/>
                <a:gridCol w="576064"/>
                <a:gridCol w="504056"/>
                <a:gridCol w="648072"/>
              </a:tblGrid>
              <a:tr h="7022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 конкурсных мероприятий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конкурсных мероприятий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Охват </a:t>
                      </a:r>
                      <a:r>
                        <a:rPr lang="ru-RU" sz="1200" dirty="0" smtClean="0">
                          <a:effectLst/>
                        </a:rPr>
                        <a:t>участников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(учащиеся)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Результативность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(призовые места)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2017-2018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2018-2019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2019-2020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2017-2018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2018-2019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2019-2020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2017-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2018-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2019-2020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</a:tr>
              <a:tr h="238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Международный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303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</a:tr>
              <a:tr h="2381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Всероссийский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407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</a:tr>
              <a:tr h="3208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28" marR="595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6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3865" y="44624"/>
            <a:ext cx="7936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успеха. Жизнь дана на добрые дела!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4966" y="908720"/>
            <a:ext cx="81134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2017-2018 учебном году в школе создано </a:t>
            </a: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объединение «Тандем»,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состав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Читинской городской детской общественной организации «Родничок».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инициируют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традиционных школьных мероприятий, принимают активное участие в городских мероприятиях в рамках муниципальной программы «Дорогою добра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b="1" dirty="0"/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2019г.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объединение «Тандем» вошло в десятку самых активных участников добровольческого движения школьников г. Читы. 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G:\Сайт\Новости\2019г\Май 2019г\18 мая\Тандем\IMG-ed27eed67eed9fcdde72f3b987a71051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381457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Светлана\Desktop\Грамот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1"/>
            <a:ext cx="2591867" cy="382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660" y="44624"/>
            <a:ext cx="8244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успеха. Научись видеть мир сердцем!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1\Pictures\МАЯК\eptzYP7lYY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67712"/>
            <a:ext cx="3456976" cy="22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1\Pictures\МАЯК\image (14)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977" y="2503138"/>
            <a:ext cx="2490572" cy="35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9" y="827710"/>
            <a:ext cx="8010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создан </a:t>
            </a:r>
            <a:r>
              <a:rPr lang="ru-RU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волонтёрский отряд «Маяк».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Волонтёры проводят благотворительные ярмарки, концерты для пожилых людей и ветеранов Великой Отечественной войны, организуют проведение акций «Милосердие» для детей с ОВЗ и детей-инвалидов, обучающихся в нашей школе, «Портфель» - для детей из малообеспеченных семей.</a:t>
            </a:r>
          </a:p>
        </p:txBody>
      </p:sp>
      <p:pic>
        <p:nvPicPr>
          <p:cNvPr id="9" name="Picture 2" descr="C:\Users\1\Pictures\Акция милосердия\Поздравление ветеранов\2007-01-18 17-27-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548" y="3945351"/>
            <a:ext cx="319645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Светлана\Desktop\ФОТОГРАФИИ\2018-2019 учебный год\2018 учебный год\Акция милосердия\DSCF02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625444"/>
            <a:ext cx="3168352" cy="220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ikin\OneDrive\Изображения\К дню Победы\Attachments_simonov8486@mail.ru_2020-01-22_13-57-07\attach-63715298197474025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3" b="89952" l="92" r="100000">
                        <a14:backgroundMark x1="6036" y1="7702" x2="6036" y2="7702"/>
                        <a14:backgroundMark x1="19975" y1="4212" x2="19975" y2="4212"/>
                        <a14:backgroundMark x1="37071" y1="3971" x2="37071" y2="3971"/>
                        <a14:backgroundMark x1="53186" y1="5415" x2="53554" y2="5415"/>
                        <a14:backgroundMark x1="85110" y1="4452" x2="85110" y2="4452"/>
                        <a14:backgroundMark x1="95864" y1="7401" x2="95864" y2="7401"/>
                        <a14:backgroundMark x1="75214" y1="74609" x2="75214" y2="74609"/>
                        <a14:backgroundMark x1="56832" y1="82310" x2="56832" y2="82310"/>
                        <a14:backgroundMark x1="6311" y1="81829" x2="6311" y2="81829"/>
                        <a14:backgroundMark x1="3768" y1="69615" x2="3768" y2="69615"/>
                        <a14:backgroundMark x1="44424" y1="83815" x2="44424" y2="83815"/>
                        <a14:backgroundMark x1="85999" y1="85078" x2="85999" y2="85078"/>
                        <a14:backgroundMark x1="70282" y1="82792" x2="70282" y2="82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7548" y="2204650"/>
            <a:ext cx="2777416" cy="193527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3602</TotalTime>
  <Words>1046</Words>
  <Application>Microsoft Office PowerPoint</Application>
  <PresentationFormat>Экран (4:3)</PresentationFormat>
  <Paragraphs>170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GordeevAV</cp:lastModifiedBy>
  <cp:revision>160</cp:revision>
  <dcterms:created xsi:type="dcterms:W3CDTF">2016-08-26T09:20:16Z</dcterms:created>
  <dcterms:modified xsi:type="dcterms:W3CDTF">2021-02-24T01:14:30Z</dcterms:modified>
</cp:coreProperties>
</file>