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61" r:id="rId5"/>
    <p:sldId id="265" r:id="rId6"/>
    <p:sldId id="259" r:id="rId7"/>
    <p:sldId id="260" r:id="rId8"/>
    <p:sldId id="267" r:id="rId9"/>
    <p:sldId id="266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AFAFA"/>
    <a:srgbClr val="FF0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78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3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2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20.02.2021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38300" y="1933575"/>
            <a:ext cx="5695949" cy="2581457"/>
          </a:xfrm>
        </p:spPr>
        <p:txBody>
          <a:bodyPr>
            <a:noAutofit/>
          </a:bodyPr>
          <a:lstStyle/>
          <a:p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Муниципальное бюджетное общеобразовательное учреждение </a:t>
            </a:r>
            <a:b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</a:b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«Средняя общеобразовательная школа №8»</a:t>
            </a:r>
          </a:p>
        </p:txBody>
      </p:sp>
    </p:spTree>
    <p:extLst>
      <p:ext uri="{BB962C8B-B14F-4D97-AF65-F5344CB8AC3E}">
        <p14:creationId xmlns:p14="http://schemas.microsoft.com/office/powerpoint/2010/main" val="16938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337" y="2806262"/>
            <a:ext cx="4240696" cy="415490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00FF"/>
                </a:solidFill>
                <a:latin typeface="Century Schoolbook" pitchFamily="18" charset="0"/>
                <a:cs typeface="Times New Roman" pitchFamily="18" charset="0"/>
              </a:rPr>
              <a:t>Школьное научное общество обучающихся «КВАНТ» </a:t>
            </a:r>
            <a:endParaRPr lang="ru-RU" sz="2000" b="1" dirty="0" smtClean="0">
              <a:solidFill>
                <a:srgbClr val="0000FF"/>
              </a:solidFill>
              <a:latin typeface="Century Schoolbook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i="1" dirty="0" smtClean="0">
                <a:latin typeface="Century Schoolbook" pitchFamily="18" charset="0"/>
                <a:cs typeface="Times New Roman" pitchFamily="18" charset="0"/>
              </a:rPr>
              <a:t>Ежегодно обучающиеся школы принимают участие в</a:t>
            </a:r>
          </a:p>
          <a:p>
            <a:pPr>
              <a:buNone/>
            </a:pPr>
            <a:r>
              <a:rPr lang="ru-RU" sz="1600" b="1" i="1" dirty="0" smtClean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международных конкурсах</a:t>
            </a:r>
            <a:r>
              <a:rPr lang="ru-RU" sz="1600" b="1" dirty="0" smtClean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:</a:t>
            </a:r>
            <a:r>
              <a:rPr lang="ru-RU" sz="1600" b="1" dirty="0" smtClean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Century Schoolbook" pitchFamily="18" charset="0"/>
                <a:cs typeface="Times New Roman" pitchFamily="18" charset="0"/>
              </a:rPr>
              <a:t>«Русский медвежонок», «Кенгуру», «Пегас», «Золотое руно», «КИТ», «Британский бульдог», </a:t>
            </a:r>
          </a:p>
          <a:p>
            <a:pPr>
              <a:buNone/>
            </a:pPr>
            <a:r>
              <a:rPr lang="ru-RU" sz="1600" b="1" i="1" dirty="0" smtClean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конференциях</a:t>
            </a:r>
            <a:r>
              <a:rPr lang="ru-RU" sz="1600" b="1" dirty="0" smtClean="0">
                <a:latin typeface="Century Schoolbook" pitchFamily="18" charset="0"/>
                <a:cs typeface="Times New Roman" pitchFamily="18" charset="0"/>
              </a:rPr>
              <a:t>: </a:t>
            </a:r>
            <a:r>
              <a:rPr lang="ru-RU" sz="1600" dirty="0" smtClean="0">
                <a:latin typeface="Century Schoolbook" pitchFamily="18" charset="0"/>
                <a:cs typeface="Times New Roman" pitchFamily="18" charset="0"/>
              </a:rPr>
              <a:t>«Шаг в науку», «Шаг в будущее», «Литературная гостиная», «Юные исследователи Забайкалья», «Сохраним наследие Забайкалья», «Декабристские чтения», «Есть идея», «Личность. Индивидуальность. Развитие», «Краеведческие чтения», «Литературная гостиная»  </a:t>
            </a:r>
            <a:r>
              <a:rPr lang="ru-RU" sz="1600" smtClean="0">
                <a:latin typeface="Century Schoolbook" pitchFamily="18" charset="0"/>
                <a:cs typeface="Times New Roman" pitchFamily="18" charset="0"/>
              </a:rPr>
              <a:t>и др.</a:t>
            </a:r>
            <a:endParaRPr lang="ru-RU" sz="1600" dirty="0" smtClean="0">
              <a:latin typeface="Century Schoolbook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8706" y="694979"/>
            <a:ext cx="4306185" cy="430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1400" dirty="0">
                <a:solidFill>
                  <a:srgbClr val="261036"/>
                </a:solidFill>
                <a:latin typeface="Century Schoolbook" pitchFamily="18" charset="0"/>
                <a:cs typeface="Times New Roman" pitchFamily="18" charset="0"/>
              </a:rPr>
              <a:t>Вокально-хоровая студия «Элегия»</a:t>
            </a:r>
          </a:p>
          <a:p>
            <a:pPr lvl="0" algn="ctr">
              <a:spcBef>
                <a:spcPct val="20000"/>
              </a:spcBef>
            </a:pPr>
            <a:r>
              <a:rPr lang="ru-RU" sz="1400" dirty="0">
                <a:solidFill>
                  <a:srgbClr val="261036"/>
                </a:solidFill>
                <a:latin typeface="Century Schoolbook" pitchFamily="18" charset="0"/>
                <a:cs typeface="Times New Roman" pitchFamily="18" charset="0"/>
              </a:rPr>
              <a:t>Вокальная студия «Затейники»</a:t>
            </a:r>
          </a:p>
          <a:p>
            <a:pPr lvl="0" algn="ctr">
              <a:spcBef>
                <a:spcPct val="20000"/>
              </a:spcBef>
            </a:pPr>
            <a:r>
              <a:rPr lang="ru-RU" sz="1400" dirty="0">
                <a:solidFill>
                  <a:srgbClr val="261036"/>
                </a:solidFill>
                <a:latin typeface="Century Schoolbook" pitchFamily="18" charset="0"/>
                <a:cs typeface="Times New Roman" pitchFamily="18" charset="0"/>
              </a:rPr>
              <a:t>Хореографический ансамбль «Соцветие»</a:t>
            </a:r>
          </a:p>
          <a:p>
            <a:pPr lvl="0" algn="ctr">
              <a:spcBef>
                <a:spcPct val="20000"/>
              </a:spcBef>
            </a:pPr>
            <a:r>
              <a:rPr lang="ru-RU" sz="1400" dirty="0">
                <a:solidFill>
                  <a:srgbClr val="261036"/>
                </a:solidFill>
                <a:latin typeface="Century Schoolbook" pitchFamily="18" charset="0"/>
                <a:cs typeface="Times New Roman" pitchFamily="18" charset="0"/>
              </a:rPr>
              <a:t>Творческое </a:t>
            </a:r>
            <a:r>
              <a:rPr lang="ru-RU" sz="1400" dirty="0" smtClean="0">
                <a:solidFill>
                  <a:srgbClr val="261036"/>
                </a:solidFill>
                <a:latin typeface="Century Schoolbook" pitchFamily="18" charset="0"/>
                <a:cs typeface="Times New Roman" pitchFamily="18" charset="0"/>
              </a:rPr>
              <a:t>объединение</a:t>
            </a:r>
          </a:p>
          <a:p>
            <a:pPr lvl="0" algn="ctr">
              <a:spcBef>
                <a:spcPct val="20000"/>
              </a:spcBef>
            </a:pPr>
            <a:r>
              <a:rPr lang="ru-RU" sz="1400" dirty="0" smtClean="0">
                <a:solidFill>
                  <a:srgbClr val="261036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rgbClr val="261036"/>
                </a:solidFill>
                <a:latin typeface="Century Schoolbook" pitchFamily="18" charset="0"/>
                <a:cs typeface="Times New Roman" pitchFamily="18" charset="0"/>
              </a:rPr>
              <a:t>«Бумажные фантазии»</a:t>
            </a:r>
          </a:p>
          <a:p>
            <a:pPr lvl="0" algn="ctr">
              <a:spcBef>
                <a:spcPct val="20000"/>
              </a:spcBef>
            </a:pPr>
            <a:r>
              <a:rPr lang="ru-RU" sz="1400" dirty="0">
                <a:solidFill>
                  <a:srgbClr val="261036"/>
                </a:solidFill>
                <a:latin typeface="Century Schoolbook" pitchFamily="18" charset="0"/>
                <a:cs typeface="Times New Roman" pitchFamily="18" charset="0"/>
              </a:rPr>
              <a:t>Творческое объединение «Школа вожатого»</a:t>
            </a:r>
          </a:p>
          <a:p>
            <a:pPr lvl="0" algn="ctr">
              <a:spcBef>
                <a:spcPct val="20000"/>
              </a:spcBef>
            </a:pPr>
            <a:r>
              <a:rPr lang="ru-RU" sz="1400" dirty="0">
                <a:solidFill>
                  <a:srgbClr val="261036"/>
                </a:solidFill>
                <a:latin typeface="Century Schoolbook" pitchFamily="18" charset="0"/>
                <a:cs typeface="Times New Roman" pitchFamily="18" charset="0"/>
              </a:rPr>
              <a:t>Волонтерский отряд </a:t>
            </a:r>
            <a:r>
              <a:rPr lang="ru-RU" sz="1400" dirty="0" smtClean="0">
                <a:solidFill>
                  <a:srgbClr val="261036"/>
                </a:solidFill>
                <a:latin typeface="Century Schoolbook" pitchFamily="18" charset="0"/>
                <a:cs typeface="Times New Roman" pitchFamily="18" charset="0"/>
              </a:rPr>
              <a:t>«Дари </a:t>
            </a:r>
            <a:r>
              <a:rPr lang="ru-RU" sz="1400" dirty="0">
                <a:solidFill>
                  <a:srgbClr val="261036"/>
                </a:solidFill>
                <a:latin typeface="Century Schoolbook" pitchFamily="18" charset="0"/>
                <a:cs typeface="Times New Roman" pitchFamily="18" charset="0"/>
              </a:rPr>
              <a:t>Добро»</a:t>
            </a:r>
          </a:p>
          <a:p>
            <a:pPr lvl="0" algn="ctr">
              <a:spcBef>
                <a:spcPct val="20000"/>
              </a:spcBef>
            </a:pPr>
            <a:r>
              <a:rPr lang="ru-RU" sz="1400" dirty="0">
                <a:solidFill>
                  <a:srgbClr val="261036"/>
                </a:solidFill>
                <a:latin typeface="Century Schoolbook" pitchFamily="18" charset="0"/>
                <a:cs typeface="Times New Roman" pitchFamily="18" charset="0"/>
              </a:rPr>
              <a:t>Профильный отряд «ЮИД»</a:t>
            </a:r>
          </a:p>
          <a:p>
            <a:pPr lvl="0" algn="ctr">
              <a:spcBef>
                <a:spcPct val="20000"/>
              </a:spcBef>
            </a:pPr>
            <a:r>
              <a:rPr lang="ru-RU" sz="1400" dirty="0">
                <a:solidFill>
                  <a:srgbClr val="261036"/>
                </a:solidFill>
                <a:latin typeface="Century Schoolbook" pitchFamily="18" charset="0"/>
                <a:cs typeface="Times New Roman" pitchFamily="18" charset="0"/>
              </a:rPr>
              <a:t>Профильный отряд «ЮДП»</a:t>
            </a:r>
          </a:p>
          <a:p>
            <a:pPr lvl="0" algn="ctr">
              <a:spcBef>
                <a:spcPct val="20000"/>
              </a:spcBef>
            </a:pPr>
            <a:r>
              <a:rPr lang="ru-RU" sz="1400" dirty="0">
                <a:solidFill>
                  <a:srgbClr val="261036"/>
                </a:solidFill>
                <a:latin typeface="Century Schoolbook" pitchFamily="18" charset="0"/>
                <a:cs typeface="Times New Roman" pitchFamily="18" charset="0"/>
              </a:rPr>
              <a:t>Юнармейское движение школы «Отряд </a:t>
            </a:r>
            <a:r>
              <a:rPr lang="ru-RU" sz="1400" dirty="0" smtClean="0">
                <a:solidFill>
                  <a:srgbClr val="261036"/>
                </a:solidFill>
                <a:latin typeface="Century Schoolbook" pitchFamily="18" charset="0"/>
                <a:cs typeface="Times New Roman" pitchFamily="18" charset="0"/>
              </a:rPr>
              <a:t>«ЮНАРМЕЕЦ</a:t>
            </a:r>
            <a:r>
              <a:rPr lang="ru-RU" sz="1400" dirty="0">
                <a:solidFill>
                  <a:srgbClr val="261036"/>
                </a:solidFill>
                <a:latin typeface="Century Schoolbook" pitchFamily="18" charset="0"/>
                <a:cs typeface="Times New Roman" pitchFamily="18" charset="0"/>
              </a:rPr>
              <a:t>»</a:t>
            </a:r>
          </a:p>
          <a:p>
            <a:pPr lvl="0" algn="ctr">
              <a:spcBef>
                <a:spcPct val="20000"/>
              </a:spcBef>
            </a:pPr>
            <a:r>
              <a:rPr lang="ru-RU" sz="1400" b="1" u="sng" dirty="0" smtClean="0">
                <a:solidFill>
                  <a:srgbClr val="261036"/>
                </a:solidFill>
                <a:latin typeface="Century Schoolbook" pitchFamily="18" charset="0"/>
                <a:cs typeface="Times New Roman" pitchFamily="18" charset="0"/>
              </a:rPr>
              <a:t>Спортивные </a:t>
            </a:r>
            <a:r>
              <a:rPr lang="ru-RU" sz="1400" b="1" u="sng" dirty="0">
                <a:solidFill>
                  <a:srgbClr val="261036"/>
                </a:solidFill>
                <a:latin typeface="Century Schoolbook" pitchFamily="18" charset="0"/>
                <a:cs typeface="Times New Roman" pitchFamily="18" charset="0"/>
              </a:rPr>
              <a:t>секции</a:t>
            </a:r>
            <a:r>
              <a:rPr lang="ru-RU" sz="1400" u="sng" dirty="0">
                <a:solidFill>
                  <a:srgbClr val="261036"/>
                </a:solidFill>
                <a:latin typeface="Century Schoolbook" pitchFamily="18" charset="0"/>
                <a:cs typeface="Times New Roman" pitchFamily="18" charset="0"/>
              </a:rPr>
              <a:t>:</a:t>
            </a:r>
          </a:p>
          <a:p>
            <a:pPr lvl="0" algn="ctr">
              <a:spcBef>
                <a:spcPct val="20000"/>
              </a:spcBef>
            </a:pPr>
            <a:r>
              <a:rPr lang="ru-RU" sz="1400" dirty="0">
                <a:solidFill>
                  <a:srgbClr val="261036"/>
                </a:solidFill>
                <a:latin typeface="Century Schoolbook" pitchFamily="18" charset="0"/>
                <a:cs typeface="Times New Roman" pitchFamily="18" charset="0"/>
              </a:rPr>
              <a:t>легкая атлетика, волейбол, баскетбол, карате, армспорт, бокс, аэробика, мини-футбол, стрельба из лука</a:t>
            </a:r>
          </a:p>
          <a:p>
            <a:pPr lvl="0" algn="r">
              <a:spcBef>
                <a:spcPct val="20000"/>
              </a:spcBef>
            </a:pPr>
            <a:r>
              <a:rPr lang="ru-RU" sz="1400" b="1" i="1" dirty="0" smtClean="0">
                <a:solidFill>
                  <a:srgbClr val="0000FF"/>
                </a:solidFill>
                <a:latin typeface="Century Schoolbook" pitchFamily="18" charset="0"/>
                <a:cs typeface="Times New Roman" pitchFamily="18" charset="0"/>
              </a:rPr>
              <a:t>На </a:t>
            </a:r>
            <a:r>
              <a:rPr lang="ru-RU" sz="1400" b="1" i="1" dirty="0">
                <a:solidFill>
                  <a:srgbClr val="0000FF"/>
                </a:solidFill>
                <a:latin typeface="Century Schoolbook" pitchFamily="18" charset="0"/>
                <a:cs typeface="Times New Roman" pitchFamily="18" charset="0"/>
              </a:rPr>
              <a:t>базе школы свою деятельность </a:t>
            </a:r>
            <a:r>
              <a:rPr lang="ru-RU" sz="1400" b="1" i="1" dirty="0" smtClean="0">
                <a:solidFill>
                  <a:srgbClr val="0000FF"/>
                </a:solidFill>
                <a:latin typeface="Century Schoolbook" pitchFamily="18" charset="0"/>
                <a:cs typeface="Times New Roman" pitchFamily="18" charset="0"/>
              </a:rPr>
              <a:t>осуществляют  «СШОР </a:t>
            </a:r>
            <a:r>
              <a:rPr lang="ru-RU" sz="1400" b="1" i="1" dirty="0">
                <a:solidFill>
                  <a:srgbClr val="0000FF"/>
                </a:solidFill>
                <a:latin typeface="Century Schoolbook" pitchFamily="18" charset="0"/>
                <a:cs typeface="Times New Roman" pitchFamily="18" charset="0"/>
              </a:rPr>
              <a:t>№</a:t>
            </a:r>
            <a:r>
              <a:rPr lang="ru-RU" sz="1400" b="1" i="1" dirty="0" smtClean="0">
                <a:solidFill>
                  <a:srgbClr val="0000FF"/>
                </a:solidFill>
                <a:latin typeface="Century Schoolbook" pitchFamily="18" charset="0"/>
                <a:cs typeface="Times New Roman" pitchFamily="18" charset="0"/>
              </a:rPr>
              <a:t>6», «СШОР № </a:t>
            </a:r>
            <a:r>
              <a:rPr lang="ru-RU" sz="1600" b="1" i="1" dirty="0" smtClean="0">
                <a:solidFill>
                  <a:srgbClr val="0000FF"/>
                </a:solidFill>
                <a:latin typeface="Century Schoolbook" pitchFamily="18" charset="0"/>
                <a:cs typeface="Times New Roman" pitchFamily="18" charset="0"/>
              </a:rPr>
              <a:t>7»</a:t>
            </a:r>
            <a:endParaRPr lang="ru-RU" sz="1400" dirty="0">
              <a:latin typeface="Century Schoolbook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40626" y="51903"/>
            <a:ext cx="3643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Century Schoolbook" pitchFamily="18" charset="0"/>
                <a:ea typeface="+mj-ea"/>
                <a:cs typeface="+mj-cs"/>
              </a:rPr>
              <a:t>СТУДИИ ДОПОЛНИТЕЛЬНОГО ОБРАЗОВАНИЯ</a:t>
            </a:r>
            <a:endParaRPr lang="ru-RU" sz="1400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451" y="273471"/>
            <a:ext cx="2825832" cy="200808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9361" y="138361"/>
            <a:ext cx="1855305" cy="139147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23882" y="5564004"/>
            <a:ext cx="1760320" cy="117377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40626" y="5537572"/>
            <a:ext cx="1657111" cy="124172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6291" y="1671881"/>
            <a:ext cx="1641443" cy="121935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4979" y="5005902"/>
            <a:ext cx="1447035" cy="8872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693" y="152060"/>
            <a:ext cx="8758166" cy="6208668"/>
          </a:xfrm>
        </p:spPr>
      </p:pic>
      <p:sp>
        <p:nvSpPr>
          <p:cNvPr id="7" name="TextBox 6"/>
          <p:cNvSpPr txBox="1"/>
          <p:nvPr/>
        </p:nvSpPr>
        <p:spPr>
          <a:xfrm>
            <a:off x="695701" y="505863"/>
            <a:ext cx="79301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002060"/>
                </a:solidFill>
                <a:latin typeface="Century Schoolbook" panose="02040604050505020304" pitchFamily="18" charset="0"/>
              </a:rPr>
              <a:t>Муниципальное бюджетное общеобразовательное учреждение «Средняя общеобразовательная школа №8»</a:t>
            </a:r>
            <a:endParaRPr lang="ru-RU" sz="2000" b="1" i="1" dirty="0">
              <a:solidFill>
                <a:srgbClr val="002060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062" y="4494465"/>
            <a:ext cx="2124233" cy="211361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67488" y="4296792"/>
            <a:ext cx="59569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i="1" dirty="0" smtClean="0">
                <a:solidFill>
                  <a:srgbClr val="0000FF"/>
                </a:solidFill>
                <a:latin typeface="Century Schoolbook" panose="02040604050505020304" pitchFamily="18" charset="0"/>
              </a:rPr>
              <a:t>35</a:t>
            </a:r>
            <a:r>
              <a:rPr lang="ru-RU" sz="3200" i="1" dirty="0" smtClean="0">
                <a:solidFill>
                  <a:srgbClr val="0000FF"/>
                </a:solidFill>
                <a:latin typeface="Century Schoolbook" panose="02040604050505020304" pitchFamily="18" charset="0"/>
              </a:rPr>
              <a:t> </a:t>
            </a:r>
            <a:r>
              <a:rPr lang="ru-RU" sz="3600" i="1" dirty="0" smtClean="0">
                <a:solidFill>
                  <a:srgbClr val="0000FF"/>
                </a:solidFill>
                <a:latin typeface="Century Schoolbook" panose="02040604050505020304" pitchFamily="18" charset="0"/>
              </a:rPr>
              <a:t>лет мы даём знания для будущего наших детей!</a:t>
            </a:r>
            <a:endParaRPr lang="ru-RU" sz="3600" i="1" dirty="0">
              <a:solidFill>
                <a:srgbClr val="0000FF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70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768E9F-CD9A-41F7-86FF-0458BDF2A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271752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Century Schoolbook" pitchFamily="18" charset="0"/>
              </a:rPr>
              <a:t>Кадровый состав  педагогов </a:t>
            </a:r>
            <a:endParaRPr lang="ru-RU" i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CB2E88-3F31-49C7-869C-91FE327C2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2469"/>
            <a:ext cx="8175716" cy="468449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200" b="1" i="1" dirty="0" smtClean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Количество педагогов : 61</a:t>
            </a:r>
          </a:p>
          <a:p>
            <a:pPr algn="ctr">
              <a:buNone/>
            </a:pPr>
            <a:r>
              <a:rPr lang="ru-RU" sz="32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u="sng" dirty="0" smtClean="0">
                <a:solidFill>
                  <a:srgbClr val="0000FF"/>
                </a:solidFill>
                <a:latin typeface="Century Schoolbook" pitchFamily="18" charset="0"/>
                <a:cs typeface="Times New Roman" pitchFamily="18" charset="0"/>
              </a:rPr>
              <a:t>Категория: </a:t>
            </a:r>
          </a:p>
          <a:p>
            <a:pPr algn="ctr"/>
            <a:r>
              <a:rPr lang="ru-RU" sz="2400" b="1" dirty="0" smtClean="0">
                <a:latin typeface="Century Schoolbook" pitchFamily="18" charset="0"/>
                <a:cs typeface="Times New Roman" pitchFamily="18" charset="0"/>
              </a:rPr>
              <a:t>Высшая -13 педагогов </a:t>
            </a:r>
          </a:p>
          <a:p>
            <a:pPr algn="ctr"/>
            <a:r>
              <a:rPr lang="ru-RU" sz="2400" b="1" dirty="0" smtClean="0">
                <a:latin typeface="Century Schoolbook" pitchFamily="18" charset="0"/>
                <a:cs typeface="Times New Roman" pitchFamily="18" charset="0"/>
              </a:rPr>
              <a:t>Первая – 12 педагогов </a:t>
            </a:r>
          </a:p>
          <a:p>
            <a:pPr algn="ctr"/>
            <a:r>
              <a:rPr lang="ru-RU" sz="2400" b="1" dirty="0" smtClean="0">
                <a:latin typeface="Century Schoolbook" pitchFamily="18" charset="0"/>
                <a:cs typeface="Times New Roman" pitchFamily="18" charset="0"/>
              </a:rPr>
              <a:t>Соответствие занимаемой должности -34</a:t>
            </a:r>
          </a:p>
          <a:p>
            <a:pPr algn="ctr">
              <a:buNone/>
            </a:pPr>
            <a:r>
              <a:rPr lang="ru-RU" sz="3200" b="1" i="1" u="sng" dirty="0" smtClean="0">
                <a:solidFill>
                  <a:srgbClr val="0000FF"/>
                </a:solidFill>
                <a:latin typeface="Century Schoolbook" pitchFamily="18" charset="0"/>
                <a:cs typeface="Times New Roman" pitchFamily="18" charset="0"/>
              </a:rPr>
              <a:t>Награды педагогов: </a:t>
            </a:r>
          </a:p>
          <a:p>
            <a:pPr algn="ctr"/>
            <a:r>
              <a:rPr lang="ru-RU" sz="2400" b="1" dirty="0" smtClean="0">
                <a:latin typeface="Century Schoolbook" pitchFamily="18" charset="0"/>
                <a:cs typeface="Times New Roman" pitchFamily="18" charset="0"/>
              </a:rPr>
              <a:t>Заслуженный учитель РФ-1</a:t>
            </a:r>
          </a:p>
          <a:p>
            <a:pPr algn="ctr"/>
            <a:r>
              <a:rPr lang="ru-RU" sz="2400" b="1" dirty="0" smtClean="0">
                <a:latin typeface="Century Schoolbook" pitchFamily="18" charset="0"/>
                <a:cs typeface="Times New Roman" pitchFamily="18" charset="0"/>
              </a:rPr>
              <a:t>Почётный работник общего образования РФ – 5</a:t>
            </a:r>
          </a:p>
          <a:p>
            <a:pPr algn="ctr"/>
            <a:r>
              <a:rPr lang="ru-RU" sz="2400" b="1" dirty="0" smtClean="0">
                <a:latin typeface="Century Schoolbook" pitchFamily="18" charset="0"/>
                <a:cs typeface="Times New Roman" pitchFamily="18" charset="0"/>
              </a:rPr>
              <a:t>Почётный работник образования и воспитания РФ -1</a:t>
            </a:r>
          </a:p>
          <a:p>
            <a:pPr algn="ctr"/>
            <a:r>
              <a:rPr lang="ru-RU" sz="2400" b="1" dirty="0" smtClean="0">
                <a:latin typeface="Century Schoolbook" pitchFamily="18" charset="0"/>
                <a:cs typeface="Times New Roman" pitchFamily="18" charset="0"/>
              </a:rPr>
              <a:t>Заслуженный работник  образования Читинской области -1 </a:t>
            </a:r>
          </a:p>
          <a:p>
            <a:pPr algn="ctr"/>
            <a:r>
              <a:rPr lang="ru-RU" sz="2400" b="1" dirty="0" smtClean="0">
                <a:latin typeface="Century Schoolbook" pitchFamily="18" charset="0"/>
                <a:cs typeface="Times New Roman" pitchFamily="18" charset="0"/>
              </a:rPr>
              <a:t>Заслуженный работник Забайкальского края -1</a:t>
            </a:r>
            <a:endParaRPr lang="ru-RU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20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0049" y="409515"/>
            <a:ext cx="6704305" cy="780093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Программы школы</a:t>
            </a:r>
            <a:endParaRPr lang="ru-RU" sz="3600" i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873" y="1189608"/>
            <a:ext cx="7886700" cy="4674734"/>
          </a:xfrm>
        </p:spPr>
        <p:txBody>
          <a:bodyPr/>
          <a:lstStyle/>
          <a:p>
            <a:pPr algn="ctr">
              <a:buNone/>
            </a:pPr>
            <a:r>
              <a:rPr lang="ru-RU" sz="2000" b="1" i="1" dirty="0" smtClean="0">
                <a:solidFill>
                  <a:srgbClr val="0000FF"/>
                </a:solidFill>
                <a:latin typeface="Century Schoolbook" pitchFamily="18" charset="0"/>
                <a:cs typeface="Times New Roman" pitchFamily="18" charset="0"/>
              </a:rPr>
              <a:t>Школа реализует следующие программы</a:t>
            </a:r>
            <a:r>
              <a:rPr lang="ru-RU" sz="2000" b="1" i="1" dirty="0" smtClean="0">
                <a:solidFill>
                  <a:srgbClr val="0070C0"/>
                </a:solidFill>
                <a:latin typeface="Century Schoolbook" pitchFamily="18" charset="0"/>
                <a:cs typeface="Times New Roman" pitchFamily="18" charset="0"/>
              </a:rPr>
              <a:t>: </a:t>
            </a:r>
            <a:endParaRPr lang="ru-RU" dirty="0" smtClean="0">
              <a:solidFill>
                <a:srgbClr val="0070C0"/>
              </a:solidFill>
              <a:latin typeface="Century Schoolbook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Century Schoolbook" pitchFamily="18" charset="0"/>
                <a:cs typeface="Times New Roman" pitchFamily="18" charset="0"/>
              </a:rPr>
              <a:t>Программа развития школы (2018-2022 </a:t>
            </a:r>
            <a:r>
              <a:rPr lang="ru-RU" dirty="0" err="1" smtClean="0">
                <a:latin typeface="Century Schoolbook" pitchFamily="18" charset="0"/>
                <a:cs typeface="Times New Roman" pitchFamily="18" charset="0"/>
              </a:rPr>
              <a:t>г.г</a:t>
            </a:r>
            <a:r>
              <a:rPr lang="ru-RU" dirty="0" smtClean="0">
                <a:latin typeface="Century Schoolbook" pitchFamily="18" charset="0"/>
                <a:cs typeface="Times New Roman" pitchFamily="18" charset="0"/>
              </a:rPr>
              <a:t>.) </a:t>
            </a:r>
          </a:p>
          <a:p>
            <a:pPr algn="just"/>
            <a:r>
              <a:rPr lang="ru-RU" dirty="0" smtClean="0">
                <a:latin typeface="Century Schoolbook" pitchFamily="18" charset="0"/>
                <a:cs typeface="Times New Roman" pitchFamily="18" charset="0"/>
              </a:rPr>
              <a:t>Основная образовательная программа начального  общего образования (2017-2021)</a:t>
            </a:r>
          </a:p>
          <a:p>
            <a:pPr algn="ctr">
              <a:buNone/>
            </a:pPr>
            <a:r>
              <a:rPr lang="ru-RU" dirty="0" smtClean="0">
                <a:latin typeface="Century Schoolbook" pitchFamily="18" charset="0"/>
                <a:cs typeface="Times New Roman" pitchFamily="18" charset="0"/>
              </a:rPr>
              <a:t>     программа «Перспектива» </a:t>
            </a:r>
          </a:p>
          <a:p>
            <a:pPr algn="ctr">
              <a:buNone/>
            </a:pPr>
            <a:r>
              <a:rPr lang="ru-RU" dirty="0" smtClean="0">
                <a:latin typeface="Century Schoolbook" pitchFamily="18" charset="0"/>
                <a:cs typeface="Times New Roman" pitchFamily="18" charset="0"/>
              </a:rPr>
              <a:t>программа «Гармония»</a:t>
            </a:r>
          </a:p>
          <a:p>
            <a:pPr algn="just"/>
            <a:r>
              <a:rPr lang="ru-RU" dirty="0" smtClean="0">
                <a:latin typeface="Century Schoolbook" pitchFamily="18" charset="0"/>
                <a:cs typeface="Times New Roman" pitchFamily="18" charset="0"/>
              </a:rPr>
              <a:t>Основная образовательная программа основного общего образования (2015-2021)</a:t>
            </a:r>
          </a:p>
          <a:p>
            <a:pPr algn="just"/>
            <a:r>
              <a:rPr lang="ru-RU" dirty="0" smtClean="0">
                <a:latin typeface="Century Schoolbook" pitchFamily="18" charset="0"/>
                <a:cs typeface="Times New Roman" pitchFamily="18" charset="0"/>
              </a:rPr>
              <a:t>Основная образовательная программа среднего общего образования (2016-2021)</a:t>
            </a:r>
          </a:p>
          <a:p>
            <a:pPr algn="just"/>
            <a:r>
              <a:rPr lang="ru-RU" dirty="0" smtClean="0">
                <a:latin typeface="Century Schoolbook" pitchFamily="18" charset="0"/>
                <a:cs typeface="Times New Roman" pitchFamily="18" charset="0"/>
              </a:rPr>
              <a:t>Основная образовательная программа среднего общего образования (ФГОС) (2020-2022)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566" y="0"/>
            <a:ext cx="7525406" cy="980662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Оснащение школы</a:t>
            </a:r>
            <a:endParaRPr lang="ru-RU" sz="3600" b="1" i="1" dirty="0">
              <a:solidFill>
                <a:srgbClr val="C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1258" y="940908"/>
            <a:ext cx="6437211" cy="5477648"/>
          </a:xfrm>
        </p:spPr>
        <p:txBody>
          <a:bodyPr>
            <a:normAutofit fontScale="92500" lnSpcReduction="10000"/>
          </a:bodyPr>
          <a:lstStyle/>
          <a:p>
            <a:pPr marL="0" lvl="0" indent="0" algn="ctr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1900" b="1" dirty="0" smtClean="0">
                <a:solidFill>
                  <a:srgbClr val="0000FF"/>
                </a:solidFill>
                <a:latin typeface="Century Schoolbook" panose="02040604050505020304" pitchFamily="18" charset="0"/>
                <a:cs typeface="Times New Roman" pitchFamily="18" charset="0"/>
              </a:rPr>
              <a:t>Кулинария </a:t>
            </a:r>
            <a:r>
              <a:rPr lang="ru-RU" sz="1900" b="1" dirty="0" smtClean="0">
                <a:solidFill>
                  <a:srgbClr val="261036"/>
                </a:solidFill>
                <a:latin typeface="Century Schoolbook" panose="02040604050505020304" pitchFamily="18" charset="0"/>
                <a:cs typeface="Times New Roman" pitchFamily="18" charset="0"/>
              </a:rPr>
              <a:t>– кабинет технологии для девочек</a:t>
            </a:r>
          </a:p>
          <a:p>
            <a:pPr marL="0" lvl="0" indent="0" algn="ctr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1900" b="1" dirty="0" smtClean="0">
                <a:solidFill>
                  <a:srgbClr val="0000FF"/>
                </a:solidFill>
                <a:latin typeface="Century Schoolbook" panose="02040604050505020304" pitchFamily="18" charset="0"/>
                <a:cs typeface="Times New Roman" pitchFamily="18" charset="0"/>
              </a:rPr>
              <a:t>    </a:t>
            </a:r>
            <a:r>
              <a:rPr lang="ru-RU" sz="1900" b="1" dirty="0" smtClean="0">
                <a:solidFill>
                  <a:srgbClr val="C00000"/>
                </a:solidFill>
                <a:latin typeface="Century Schoolbook" panose="02040604050505020304" pitchFamily="18" charset="0"/>
                <a:cs typeface="Times New Roman" pitchFamily="18" charset="0"/>
              </a:rPr>
              <a:t>Мастерские</a:t>
            </a:r>
            <a:r>
              <a:rPr lang="ru-RU" sz="1900" b="1" dirty="0" smtClean="0">
                <a:solidFill>
                  <a:srgbClr val="0000FF"/>
                </a:solidFill>
                <a:latin typeface="Century Schoolbook" panose="02040604050505020304" pitchFamily="18" charset="0"/>
                <a:cs typeface="Times New Roman" pitchFamily="18" charset="0"/>
              </a:rPr>
              <a:t> </a:t>
            </a:r>
            <a:r>
              <a:rPr lang="ru-RU" sz="1900" b="1" dirty="0" smtClean="0">
                <a:solidFill>
                  <a:srgbClr val="261036"/>
                </a:solidFill>
                <a:latin typeface="Century Schoolbook" panose="02040604050505020304" pitchFamily="18" charset="0"/>
                <a:cs typeface="Times New Roman" pitchFamily="18" charset="0"/>
              </a:rPr>
              <a:t>– кабинет технологии для мальчиков</a:t>
            </a:r>
          </a:p>
          <a:p>
            <a:pPr marL="0" lvl="0" indent="0" algn="ctr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1900" b="1" dirty="0" smtClean="0">
                <a:solidFill>
                  <a:srgbClr val="0000FF"/>
                </a:solidFill>
                <a:latin typeface="Century Schoolbook" panose="02040604050505020304" pitchFamily="18" charset="0"/>
                <a:cs typeface="Times New Roman" pitchFamily="18" charset="0"/>
              </a:rPr>
              <a:t>Актовый зал</a:t>
            </a:r>
            <a:endParaRPr lang="ru-RU" sz="1900" b="1" dirty="0">
              <a:solidFill>
                <a:srgbClr val="0000FF"/>
              </a:solidFill>
              <a:latin typeface="Century Schoolbook" panose="02040604050505020304" pitchFamily="18" charset="0"/>
              <a:cs typeface="Times New Roman" pitchFamily="18" charset="0"/>
            </a:endParaRPr>
          </a:p>
          <a:p>
            <a:pPr marL="0" lvl="0" indent="0" algn="ctr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1900" b="1" dirty="0">
                <a:solidFill>
                  <a:srgbClr val="C00000"/>
                </a:solidFill>
                <a:latin typeface="Century Schoolbook" panose="02040604050505020304" pitchFamily="18" charset="0"/>
                <a:cs typeface="Times New Roman" pitchFamily="18" charset="0"/>
              </a:rPr>
              <a:t>С</a:t>
            </a:r>
            <a:r>
              <a:rPr lang="ru-RU" sz="1900" b="1" dirty="0" smtClean="0">
                <a:solidFill>
                  <a:srgbClr val="C00000"/>
                </a:solidFill>
                <a:latin typeface="Century Schoolbook" panose="02040604050505020304" pitchFamily="18" charset="0"/>
                <a:cs typeface="Times New Roman" pitchFamily="18" charset="0"/>
              </a:rPr>
              <a:t>толовая</a:t>
            </a:r>
          </a:p>
          <a:p>
            <a:pPr marL="0" lvl="0" indent="0" algn="ctr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1900" b="1" dirty="0">
                <a:solidFill>
                  <a:srgbClr val="0000FF"/>
                </a:solidFill>
                <a:latin typeface="Century Schoolbook" panose="02040604050505020304" pitchFamily="18" charset="0"/>
                <a:cs typeface="Times New Roman" pitchFamily="18" charset="0"/>
              </a:rPr>
              <a:t>К</a:t>
            </a:r>
            <a:r>
              <a:rPr lang="ru-RU" sz="1900" b="1" dirty="0" smtClean="0">
                <a:solidFill>
                  <a:srgbClr val="0000FF"/>
                </a:solidFill>
                <a:latin typeface="Century Schoolbook" panose="02040604050505020304" pitchFamily="18" charset="0"/>
                <a:cs typeface="Times New Roman" pitchFamily="18" charset="0"/>
              </a:rPr>
              <a:t>абинет юнармии</a:t>
            </a:r>
          </a:p>
          <a:p>
            <a:pPr marL="0" lvl="0" indent="0" algn="ctr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1900" b="1" dirty="0">
                <a:solidFill>
                  <a:srgbClr val="C00000"/>
                </a:solidFill>
                <a:latin typeface="Century Schoolbook" panose="02040604050505020304" pitchFamily="18" charset="0"/>
                <a:cs typeface="Times New Roman" pitchFamily="18" charset="0"/>
              </a:rPr>
              <a:t>И</a:t>
            </a:r>
            <a:r>
              <a:rPr lang="ru-RU" sz="1900" b="1" dirty="0" smtClean="0">
                <a:solidFill>
                  <a:srgbClr val="C00000"/>
                </a:solidFill>
                <a:latin typeface="Century Schoolbook" panose="02040604050505020304" pitchFamily="18" charset="0"/>
                <a:cs typeface="Times New Roman" pitchFamily="18" charset="0"/>
              </a:rPr>
              <a:t>нформационно- </a:t>
            </a:r>
            <a:r>
              <a:rPr lang="ru-RU" sz="1900" b="1" dirty="0">
                <a:solidFill>
                  <a:srgbClr val="C00000"/>
                </a:solidFill>
                <a:latin typeface="Century Schoolbook" panose="02040604050505020304" pitchFamily="18" charset="0"/>
                <a:cs typeface="Times New Roman" pitchFamily="18" charset="0"/>
              </a:rPr>
              <a:t>библиотечный центр</a:t>
            </a:r>
          </a:p>
          <a:p>
            <a:pPr marL="0" lvl="0" indent="0" algn="ctr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1900" b="1" dirty="0" smtClean="0">
                <a:solidFill>
                  <a:srgbClr val="0000FF"/>
                </a:solidFill>
                <a:latin typeface="Century Schoolbook" panose="02040604050505020304" pitchFamily="18" charset="0"/>
                <a:cs typeface="Times New Roman" pitchFamily="18" charset="0"/>
              </a:rPr>
              <a:t>2 </a:t>
            </a:r>
            <a:r>
              <a:rPr lang="ru-RU" sz="1900" b="1" dirty="0">
                <a:solidFill>
                  <a:srgbClr val="0000FF"/>
                </a:solidFill>
                <a:latin typeface="Century Schoolbook" panose="02040604050505020304" pitchFamily="18" charset="0"/>
                <a:cs typeface="Times New Roman" pitchFamily="18" charset="0"/>
              </a:rPr>
              <a:t>спортивных зала</a:t>
            </a:r>
          </a:p>
          <a:p>
            <a:pPr marL="0" lvl="0" indent="0" algn="ctr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1900" b="1" dirty="0" smtClean="0">
                <a:solidFill>
                  <a:srgbClr val="C00000"/>
                </a:solidFill>
                <a:latin typeface="Century Schoolbook" panose="02040604050505020304" pitchFamily="18" charset="0"/>
                <a:cs typeface="Times New Roman" pitchFamily="18" charset="0"/>
              </a:rPr>
              <a:t>2 компьютерных классах</a:t>
            </a:r>
          </a:p>
          <a:p>
            <a:pPr marL="0" lvl="0" indent="0" algn="ctr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1900" b="1" dirty="0" smtClean="0">
                <a:solidFill>
                  <a:srgbClr val="0000FF"/>
                </a:solidFill>
                <a:latin typeface="Century Schoolbook" panose="02040604050505020304" pitchFamily="18" charset="0"/>
                <a:cs typeface="Times New Roman" pitchFamily="18" charset="0"/>
              </a:rPr>
              <a:t>Историко-краеведческий музей</a:t>
            </a:r>
            <a:endParaRPr lang="ru-RU" sz="1900" b="1" dirty="0">
              <a:solidFill>
                <a:srgbClr val="0000FF"/>
              </a:solidFill>
              <a:latin typeface="Century Schoolbook" panose="02040604050505020304" pitchFamily="18" charset="0"/>
              <a:cs typeface="Times New Roman" pitchFamily="18" charset="0"/>
            </a:endParaRPr>
          </a:p>
          <a:p>
            <a:pPr marL="0" lvl="0" indent="0" algn="ctr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1900" b="1" dirty="0" smtClean="0">
                <a:solidFill>
                  <a:srgbClr val="C00000"/>
                </a:solidFill>
                <a:latin typeface="Century Schoolbook" panose="02040604050505020304" pitchFamily="18" charset="0"/>
                <a:cs typeface="Times New Roman" pitchFamily="18" charset="0"/>
              </a:rPr>
              <a:t>Тир </a:t>
            </a:r>
            <a:r>
              <a:rPr lang="ru-RU" sz="1900" b="1" dirty="0">
                <a:solidFill>
                  <a:srgbClr val="C00000"/>
                </a:solidFill>
                <a:latin typeface="Century Schoolbook" panose="02040604050505020304" pitchFamily="18" charset="0"/>
                <a:cs typeface="Times New Roman" pitchFamily="18" charset="0"/>
              </a:rPr>
              <a:t>для стрельбы из </a:t>
            </a:r>
            <a:r>
              <a:rPr lang="ru-RU" sz="1900" b="1" dirty="0" smtClean="0">
                <a:solidFill>
                  <a:srgbClr val="C00000"/>
                </a:solidFill>
                <a:latin typeface="Century Schoolbook" panose="02040604050505020304" pitchFamily="18" charset="0"/>
                <a:cs typeface="Times New Roman" pitchFamily="18" charset="0"/>
              </a:rPr>
              <a:t>лука</a:t>
            </a:r>
          </a:p>
          <a:p>
            <a:pPr marL="0" lvl="0" indent="0" algn="ctr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1900" b="1" dirty="0">
                <a:solidFill>
                  <a:srgbClr val="261036"/>
                </a:solidFill>
                <a:latin typeface="Century Schoolbook" panose="02040604050505020304" pitchFamily="18" charset="0"/>
                <a:cs typeface="Times New Roman" pitchFamily="18" charset="0"/>
              </a:rPr>
              <a:t> </a:t>
            </a:r>
            <a:r>
              <a:rPr lang="ru-RU" sz="1900" b="1" dirty="0" smtClean="0">
                <a:solidFill>
                  <a:srgbClr val="0000FF"/>
                </a:solidFill>
                <a:latin typeface="Century Schoolbook" panose="02040604050505020304" pitchFamily="18" charset="0"/>
                <a:cs typeface="Times New Roman" pitchFamily="18" charset="0"/>
              </a:rPr>
              <a:t>Кабинет дополнительного образования</a:t>
            </a:r>
            <a:endParaRPr lang="ru-RU" sz="1900" b="1" dirty="0">
              <a:solidFill>
                <a:srgbClr val="0000FF"/>
              </a:solidFill>
              <a:latin typeface="Century Schoolbook" panose="02040604050505020304" pitchFamily="18" charset="0"/>
              <a:cs typeface="Times New Roman" pitchFamily="18" charset="0"/>
            </a:endParaRPr>
          </a:p>
          <a:p>
            <a:pPr marL="0" lvl="0" indent="0" algn="ctr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1900" b="1" dirty="0" smtClean="0">
                <a:solidFill>
                  <a:srgbClr val="C00000"/>
                </a:solidFill>
                <a:latin typeface="Century Schoolbook" panose="02040604050505020304" pitchFamily="18" charset="0"/>
                <a:cs typeface="Times New Roman" pitchFamily="18" charset="0"/>
              </a:rPr>
              <a:t>Зал </a:t>
            </a:r>
            <a:r>
              <a:rPr lang="ru-RU" sz="1900" b="1" dirty="0">
                <a:solidFill>
                  <a:srgbClr val="C00000"/>
                </a:solidFill>
                <a:latin typeface="Century Schoolbook" panose="02040604050505020304" pitchFamily="18" charset="0"/>
                <a:cs typeface="Times New Roman" pitchFamily="18" charset="0"/>
              </a:rPr>
              <a:t>бокса</a:t>
            </a:r>
          </a:p>
          <a:p>
            <a:pPr marL="0" lvl="0" indent="0" algn="ctr" defTabSz="914400">
              <a:lnSpc>
                <a:spcPct val="100000"/>
              </a:lnSpc>
              <a:spcBef>
                <a:spcPct val="20000"/>
              </a:spcBef>
              <a:buFontTx/>
              <a:buChar char="-"/>
            </a:pPr>
            <a:r>
              <a:rPr lang="ru-RU" sz="1900" b="1" dirty="0" smtClean="0">
                <a:solidFill>
                  <a:srgbClr val="0000FF"/>
                </a:solidFill>
                <a:latin typeface="Century Schoolbook" panose="02040604050505020304" pitchFamily="18" charset="0"/>
                <a:cs typeface="Times New Roman" pitchFamily="18" charset="0"/>
              </a:rPr>
              <a:t>Группа </a:t>
            </a:r>
            <a:r>
              <a:rPr lang="ru-RU" sz="1900" b="1" dirty="0">
                <a:solidFill>
                  <a:srgbClr val="0000FF"/>
                </a:solidFill>
                <a:latin typeface="Century Schoolbook" panose="02040604050505020304" pitchFamily="18" charset="0"/>
                <a:cs typeface="Times New Roman" pitchFamily="18" charset="0"/>
              </a:rPr>
              <a:t>по присмотру за детьми во внеурочное время</a:t>
            </a:r>
          </a:p>
          <a:p>
            <a:pPr marL="0" lvl="0" indent="0" algn="ctr" defTabSz="914400">
              <a:lnSpc>
                <a:spcPct val="100000"/>
              </a:lnSpc>
              <a:spcBef>
                <a:spcPct val="20000"/>
              </a:spcBef>
              <a:buFontTx/>
              <a:buChar char="-"/>
            </a:pPr>
            <a:r>
              <a:rPr lang="ru-RU" sz="1900" b="1" dirty="0" smtClean="0">
                <a:solidFill>
                  <a:srgbClr val="C00000"/>
                </a:solidFill>
                <a:latin typeface="Century Schoolbook" panose="02040604050505020304" pitchFamily="18" charset="0"/>
                <a:cs typeface="Times New Roman" pitchFamily="18" charset="0"/>
              </a:rPr>
              <a:t>Кабинет </a:t>
            </a:r>
            <a:r>
              <a:rPr lang="ru-RU" sz="1900" b="1" dirty="0">
                <a:solidFill>
                  <a:srgbClr val="C00000"/>
                </a:solidFill>
                <a:latin typeface="Century Schoolbook" panose="02040604050505020304" pitchFamily="18" charset="0"/>
                <a:cs typeface="Times New Roman" pitchFamily="18" charset="0"/>
              </a:rPr>
              <a:t>по работе с детскими объединениями</a:t>
            </a:r>
            <a:endParaRPr lang="ru-RU" sz="1900" b="1" dirty="0">
              <a:solidFill>
                <a:srgbClr val="C00000"/>
              </a:solidFill>
              <a:latin typeface="Century Schoolbook" panose="02040604050505020304" pitchFamily="18" charset="0"/>
            </a:endParaRPr>
          </a:p>
          <a:p>
            <a:pPr marL="0" lvl="0" indent="0" algn="ctr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1900" b="1" dirty="0" smtClean="0">
                <a:solidFill>
                  <a:srgbClr val="0000FF"/>
                </a:solidFill>
                <a:latin typeface="Century Schoolbook" panose="02040604050505020304" pitchFamily="18" charset="0"/>
                <a:cs typeface="Times New Roman" pitchFamily="18" charset="0"/>
              </a:rPr>
              <a:t>Кабинет </a:t>
            </a:r>
            <a:r>
              <a:rPr lang="ru-RU" sz="1900" b="1" dirty="0">
                <a:solidFill>
                  <a:srgbClr val="0000FF"/>
                </a:solidFill>
                <a:latin typeface="Century Schoolbook" panose="02040604050505020304" pitchFamily="18" charset="0"/>
                <a:cs typeface="Times New Roman" pitchFamily="18" charset="0"/>
              </a:rPr>
              <a:t>психолога</a:t>
            </a:r>
          </a:p>
          <a:p>
            <a:pPr marL="0" lvl="0" indent="0" algn="ctr" defTabSz="914400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sz="1900" b="1" dirty="0" smtClean="0">
                <a:solidFill>
                  <a:srgbClr val="C00000"/>
                </a:solidFill>
                <a:latin typeface="Century Schoolbook" panose="02040604050505020304" pitchFamily="18" charset="0"/>
                <a:cs typeface="Times New Roman" pitchFamily="18" charset="0"/>
              </a:rPr>
              <a:t>Кабинет </a:t>
            </a:r>
            <a:r>
              <a:rPr lang="ru-RU" sz="1900" b="1" dirty="0">
                <a:solidFill>
                  <a:srgbClr val="C00000"/>
                </a:solidFill>
                <a:latin typeface="Century Schoolbook" panose="02040604050505020304" pitchFamily="18" charset="0"/>
                <a:cs typeface="Times New Roman" pitchFamily="18" charset="0"/>
              </a:rPr>
              <a:t>социального педагога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472" y="980662"/>
            <a:ext cx="2229132" cy="167184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818" y="2798867"/>
            <a:ext cx="2473267" cy="158910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6207" y="4135976"/>
            <a:ext cx="1926454" cy="144484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818" y="5169024"/>
            <a:ext cx="2041864" cy="153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96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35421" y="220717"/>
            <a:ext cx="7924800" cy="328924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DAFF21-534C-445D-B154-2FA8CCDC2F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t"/>
            <a:endParaRPr lang="ru-RU" dirty="0" smtClean="0"/>
          </a:p>
          <a:p>
            <a:pPr fontAlgn="t">
              <a:buNone/>
            </a:pPr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742323"/>
              </p:ext>
            </p:extLst>
          </p:nvPr>
        </p:nvGraphicFramePr>
        <p:xfrm>
          <a:off x="809297" y="3689131"/>
          <a:ext cx="8082457" cy="3023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5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2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9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7885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Century Schoolbook" pitchFamily="18" charset="0"/>
                          <a:cs typeface="Times New Roman" pitchFamily="18" charset="0"/>
                        </a:rPr>
                        <a:t>Всероссийская</a:t>
                      </a:r>
                      <a:r>
                        <a:rPr lang="ru-RU" sz="1200" b="1" baseline="0" dirty="0" smtClean="0">
                          <a:latin typeface="Century Schoolbook" pitchFamily="18" charset="0"/>
                          <a:cs typeface="Times New Roman" pitchFamily="18" charset="0"/>
                        </a:rPr>
                        <a:t> олимпиада </a:t>
                      </a:r>
                    </a:p>
                    <a:p>
                      <a:pPr algn="ctr"/>
                      <a:r>
                        <a:rPr lang="ru-RU" sz="1200" b="1" baseline="0" dirty="0" smtClean="0">
                          <a:latin typeface="Century Schoolbook" pitchFamily="18" charset="0"/>
                          <a:cs typeface="Times New Roman" pitchFamily="18" charset="0"/>
                        </a:rPr>
                        <a:t>школьников</a:t>
                      </a:r>
                      <a:endParaRPr lang="ru-RU" sz="1200" b="1" dirty="0" smtClean="0"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Century Schoolbook" pitchFamily="18" charset="0"/>
                          <a:cs typeface="Times New Roman" pitchFamily="18" charset="0"/>
                        </a:rPr>
                        <a:t>2018-2019</a:t>
                      </a:r>
                    </a:p>
                    <a:p>
                      <a:pPr algn="ctr"/>
                      <a:r>
                        <a:rPr lang="ru-RU" sz="1200" b="1" dirty="0" smtClean="0">
                          <a:latin typeface="Century Schoolbook" pitchFamily="18" charset="0"/>
                          <a:cs typeface="Times New Roman" pitchFamily="18" charset="0"/>
                        </a:rPr>
                        <a:t>победители и призёры </a:t>
                      </a:r>
                    </a:p>
                    <a:p>
                      <a:pPr algn="ctr"/>
                      <a:r>
                        <a:rPr lang="ru-RU" sz="1200" b="1" dirty="0" smtClean="0">
                          <a:latin typeface="Century Schoolbook" pitchFamily="18" charset="0"/>
                          <a:cs typeface="Times New Roman" pitchFamily="18" charset="0"/>
                        </a:rPr>
                        <a:t>(кол-во)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2019-2020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победители и призёры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 (кол-во)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2020-2021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победители и призёры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 (кол-во</a:t>
                      </a:r>
                      <a:r>
                        <a:rPr lang="ru-RU" sz="1200" dirty="0" smtClean="0">
                          <a:latin typeface="Century Schoolbook" pitchFamily="18" charset="0"/>
                        </a:rPr>
                        <a:t>)</a:t>
                      </a:r>
                    </a:p>
                    <a:p>
                      <a:endParaRPr lang="ru-RU" sz="1200" dirty="0"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14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Муниципальный </a:t>
                      </a:r>
                      <a:r>
                        <a:rPr lang="ru-RU" sz="1200" baseline="0" dirty="0" smtClean="0">
                          <a:latin typeface="Century Schoolbook" pitchFamily="18" charset="0"/>
                          <a:cs typeface="Times New Roman" pitchFamily="18" charset="0"/>
                        </a:rPr>
                        <a:t> у</a:t>
                      </a:r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ровень </a:t>
                      </a:r>
                    </a:p>
                    <a:p>
                      <a:endParaRPr lang="ru-RU" sz="12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История -1</a:t>
                      </a:r>
                    </a:p>
                    <a:p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Физика -1</a:t>
                      </a:r>
                    </a:p>
                    <a:p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Литература -1</a:t>
                      </a:r>
                    </a:p>
                    <a:p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Технология</a:t>
                      </a:r>
                      <a:r>
                        <a:rPr lang="ru-RU" sz="1200" baseline="0" dirty="0" smtClean="0">
                          <a:latin typeface="Century Schoolbook" pitchFamily="18" charset="0"/>
                          <a:cs typeface="Times New Roman" pitchFamily="18" charset="0"/>
                        </a:rPr>
                        <a:t> -1</a:t>
                      </a:r>
                    </a:p>
                    <a:p>
                      <a:r>
                        <a:rPr lang="ru-RU" sz="1200" baseline="0" dirty="0" smtClean="0">
                          <a:latin typeface="Century Schoolbook" pitchFamily="18" charset="0"/>
                          <a:cs typeface="Times New Roman" pitchFamily="18" charset="0"/>
                        </a:rPr>
                        <a:t>Обществознание -1</a:t>
                      </a:r>
                    </a:p>
                    <a:p>
                      <a:r>
                        <a:rPr lang="ru-RU" sz="1200" baseline="0" dirty="0" smtClean="0">
                          <a:latin typeface="Century Schoolbook" pitchFamily="18" charset="0"/>
                          <a:cs typeface="Times New Roman" pitchFamily="18" charset="0"/>
                        </a:rPr>
                        <a:t>Искусство-2</a:t>
                      </a:r>
                    </a:p>
                    <a:p>
                      <a:r>
                        <a:rPr lang="ru-RU" sz="1200" baseline="0" dirty="0" smtClean="0">
                          <a:latin typeface="Century Schoolbook" pitchFamily="18" charset="0"/>
                          <a:cs typeface="Times New Roman" pitchFamily="18" charset="0"/>
                        </a:rPr>
                        <a:t>География 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История -1</a:t>
                      </a:r>
                    </a:p>
                    <a:p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Физическая культура -1</a:t>
                      </a:r>
                    </a:p>
                    <a:p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Русский язык -1</a:t>
                      </a:r>
                    </a:p>
                    <a:p>
                      <a:endParaRPr lang="ru-RU" sz="12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Физика -2</a:t>
                      </a:r>
                    </a:p>
                    <a:p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История -1</a:t>
                      </a:r>
                    </a:p>
                    <a:p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Обществознание</a:t>
                      </a:r>
                      <a:r>
                        <a:rPr lang="ru-RU" sz="1200" baseline="0" dirty="0" smtClean="0">
                          <a:latin typeface="Century Schoolbook" pitchFamily="18" charset="0"/>
                          <a:cs typeface="Times New Roman" pitchFamily="18" charset="0"/>
                        </a:rPr>
                        <a:t> -1</a:t>
                      </a:r>
                      <a:endParaRPr lang="ru-RU" sz="1200" dirty="0" smtClean="0">
                        <a:latin typeface="Century Schoolbook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799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Региональный уровень </a:t>
                      </a:r>
                    </a:p>
                    <a:p>
                      <a:endParaRPr lang="ru-RU" sz="12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История -1</a:t>
                      </a:r>
                    </a:p>
                    <a:p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Физика -1</a:t>
                      </a:r>
                    </a:p>
                    <a:p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Искусство-1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Century Schoolbook" pitchFamily="18" charset="0"/>
                          <a:cs typeface="Times New Roman" pitchFamily="18" charset="0"/>
                        </a:rPr>
                        <a:t>Русский язык -1</a:t>
                      </a:r>
                    </a:p>
                    <a:p>
                      <a:endParaRPr lang="ru-RU" sz="1200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09296" y="241735"/>
          <a:ext cx="7998372" cy="3258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6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7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821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Century Schoolbook" pitchFamily="18" charset="0"/>
                        </a:rPr>
                        <a:t>ОБЩИЕ ИТОГИ ОБРАЗОВАТЕЛЬНОЙ ДЕЯТЕЛЬНОСТИ 2019-2020</a:t>
                      </a:r>
                      <a:r>
                        <a:rPr lang="ru-RU" baseline="0" dirty="0" smtClean="0">
                          <a:solidFill>
                            <a:srgbClr val="C00000"/>
                          </a:solidFill>
                          <a:latin typeface="Century Schoolbook" pitchFamily="18" charset="0"/>
                        </a:rPr>
                        <a:t> г.</a:t>
                      </a:r>
                      <a:endParaRPr lang="ru-RU" dirty="0">
                        <a:solidFill>
                          <a:srgbClr val="C00000"/>
                        </a:solidFill>
                        <a:latin typeface="Century Schoolbook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82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1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Обучалось учеников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1300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82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2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Оставлены на повторное обучение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0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82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2.1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Переведены</a:t>
                      </a:r>
                      <a:r>
                        <a:rPr lang="ru-RU" baseline="0" dirty="0" smtClean="0">
                          <a:latin typeface="Century Schoolbook" pitchFamily="18" charset="0"/>
                        </a:rPr>
                        <a:t> условно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0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82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3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Успеваемость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100 %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82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4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Качество </a:t>
                      </a:r>
                      <a:r>
                        <a:rPr lang="ru-RU" dirty="0" err="1" smtClean="0">
                          <a:latin typeface="Century Schoolbook" pitchFamily="18" charset="0"/>
                        </a:rPr>
                        <a:t>обученности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44,8 %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82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5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Закончили школу: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82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5.1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С аттестатом с отличием</a:t>
                      </a:r>
                      <a:r>
                        <a:rPr lang="ru-RU" baseline="0" dirty="0" smtClean="0">
                          <a:latin typeface="Century Schoolbook" pitchFamily="18" charset="0"/>
                        </a:rPr>
                        <a:t> (9 класс)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2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82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5.2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С федеральной золотой медалью «За успехи в учении»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3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821">
                <a:tc>
                  <a:txBody>
                    <a:bodyPr/>
                    <a:lstStyle/>
                    <a:p>
                      <a:r>
                        <a:rPr lang="ru-RU" dirty="0" smtClean="0"/>
                        <a:t>5.3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С золотой медалью</a:t>
                      </a:r>
                      <a:r>
                        <a:rPr lang="ru-RU" baseline="0" dirty="0" smtClean="0">
                          <a:latin typeface="Century Schoolbook" pitchFamily="18" charset="0"/>
                        </a:rPr>
                        <a:t> «Гордость Забайкалья»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entury Schoolbook" pitchFamily="18" charset="0"/>
                        </a:rPr>
                        <a:t>1</a:t>
                      </a:r>
                      <a:endParaRPr lang="ru-RU" dirty="0">
                        <a:latin typeface="Century Schoolbook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56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DE1B08-4229-4F4B-A68D-784BE6DA8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567" y="241738"/>
            <a:ext cx="7451834" cy="56612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Инновационная деятельность школы </a:t>
            </a:r>
            <a:endParaRPr lang="ru-RU" sz="2800" i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23CBA2-92E7-4C9C-880F-3A34ED166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761" y="994045"/>
            <a:ext cx="8078678" cy="3071928"/>
          </a:xfrm>
        </p:spPr>
        <p:txBody>
          <a:bodyPr>
            <a:normAutofit fontScale="85000" lnSpcReduction="10000"/>
          </a:bodyPr>
          <a:lstStyle/>
          <a:p>
            <a:pPr marL="514350" indent="-514350" algn="just">
              <a:buAutoNum type="arabicPeriod"/>
            </a:pPr>
            <a:r>
              <a:rPr lang="ru-RU" sz="2400" dirty="0" smtClean="0">
                <a:latin typeface="Century Schoolbook" panose="02040604050505020304" pitchFamily="18" charset="0"/>
                <a:cs typeface="Times New Roman" pitchFamily="18" charset="0"/>
              </a:rPr>
              <a:t>Внедренческая площадка </a:t>
            </a:r>
            <a:r>
              <a:rPr lang="ru-RU" sz="2400" u="sng" dirty="0" smtClean="0">
                <a:solidFill>
                  <a:srgbClr val="0000FF"/>
                </a:solidFill>
                <a:latin typeface="Century Schoolbook" panose="02040604050505020304" pitchFamily="18" charset="0"/>
                <a:cs typeface="Times New Roman" pitchFamily="18" charset="0"/>
              </a:rPr>
              <a:t>««Школьный  музей как центр гражданско-патриотического воспитания» </a:t>
            </a:r>
            <a:r>
              <a:rPr lang="ru-RU" sz="2400" dirty="0" smtClean="0">
                <a:latin typeface="Century Schoolbook" panose="02040604050505020304" pitchFamily="18" charset="0"/>
                <a:cs typeface="Times New Roman" pitchFamily="18" charset="0"/>
              </a:rPr>
              <a:t>(2016-2021гг.)</a:t>
            </a:r>
          </a:p>
          <a:p>
            <a:pPr marL="514350" indent="-514350" algn="just">
              <a:buAutoNum type="arabicPeriod"/>
            </a:pPr>
            <a:r>
              <a:rPr lang="ru-RU" sz="2400" dirty="0" err="1" smtClean="0">
                <a:latin typeface="Century Schoolbook" panose="02040604050505020304" pitchFamily="18" charset="0"/>
                <a:cs typeface="Times New Roman" pitchFamily="18" charset="0"/>
              </a:rPr>
              <a:t>Стажировочная</a:t>
            </a:r>
            <a:r>
              <a:rPr lang="ru-RU" sz="2400" dirty="0" smtClean="0">
                <a:latin typeface="Century Schoolbook" panose="02040604050505020304" pitchFamily="18" charset="0"/>
                <a:cs typeface="Times New Roman" pitchFamily="18" charset="0"/>
              </a:rPr>
              <a:t> площадка </a:t>
            </a:r>
            <a:r>
              <a:rPr lang="ru-RU" sz="2400" u="sng" dirty="0" smtClean="0">
                <a:solidFill>
                  <a:srgbClr val="0000FF"/>
                </a:solidFill>
                <a:latin typeface="Century Schoolbook" panose="02040604050505020304" pitchFamily="18" charset="0"/>
                <a:cs typeface="Times New Roman" pitchFamily="18" charset="0"/>
              </a:rPr>
              <a:t>«Школьная библиотека –современный информационно-библиотечный центр» </a:t>
            </a:r>
            <a:r>
              <a:rPr lang="ru-RU" sz="2400" dirty="0" smtClean="0">
                <a:latin typeface="Century Schoolbook" panose="02040604050505020304" pitchFamily="18" charset="0"/>
                <a:cs typeface="Times New Roman" pitchFamily="18" charset="0"/>
              </a:rPr>
              <a:t>(2015-2020 гг.)</a:t>
            </a:r>
          </a:p>
          <a:p>
            <a:pPr marL="514350" indent="-514350" algn="just">
              <a:buAutoNum type="arabicPeriod"/>
            </a:pPr>
            <a:r>
              <a:rPr lang="ru-RU" sz="2400" dirty="0" smtClean="0">
                <a:latin typeface="Century Schoolbook" panose="02040604050505020304" pitchFamily="18" charset="0"/>
                <a:cs typeface="Times New Roman" pitchFamily="18" charset="0"/>
              </a:rPr>
              <a:t> Статус </a:t>
            </a:r>
            <a:r>
              <a:rPr lang="ru-RU" sz="2400" u="sng" dirty="0" smtClean="0">
                <a:solidFill>
                  <a:srgbClr val="0000FF"/>
                </a:solidFill>
                <a:latin typeface="Century Schoolbook" panose="02040604050505020304" pitchFamily="18" charset="0"/>
                <a:cs typeface="Times New Roman" pitchFamily="18" charset="0"/>
              </a:rPr>
              <a:t>«Городская проектная площадка» </a:t>
            </a:r>
            <a:r>
              <a:rPr lang="ru-RU" sz="2400" dirty="0" smtClean="0">
                <a:latin typeface="Century Schoolbook" panose="02040604050505020304" pitchFamily="18" charset="0"/>
                <a:cs typeface="Times New Roman" pitchFamily="18" charset="0"/>
              </a:rPr>
              <a:t>по итогам работы Забайкальского образовательного форума-2019 «Сетевое взаимодействие образовательных учреждений  как условие повышения качества образования  в условиях перехода на ФГОС СОО (МБОУ «СОШ № 6» и МБОУ «СОШ №8»)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30924" y="3909848"/>
            <a:ext cx="8082455" cy="1836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Э</a:t>
            </a:r>
            <a:r>
              <a:rPr lang="ru-RU" sz="2400" b="1" i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кспериментальная деятельность школы</a:t>
            </a:r>
          </a:p>
          <a:p>
            <a:pPr marL="514350" lvl="0" indent="-514350" algn="just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AutoNum type="arabicPeriod"/>
            </a:pPr>
            <a:r>
              <a:rPr lang="ru-RU" sz="2000" dirty="0" smtClean="0">
                <a:solidFill>
                  <a:prstClr val="black"/>
                </a:solidFill>
                <a:latin typeface="Century Schoolbook" panose="02040604050505020304" pitchFamily="18" charset="0"/>
                <a:cs typeface="Times New Roman" pitchFamily="18" charset="0"/>
              </a:rPr>
              <a:t>Пилотная </a:t>
            </a:r>
            <a:r>
              <a:rPr lang="ru-RU" sz="2000" dirty="0">
                <a:solidFill>
                  <a:prstClr val="black"/>
                </a:solidFill>
                <a:latin typeface="Century Schoolbook" panose="02040604050505020304" pitchFamily="18" charset="0"/>
                <a:cs typeface="Times New Roman" pitchFamily="18" charset="0"/>
              </a:rPr>
              <a:t>школа  по апробации учебного курса </a:t>
            </a:r>
            <a:r>
              <a:rPr lang="ru-RU" sz="2000" u="sng" dirty="0">
                <a:solidFill>
                  <a:srgbClr val="0000FF"/>
                </a:solidFill>
                <a:latin typeface="Century Schoolbook" panose="02040604050505020304" pitchFamily="18" charset="0"/>
                <a:cs typeface="Times New Roman" pitchFamily="18" charset="0"/>
              </a:rPr>
              <a:t>"Забайкаловедение" </a:t>
            </a:r>
            <a:r>
              <a:rPr lang="ru-RU" sz="2000" dirty="0">
                <a:solidFill>
                  <a:prstClr val="black"/>
                </a:solidFill>
                <a:latin typeface="Century Schoolbook" panose="02040604050505020304" pitchFamily="18" charset="0"/>
                <a:cs typeface="Times New Roman" pitchFamily="18" charset="0"/>
              </a:rPr>
              <a:t>(2017-2020 </a:t>
            </a:r>
            <a:r>
              <a:rPr lang="ru-RU" sz="2000" dirty="0" err="1" smtClean="0">
                <a:solidFill>
                  <a:prstClr val="black"/>
                </a:solidFill>
                <a:latin typeface="Century Schoolbook" panose="02040604050505020304" pitchFamily="18" charset="0"/>
                <a:cs typeface="Times New Roman" pitchFamily="18" charset="0"/>
              </a:rPr>
              <a:t>г.г</a:t>
            </a:r>
            <a:r>
              <a:rPr lang="ru-RU" sz="2000" dirty="0" smtClean="0">
                <a:solidFill>
                  <a:prstClr val="black"/>
                </a:solidFill>
                <a:latin typeface="Century Schoolbook" panose="02040604050505020304" pitchFamily="18" charset="0"/>
                <a:cs typeface="Times New Roman" pitchFamily="18" charset="0"/>
              </a:rPr>
              <a:t>.)</a:t>
            </a:r>
          </a:p>
          <a:p>
            <a:pPr marL="514350" lvl="0" indent="-514350" algn="just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AutoNum type="arabicPeriod"/>
            </a:pPr>
            <a:r>
              <a:rPr lang="ru-RU" sz="2000" dirty="0" smtClean="0">
                <a:solidFill>
                  <a:prstClr val="black"/>
                </a:solidFill>
                <a:latin typeface="Century Schoolbook" panose="02040604050505020304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Century Schoolbook" panose="02040604050505020304" pitchFamily="18" charset="0"/>
              </a:rPr>
              <a:t>Апробация примерной </a:t>
            </a:r>
            <a:r>
              <a:rPr lang="ru-RU" sz="2000" u="sng" dirty="0" smtClean="0">
                <a:solidFill>
                  <a:srgbClr val="0000FF"/>
                </a:solidFill>
                <a:latin typeface="Century Schoolbook" panose="02040604050505020304" pitchFamily="18" charset="0"/>
              </a:rPr>
              <a:t>программы воспитания </a:t>
            </a:r>
            <a:r>
              <a:rPr lang="ru-RU" sz="2000" dirty="0" smtClean="0">
                <a:latin typeface="Century Schoolbook" panose="02040604050505020304" pitchFamily="18" charset="0"/>
              </a:rPr>
              <a:t>(2020-2021 </a:t>
            </a:r>
            <a:r>
              <a:rPr lang="ru-RU" sz="2000" dirty="0" err="1" smtClean="0">
                <a:latin typeface="Century Schoolbook" panose="02040604050505020304" pitchFamily="18" charset="0"/>
              </a:rPr>
              <a:t>уч.год</a:t>
            </a:r>
            <a:r>
              <a:rPr lang="ru-RU" sz="2000" dirty="0" smtClean="0">
                <a:latin typeface="Century Schoolbook" panose="02040604050505020304" pitchFamily="18" charset="0"/>
              </a:rPr>
              <a:t>)</a:t>
            </a:r>
            <a:endParaRPr lang="ru-RU" sz="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29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3444" y="495117"/>
            <a:ext cx="4458254" cy="1200518"/>
          </a:xfrm>
        </p:spPr>
        <p:txBody>
          <a:bodyPr>
            <a:normAutofit fontScale="90000"/>
          </a:bodyPr>
          <a:lstStyle/>
          <a:p>
            <a:pPr lvl="0" defTabSz="914400">
              <a:lnSpc>
                <a:spcPct val="100000"/>
              </a:lnSpc>
              <a:spcBef>
                <a:spcPts val="0"/>
              </a:spcBef>
            </a:pPr>
            <a:r>
              <a:rPr lang="ru-RU" sz="2000" b="1" i="1" dirty="0" smtClean="0">
                <a:solidFill>
                  <a:srgbClr val="C00000"/>
                </a:solidFill>
                <a:latin typeface="Century Schoolbook" panose="02040604050505020304" pitchFamily="18" charset="0"/>
                <a:ea typeface="+mn-ea"/>
                <a:cs typeface="+mn-cs"/>
              </a:rPr>
              <a:t>Организация деятельности , направленной на развитие спортивной жизни школы – акцент на развитие здорового поколения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776" y="2086253"/>
            <a:ext cx="8140824" cy="4136994"/>
          </a:xfrm>
        </p:spPr>
        <p:txBody>
          <a:bodyPr>
            <a:normAutofit/>
          </a:bodyPr>
          <a:lstStyle/>
          <a:p>
            <a:pPr marL="0" lvl="0" indent="0" algn="ctr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>
                <a:solidFill>
                  <a:srgbClr val="0000FF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СПОРТИВНЫЕ </a:t>
            </a:r>
            <a:r>
              <a:rPr lang="ru-RU" sz="1400" b="1" dirty="0" smtClean="0">
                <a:solidFill>
                  <a:srgbClr val="0000FF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ДОСТИЖЕНИЯ 2018-2021 гг.:</a:t>
            </a:r>
            <a:endParaRPr lang="ru-RU" sz="1400" b="1" dirty="0">
              <a:solidFill>
                <a:srgbClr val="0000FF"/>
              </a:solidFill>
              <a:latin typeface="Century Schoolbook" panose="020406040505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ru-RU" sz="1400" dirty="0">
              <a:solidFill>
                <a:prstClr val="black"/>
              </a:solidFill>
              <a:latin typeface="Century Schoolbook" panose="020406040505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 smtClean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- Военно-патриотическая игра «Готов к защите Родины» 1 место 2018 г.;</a:t>
            </a:r>
          </a:p>
          <a:p>
            <a:pPr lvl="0" defTabSz="9144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400" dirty="0" smtClean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Спартакиада молодежи допризывного возраста Черновского административного района 1 место;</a:t>
            </a:r>
          </a:p>
          <a:p>
            <a:pPr lvl="0" defTabSz="9144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400" dirty="0" smtClean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Соревнования по восьмиборью спартакиады допризывная молодежь – 1 место;</a:t>
            </a:r>
          </a:p>
          <a:p>
            <a:pPr lvl="0" defTabSz="9144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400" dirty="0" smtClean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Спартакиада молодежи допризывного возраста городского округа «Город Чита» - 2 место;</a:t>
            </a:r>
          </a:p>
          <a:p>
            <a:pPr lvl="0" defTabSz="9144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400" dirty="0" smtClean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Городской конкурс команд ЮИД «Безопасное колесо» - 2 место;</a:t>
            </a:r>
          </a:p>
          <a:p>
            <a:pPr lvl="0" defTabSz="9144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400" dirty="0" smtClean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Первенство по спортивному туризму «Дистанция пешеходная» - 2 место;</a:t>
            </a:r>
          </a:p>
          <a:p>
            <a:pPr lvl="0" defTabSz="9144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400" dirty="0" smtClean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Городские соревнования «Контрольный узел» 2 место;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 smtClean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-   Соревнования </a:t>
            </a:r>
            <a:r>
              <a:rPr lang="ru-RU" sz="1400" dirty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Черновского района по волейболу 3 место </a:t>
            </a:r>
            <a:r>
              <a:rPr lang="ru-RU" sz="1400" dirty="0" smtClean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юноши – 2019 г.;</a:t>
            </a:r>
            <a:endParaRPr lang="ru-RU" sz="1400" dirty="0">
              <a:solidFill>
                <a:prstClr val="black"/>
              </a:solidFill>
              <a:latin typeface="Century Schoolbook" panose="020406040505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 smtClean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-   Городские </a:t>
            </a:r>
            <a:r>
              <a:rPr lang="ru-RU" sz="1400" dirty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соревнования по баскетболу «КЭС-баскет» команда юношей 3 </a:t>
            </a:r>
            <a:r>
              <a:rPr lang="ru-RU" sz="1400" dirty="0" smtClean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место –  2019 г.; </a:t>
            </a:r>
            <a:endParaRPr lang="ru-RU" sz="1400" dirty="0">
              <a:solidFill>
                <a:prstClr val="black"/>
              </a:solidFill>
              <a:latin typeface="Century Schoolbook" panose="020406040505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- Городские соревнования по лёгкой атлетике 1 </a:t>
            </a:r>
            <a:r>
              <a:rPr lang="ru-RU" sz="1400" dirty="0" smtClean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место – 2019 г.; </a:t>
            </a:r>
            <a:endParaRPr lang="ru-RU" sz="1400" dirty="0">
              <a:solidFill>
                <a:prstClr val="black"/>
              </a:solidFill>
              <a:latin typeface="Century Schoolbook" panose="020406040505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lvl="0" defTabSz="9144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1400" dirty="0" smtClean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Соревнования </a:t>
            </a:r>
            <a:r>
              <a:rPr lang="ru-RU" sz="1400" dirty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Черновского района по </a:t>
            </a:r>
            <a:r>
              <a:rPr lang="ru-RU" sz="1400" dirty="0" smtClean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футболу 2019 г.:  </a:t>
            </a:r>
          </a:p>
          <a:p>
            <a:pPr marL="0" lvl="0" indent="0" algn="ctr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 smtClean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старшая </a:t>
            </a:r>
            <a:r>
              <a:rPr lang="ru-RU" sz="1400" dirty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группа 1 место, </a:t>
            </a:r>
            <a:r>
              <a:rPr lang="ru-RU" sz="1400" dirty="0" smtClean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</a:t>
            </a:r>
          </a:p>
          <a:p>
            <a:pPr marL="0" lvl="0" indent="0" algn="ctr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 smtClean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средняя </a:t>
            </a:r>
            <a:r>
              <a:rPr lang="ru-RU" sz="1400" dirty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группа 2 место. </a:t>
            </a:r>
            <a:endParaRPr lang="ru-RU" sz="1400" dirty="0" smtClean="0">
              <a:solidFill>
                <a:prstClr val="black"/>
              </a:solidFill>
              <a:latin typeface="Century Schoolbook" panose="020406040505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 smtClean="0">
                <a:solidFill>
                  <a:prstClr val="black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- Соревнования Черновского района по кёрлингу – 2 место – 2020 г.</a:t>
            </a:r>
            <a:endParaRPr lang="ru-RU" sz="1400" dirty="0">
              <a:solidFill>
                <a:prstClr val="black"/>
              </a:solidFill>
              <a:latin typeface="Century Schoolbook" panose="020406040505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30390" y="4780624"/>
            <a:ext cx="2669221" cy="200191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3140" y="144818"/>
            <a:ext cx="3009529" cy="169286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9752" y="377300"/>
            <a:ext cx="2112887" cy="158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98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93704" y="2459245"/>
            <a:ext cx="4717774" cy="1006476"/>
          </a:xfrm>
        </p:spPr>
        <p:txBody>
          <a:bodyPr>
            <a:normAutofit fontScale="90000"/>
          </a:bodyPr>
          <a:lstStyle/>
          <a:p>
            <a:pPr algn="r"/>
            <a:r>
              <a:rPr lang="ru-RU" sz="1800" b="1" dirty="0" smtClean="0">
                <a:solidFill>
                  <a:srgbClr val="0000FF"/>
                </a:solidFill>
                <a:latin typeface="Century Schoolbook" panose="02040604050505020304" pitchFamily="18" charset="0"/>
                <a:ea typeface="+mn-ea"/>
                <a:cs typeface="+mn-cs"/>
              </a:rPr>
              <a:t>Более 20 </a:t>
            </a:r>
            <a:r>
              <a:rPr lang="ru-RU" sz="1800" b="1" dirty="0">
                <a:solidFill>
                  <a:srgbClr val="0000FF"/>
                </a:solidFill>
                <a:latin typeface="Century Schoolbook" panose="02040604050505020304" pitchFamily="18" charset="0"/>
                <a:ea typeface="+mn-ea"/>
                <a:cs typeface="+mn-cs"/>
              </a:rPr>
              <a:t>лет </a:t>
            </a:r>
            <a:r>
              <a:rPr lang="ru-RU" sz="1800" b="1" dirty="0" smtClean="0">
                <a:solidFill>
                  <a:srgbClr val="0000FF"/>
                </a:solidFill>
                <a:latin typeface="Century Schoolbook" panose="02040604050505020304" pitchFamily="18" charset="0"/>
                <a:ea typeface="+mn-ea"/>
                <a:cs typeface="+mn-cs"/>
              </a:rPr>
              <a:t>в школе активно развиваются детские объединения «Солнечный город» и «Детский </a:t>
            </a:r>
            <a:r>
              <a:rPr lang="ru-RU" sz="1800" b="1" dirty="0">
                <a:solidFill>
                  <a:srgbClr val="0000FF"/>
                </a:solidFill>
                <a:latin typeface="Century Schoolbook" panose="02040604050505020304" pitchFamily="18" charset="0"/>
                <a:ea typeface="+mn-ea"/>
                <a:cs typeface="+mn-cs"/>
              </a:rPr>
              <a:t>остров»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2572" y="3449017"/>
            <a:ext cx="4214191" cy="3408983"/>
          </a:xfrm>
        </p:spPr>
        <p:txBody>
          <a:bodyPr>
            <a:normAutofit/>
          </a:bodyPr>
          <a:lstStyle/>
          <a:p>
            <a:pPr marL="0" lvl="0" indent="0" algn="ctr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i="1" dirty="0">
                <a:solidFill>
                  <a:srgbClr val="0070C0"/>
                </a:solidFill>
                <a:latin typeface="Century Schoolbook" panose="02040604050505020304" pitchFamily="18" charset="0"/>
              </a:rPr>
              <a:t>Главные достижения в работе </a:t>
            </a:r>
          </a:p>
          <a:p>
            <a:pPr marL="0" lvl="0" indent="0" algn="ctr" defTabSz="91440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i="1" dirty="0">
                <a:solidFill>
                  <a:srgbClr val="0070C0"/>
                </a:solidFill>
                <a:latin typeface="Century Schoolbook" panose="02040604050505020304" pitchFamily="18" charset="0"/>
              </a:rPr>
              <a:t>по развитию детского движения в школе:</a:t>
            </a:r>
          </a:p>
          <a:p>
            <a:pPr marL="285750" lvl="0" indent="-285750" defTabSz="91440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prstClr val="black"/>
                </a:solidFill>
                <a:latin typeface="Century Schoolbook" panose="02040604050505020304" pitchFamily="18" charset="0"/>
              </a:rPr>
              <a:t>Приоритет </a:t>
            </a:r>
            <a:r>
              <a:rPr lang="ru-RU" sz="1800" dirty="0">
                <a:solidFill>
                  <a:prstClr val="black"/>
                </a:solidFill>
                <a:latin typeface="Century Schoolbook" panose="02040604050505020304" pitchFamily="18" charset="0"/>
              </a:rPr>
              <a:t>– содействие детей и взрослых</a:t>
            </a:r>
          </a:p>
          <a:p>
            <a:pPr marL="285750" lvl="0" indent="-285750" defTabSz="91440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prstClr val="black"/>
                </a:solidFill>
                <a:latin typeface="Century Schoolbook" panose="02040604050505020304" pitchFamily="18" charset="0"/>
              </a:rPr>
              <a:t>Сохранение традиций и истории</a:t>
            </a:r>
          </a:p>
          <a:p>
            <a:pPr marL="285750" lvl="0" indent="-285750" defTabSz="91440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prstClr val="black"/>
                </a:solidFill>
                <a:latin typeface="Century Schoolbook" panose="02040604050505020304" pitchFamily="18" charset="0"/>
              </a:rPr>
              <a:t>Внедрение современных методов и подходов в развитии детского лидерского движения</a:t>
            </a:r>
          </a:p>
          <a:p>
            <a:pPr marL="285750" lvl="0" indent="-285750" defTabSz="91440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prstClr val="black"/>
                </a:solidFill>
                <a:latin typeface="Century Schoolbook" panose="02040604050505020304" pitchFamily="18" charset="0"/>
              </a:rPr>
              <a:t>Лучшее объединение города</a:t>
            </a:r>
          </a:p>
          <a:p>
            <a:pPr marL="285750" lvl="0" indent="-285750" defTabSz="91440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prstClr val="black"/>
                </a:solidFill>
                <a:latin typeface="Century Schoolbook" panose="02040604050505020304" pitchFamily="18" charset="0"/>
              </a:rPr>
              <a:t>Членство в ЧГДОО «Родничок»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25285" y="295689"/>
            <a:ext cx="4916558" cy="136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  <a:latin typeface="Century Schoolbook" panose="02040604050505020304" pitchFamily="18" charset="0"/>
              </a:rPr>
              <a:t>Творческое развитие обучающихся – приоритетное направление воспитательной деятельности школы</a:t>
            </a:r>
            <a:endParaRPr lang="ru-RU" sz="2000" b="1" i="1" dirty="0">
              <a:solidFill>
                <a:srgbClr val="C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6017" y="1656521"/>
            <a:ext cx="4479235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fontAlgn="base">
              <a:spcAft>
                <a:spcPts val="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</a:rPr>
              <a:t>Наши победы:</a:t>
            </a:r>
          </a:p>
          <a:p>
            <a:pPr marL="457200" fontAlgn="base">
              <a:spcAft>
                <a:spcPts val="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</a:rPr>
              <a:t>2018-2019</a:t>
            </a:r>
          </a:p>
          <a:p>
            <a:pPr marL="457200" fontAlgn="base">
              <a:spcAft>
                <a:spcPts val="0"/>
              </a:spcAft>
            </a:pPr>
            <a:r>
              <a:rPr lang="ru-RU" sz="1600" dirty="0" smtClean="0">
                <a:latin typeface="Century Schoolbook" panose="02040604050505020304" pitchFamily="18" charset="0"/>
                <a:ea typeface="Times New Roman" panose="02020603050405020304" pitchFamily="18" charset="0"/>
              </a:rPr>
              <a:t>Городской конкурс </a:t>
            </a:r>
            <a:r>
              <a:rPr lang="ru-RU" sz="1600" dirty="0">
                <a:latin typeface="Century Schoolbook" panose="02040604050505020304" pitchFamily="18" charset="0"/>
                <a:ea typeface="Times New Roman" panose="02020603050405020304" pitchFamily="18" charset="0"/>
              </a:rPr>
              <a:t>художественного </a:t>
            </a:r>
            <a:r>
              <a:rPr lang="ru-RU" sz="1600" dirty="0" smtClean="0">
                <a:latin typeface="Century Schoolbook" panose="02040604050505020304" pitchFamily="18" charset="0"/>
                <a:ea typeface="Times New Roman" panose="02020603050405020304" pitchFamily="18" charset="0"/>
              </a:rPr>
              <a:t>творчества  </a:t>
            </a:r>
            <a:r>
              <a:rPr lang="ru-RU" sz="1600" dirty="0">
                <a:latin typeface="Century Schoolbook" panose="02040604050505020304" pitchFamily="18" charset="0"/>
                <a:ea typeface="Times New Roman" panose="02020603050405020304" pitchFamily="18" charset="0"/>
              </a:rPr>
              <a:t>«Звездная волна» (I место) </a:t>
            </a:r>
          </a:p>
          <a:p>
            <a:pPr marL="457200" fontAlgn="base">
              <a:spcAft>
                <a:spcPts val="0"/>
              </a:spcAft>
            </a:pPr>
            <a:r>
              <a:rPr lang="ru-RU" sz="1600" dirty="0">
                <a:latin typeface="Century Schoolbook" panose="02040604050505020304" pitchFamily="18" charset="0"/>
                <a:ea typeface="Times New Roman" panose="02020603050405020304" pitchFamily="18" charset="0"/>
              </a:rPr>
              <a:t>Городской конкурс инсценированной песни (II место)</a:t>
            </a:r>
          </a:p>
          <a:p>
            <a:pPr marL="457200" fontAlgn="base">
              <a:spcAft>
                <a:spcPts val="0"/>
              </a:spcAft>
            </a:pPr>
            <a:r>
              <a:rPr lang="ru-RU" sz="1600" dirty="0">
                <a:latin typeface="Century Schoolbook" panose="02040604050505020304" pitchFamily="18" charset="0"/>
                <a:ea typeface="Times New Roman" panose="02020603050405020304" pitchFamily="18" charset="0"/>
              </a:rPr>
              <a:t> </a:t>
            </a:r>
            <a:r>
              <a:rPr lang="ru-RU" sz="1600" dirty="0" smtClean="0">
                <a:latin typeface="Century Schoolbook" panose="02040604050505020304" pitchFamily="18" charset="0"/>
                <a:ea typeface="Times New Roman" panose="02020603050405020304" pitchFamily="18" charset="0"/>
              </a:rPr>
              <a:t>Городской конкурс </a:t>
            </a:r>
            <a:r>
              <a:rPr lang="ru-RU" sz="1600" dirty="0">
                <a:latin typeface="Century Schoolbook" panose="02040604050505020304" pitchFamily="18" charset="0"/>
                <a:ea typeface="Times New Roman" panose="02020603050405020304" pitchFamily="18" charset="0"/>
              </a:rPr>
              <a:t>вокального </a:t>
            </a:r>
            <a:r>
              <a:rPr lang="ru-RU" sz="1600" dirty="0" smtClean="0">
                <a:latin typeface="Century Schoolbook" panose="02040604050505020304" pitchFamily="18" charset="0"/>
                <a:ea typeface="Times New Roman" panose="02020603050405020304" pitchFamily="18" charset="0"/>
              </a:rPr>
              <a:t>мастерства  </a:t>
            </a:r>
            <a:r>
              <a:rPr lang="ru-RU" sz="1600" dirty="0">
                <a:latin typeface="Century Schoolbook" panose="02040604050505020304" pitchFamily="18" charset="0"/>
                <a:ea typeface="Times New Roman" panose="02020603050405020304" pitchFamily="18" charset="0"/>
              </a:rPr>
              <a:t>«</a:t>
            </a:r>
            <a:r>
              <a:rPr lang="ru-RU" sz="1600" dirty="0" smtClean="0">
                <a:latin typeface="Century Schoolbook" panose="02040604050505020304" pitchFamily="18" charset="0"/>
                <a:ea typeface="Times New Roman" panose="02020603050405020304" pitchFamily="18" charset="0"/>
              </a:rPr>
              <a:t>Живи, Россия!» </a:t>
            </a:r>
            <a:r>
              <a:rPr lang="ru-RU" sz="1600" dirty="0">
                <a:latin typeface="Century Schoolbook" panose="02040604050505020304" pitchFamily="18" charset="0"/>
                <a:ea typeface="Times New Roman" panose="02020603050405020304" pitchFamily="18" charset="0"/>
              </a:rPr>
              <a:t>(III место</a:t>
            </a:r>
            <a:r>
              <a:rPr lang="ru-RU" sz="1600" dirty="0" smtClean="0">
                <a:latin typeface="Century Schoolbook" panose="02040604050505020304" pitchFamily="18" charset="0"/>
                <a:ea typeface="Times New Roman" panose="02020603050405020304" pitchFamily="18" charset="0"/>
              </a:rPr>
              <a:t>)</a:t>
            </a:r>
          </a:p>
          <a:p>
            <a:pPr marL="457200" fontAlgn="base">
              <a:spcAft>
                <a:spcPts val="0"/>
              </a:spcAft>
            </a:pPr>
            <a:endParaRPr lang="ru-RU" sz="1600" dirty="0" smtClean="0">
              <a:latin typeface="Century Schoolbook" panose="02040604050505020304" pitchFamily="18" charset="0"/>
              <a:ea typeface="Times New Roman" panose="02020603050405020304" pitchFamily="18" charset="0"/>
            </a:endParaRPr>
          </a:p>
          <a:p>
            <a:pPr marL="457200" fontAlgn="base">
              <a:spcAft>
                <a:spcPts val="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Century Schoolbook" panose="02040604050505020304" pitchFamily="18" charset="0"/>
                <a:ea typeface="Times New Roman" panose="02020603050405020304" pitchFamily="18" charset="0"/>
              </a:rPr>
              <a:t>2019-2020:</a:t>
            </a:r>
          </a:p>
          <a:p>
            <a:pPr marL="457200" fontAlgn="base">
              <a:spcAft>
                <a:spcPts val="0"/>
              </a:spcAft>
            </a:pPr>
            <a:r>
              <a:rPr lang="ru-RU" sz="1600" kern="150" dirty="0">
                <a:solidFill>
                  <a:srgbClr val="000000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Краевая заочная Олимпиада школьников «Неболит</a:t>
            </a:r>
            <a:r>
              <a:rPr lang="ru-RU" sz="1600" kern="15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» (</a:t>
            </a:r>
            <a:r>
              <a:rPr lang="en-US" sz="1600" kern="15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I</a:t>
            </a:r>
            <a:r>
              <a:rPr lang="ru-RU" sz="1600" kern="15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место</a:t>
            </a:r>
            <a:r>
              <a:rPr lang="en-US" sz="1600" kern="15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)</a:t>
            </a:r>
            <a:endParaRPr lang="ru-RU" sz="1600" kern="150" dirty="0" smtClean="0">
              <a:solidFill>
                <a:srgbClr val="000000"/>
              </a:solidFill>
              <a:latin typeface="Century Schoolbook" panose="020406040505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457200" fontAlgn="base">
              <a:spcAft>
                <a:spcPts val="0"/>
              </a:spcAft>
            </a:pPr>
            <a:r>
              <a:rPr lang="ru-RU" sz="1600" kern="15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Конкурс </a:t>
            </a:r>
            <a:r>
              <a:rPr lang="ru-RU" sz="1600" kern="150" dirty="0">
                <a:solidFill>
                  <a:srgbClr val="000000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видеороликов «Стиль </a:t>
            </a:r>
            <a:r>
              <a:rPr lang="ru-RU" sz="1600" kern="15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жизни - </a:t>
            </a:r>
            <a:r>
              <a:rPr lang="ru-RU" sz="1600" kern="150" dirty="0">
                <a:solidFill>
                  <a:srgbClr val="000000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здоровье</a:t>
            </a:r>
            <a:r>
              <a:rPr lang="ru-RU" sz="1600" kern="15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» (</a:t>
            </a:r>
            <a:r>
              <a:rPr lang="en-US" sz="1600" kern="15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II</a:t>
            </a:r>
            <a:r>
              <a:rPr lang="ru-RU" sz="1600" kern="15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место)</a:t>
            </a:r>
            <a:endParaRPr lang="en-US" sz="1600" kern="150" dirty="0" smtClean="0">
              <a:solidFill>
                <a:srgbClr val="000000"/>
              </a:solidFill>
              <a:latin typeface="Century Schoolbook" panose="020406040505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457200" fontAlgn="base">
              <a:spcAft>
                <a:spcPts val="0"/>
              </a:spcAft>
            </a:pPr>
            <a:r>
              <a:rPr lang="ru-RU" sz="1600" kern="150" dirty="0">
                <a:solidFill>
                  <a:srgbClr val="000000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Сибирский фестиваль некоммерческой социальной видеорекламы по пропаганде здорового образа жизни «Альтернативное </a:t>
            </a:r>
            <a:r>
              <a:rPr lang="ru-RU" sz="1600" kern="15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видение</a:t>
            </a:r>
            <a:r>
              <a:rPr lang="ru-RU" sz="1600" kern="150" dirty="0">
                <a:solidFill>
                  <a:srgbClr val="000000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» </a:t>
            </a:r>
            <a:r>
              <a:rPr lang="en-US" sz="1600" kern="15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(</a:t>
            </a:r>
            <a:r>
              <a:rPr lang="ru-RU" sz="1600" kern="15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диплом</a:t>
            </a:r>
            <a:r>
              <a:rPr lang="en-US" sz="1600" kern="150" dirty="0" smtClean="0">
                <a:solidFill>
                  <a:srgbClr val="000000"/>
                </a:solidFill>
                <a:latin typeface="Century Schoolbook" panose="020406040505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)</a:t>
            </a:r>
            <a:endParaRPr lang="ru-RU" sz="1600" kern="150" dirty="0" smtClean="0">
              <a:solidFill>
                <a:srgbClr val="000000"/>
              </a:solidFill>
              <a:latin typeface="Century Schoolbook" panose="020406040505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457200" fontAlgn="base">
              <a:spcAft>
                <a:spcPts val="0"/>
              </a:spcAft>
            </a:pPr>
            <a:endParaRPr lang="ru-RU" sz="1600" kern="150" dirty="0" smtClean="0">
              <a:solidFill>
                <a:srgbClr val="000000"/>
              </a:solidFill>
              <a:latin typeface="Century Schoolbook" panose="020406040505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457200" fontAlgn="base">
              <a:spcAft>
                <a:spcPts val="0"/>
              </a:spcAft>
            </a:pPr>
            <a:endParaRPr lang="ru-RU" sz="1600" dirty="0">
              <a:solidFill>
                <a:srgbClr val="C00000"/>
              </a:solidFill>
              <a:latin typeface="Century Schoolbook" panose="02040604050505020304" pitchFamily="18" charset="0"/>
              <a:ea typeface="Times New Roman" panose="02020603050405020304" pitchFamily="18" charset="0"/>
            </a:endParaRPr>
          </a:p>
          <a:p>
            <a:pPr marL="457200" fontAlgn="base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60093" y="130370"/>
            <a:ext cx="2051385" cy="152615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0875" y="1277430"/>
            <a:ext cx="2529016" cy="118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01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895</Words>
  <Application>Microsoft Office PowerPoint</Application>
  <PresentationFormat>Экран (4:3)</PresentationFormat>
  <Paragraphs>162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SimSun</vt:lpstr>
      <vt:lpstr>Arial</vt:lpstr>
      <vt:lpstr>Calibri</vt:lpstr>
      <vt:lpstr>Calibri Light</vt:lpstr>
      <vt:lpstr>Century Schoolbook</vt:lpstr>
      <vt:lpstr>Mangal</vt:lpstr>
      <vt:lpstr>Times New Roman</vt:lpstr>
      <vt:lpstr>Wingdings</vt:lpstr>
      <vt:lpstr>Тема Office</vt:lpstr>
      <vt:lpstr>Муниципальное бюджетное общеобразовательное учреждение  «Средняя общеобразовательная школа №8»</vt:lpstr>
      <vt:lpstr>Презентация PowerPoint</vt:lpstr>
      <vt:lpstr>Кадровый состав  педагогов </vt:lpstr>
      <vt:lpstr>Программы школы</vt:lpstr>
      <vt:lpstr>Оснащение школы</vt:lpstr>
      <vt:lpstr>Презентация PowerPoint</vt:lpstr>
      <vt:lpstr>Инновационная деятельность школы </vt:lpstr>
      <vt:lpstr>Организация деятельности , направленной на развитие спортивной жизни школы – акцент на развитие здорового поколения</vt:lpstr>
      <vt:lpstr>Более 20 лет в школе активно развиваются детские объединения «Солнечный город» и «Детский остров»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Мы</cp:lastModifiedBy>
  <cp:revision>66</cp:revision>
  <dcterms:created xsi:type="dcterms:W3CDTF">2014-11-21T11:00:06Z</dcterms:created>
  <dcterms:modified xsi:type="dcterms:W3CDTF">2021-02-20T05:12:16Z</dcterms:modified>
</cp:coreProperties>
</file>