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1"/>
  </p:notesMasterIdLst>
  <p:sldIdLst>
    <p:sldId id="256" r:id="rId2"/>
    <p:sldId id="396" r:id="rId3"/>
    <p:sldId id="397" r:id="rId4"/>
    <p:sldId id="406" r:id="rId5"/>
    <p:sldId id="404" r:id="rId6"/>
    <p:sldId id="405" r:id="rId7"/>
    <p:sldId id="403" r:id="rId8"/>
    <p:sldId id="401" r:id="rId9"/>
    <p:sldId id="407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7FBD89-B1AA-41F4-9AD5-F6B629EA4026}" type="datetimeFigureOut">
              <a:rPr lang="ru-RU" smtClean="0"/>
              <a:pPr/>
              <a:t>19.02.2021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AC6032-F726-4622-BDC7-98917AE50D6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0452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19.02.2021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19.02.2021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19.02.2021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19.02.2021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19.02.2021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7" Type="http://schemas.openxmlformats.org/officeDocument/2006/relationships/image" Target="../media/image24.jpe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3.jpeg"/><Relationship Id="rId5" Type="http://schemas.openxmlformats.org/officeDocument/2006/relationships/image" Target="../media/image22.jpeg"/><Relationship Id="rId4" Type="http://schemas.openxmlformats.org/officeDocument/2006/relationships/image" Target="../media/image21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jpe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8.jpeg"/><Relationship Id="rId4" Type="http://schemas.openxmlformats.org/officeDocument/2006/relationships/image" Target="../media/image2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936104"/>
          </a:xfrm>
        </p:spPr>
        <p:txBody>
          <a:bodyPr>
            <a:normAutofit/>
          </a:bodyPr>
          <a:lstStyle/>
          <a:p>
            <a:pPr algn="ctr"/>
            <a:r>
              <a:rPr lang="ru-RU" b="1" dirty="0">
                <a:latin typeface="Arial Black" pitchFamily="34" charset="0"/>
              </a:rPr>
              <a:t>Это всё о нас!!!</a:t>
            </a:r>
          </a:p>
        </p:txBody>
      </p:sp>
      <p:pic>
        <p:nvPicPr>
          <p:cNvPr id="4" name="Picture 2" descr="C:\Users\АИПК\Desktop\старый рабочий стол\СЕНТЯБРЁВКА - фото с логотипом\DSC_0469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467544" y="3789040"/>
            <a:ext cx="2632019" cy="1743472"/>
          </a:xfrm>
          <a:prstGeom prst="rect">
            <a:avLst/>
          </a:prstGeom>
          <a:noFill/>
        </p:spPr>
      </p:pic>
      <p:pic>
        <p:nvPicPr>
          <p:cNvPr id="6" name="Picture 2" descr="C:\Users\АИПК\Desktop\фото-видео\фото-видео 2017-2018\5 фото разные события в школе\день рожд рдш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 rot="155444">
            <a:off x="5898908" y="3842215"/>
            <a:ext cx="2521240" cy="1872208"/>
          </a:xfrm>
          <a:prstGeom prst="rect">
            <a:avLst/>
          </a:prstGeom>
          <a:noFill/>
        </p:spPr>
      </p:pic>
      <p:pic>
        <p:nvPicPr>
          <p:cNvPr id="7" name="Picture 2" descr="C:\Users\АИПК\Desktop\к выступлению директора\ОТЧЕТНЫЙ КОНЦЕРТ\DSC_0245.JP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 rot="619322">
            <a:off x="6215857" y="2059474"/>
            <a:ext cx="2549466" cy="1700165"/>
          </a:xfrm>
          <a:prstGeom prst="rect">
            <a:avLst/>
          </a:prstGeom>
          <a:noFill/>
        </p:spPr>
      </p:pic>
      <p:pic>
        <p:nvPicPr>
          <p:cNvPr id="8" name="Picture 2" descr="C:\Users\АИПК\Desktop\фото-видео\фото-видео 2017-2018\для буклета в монголию\115_1254.JPG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 rot="20638043">
            <a:off x="494187" y="2095383"/>
            <a:ext cx="2028717" cy="1521538"/>
          </a:xfrm>
          <a:prstGeom prst="rect">
            <a:avLst/>
          </a:prstGeom>
          <a:noFill/>
        </p:spPr>
      </p:pic>
      <p:pic>
        <p:nvPicPr>
          <p:cNvPr id="9" name="Picture 2" descr="C:\Users\АИПК\Desktop\фото-видео\фото-видео 2017-2018\Новая папка\115_3607.JPG"/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3000364" y="4500570"/>
            <a:ext cx="2875824" cy="1843114"/>
          </a:xfrm>
          <a:prstGeom prst="rect">
            <a:avLst/>
          </a:prstGeom>
          <a:noFill/>
        </p:spPr>
      </p:pic>
      <p:pic>
        <p:nvPicPr>
          <p:cNvPr id="15" name="Picture 2" descr="C:\Users\АИПК\Desktop\к выступлению директора\семинар директоров\логошк.jpg"/>
          <p:cNvPicPr>
            <a:picLocks noGrp="1" noChangeAspect="1" noChangeArrowheads="1"/>
          </p:cNvPicPr>
          <p:nvPr>
            <p:ph idx="1"/>
          </p:nvPr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2786050" y="1643050"/>
            <a:ext cx="3214710" cy="321471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19256" cy="792088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>
                <a:latin typeface="Arial Black" pitchFamily="34" charset="0"/>
              </a:rPr>
              <a:t>Общие сведения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127848"/>
          </a:xfrm>
        </p:spPr>
        <p:txBody>
          <a:bodyPr>
            <a:normAutofit fontScale="25000" lnSpcReduction="20000"/>
          </a:bodyPr>
          <a:lstStyle/>
          <a:p>
            <a:r>
              <a:rPr lang="ru-RU" sz="9600" b="1" dirty="0">
                <a:latin typeface="Times New Roman" pitchFamily="18" charset="0"/>
                <a:cs typeface="Times New Roman" pitchFamily="18" charset="0"/>
              </a:rPr>
              <a:t>Школа открыта в январе 1991 года.</a:t>
            </a:r>
          </a:p>
          <a:p>
            <a:r>
              <a:rPr lang="ru-RU" sz="9600" b="1" dirty="0">
                <a:latin typeface="Times New Roman" pitchFamily="18" charset="0"/>
                <a:cs typeface="Times New Roman" pitchFamily="18" charset="0"/>
              </a:rPr>
              <a:t> Нам - 30 лет. В школе 1850 обучающихся. </a:t>
            </a:r>
          </a:p>
          <a:p>
            <a:r>
              <a:rPr lang="ru-RU" sz="9600" b="1" dirty="0">
                <a:latin typeface="Times New Roman" pitchFamily="18" charset="0"/>
                <a:cs typeface="Times New Roman" pitchFamily="18" charset="0"/>
              </a:rPr>
              <a:t>Две смены. 64 класса –комплекта. </a:t>
            </a:r>
          </a:p>
          <a:p>
            <a:r>
              <a:rPr lang="ru-RU" sz="9600" b="1" dirty="0">
                <a:latin typeface="Times New Roman" pitchFamily="18" charset="0"/>
                <a:cs typeface="Times New Roman" pitchFamily="18" charset="0"/>
              </a:rPr>
              <a:t>В начальной школе- 27 классов. 808 обучающихся.</a:t>
            </a:r>
          </a:p>
          <a:p>
            <a:r>
              <a:rPr lang="ru-RU" sz="9600" b="1" dirty="0">
                <a:latin typeface="Times New Roman" pitchFamily="18" charset="0"/>
                <a:cs typeface="Times New Roman" pitchFamily="18" charset="0"/>
              </a:rPr>
              <a:t>1-е классы обучаются   в первую смену. Пятидневная  неделя. Со 2 класса –модульное обучение. Шестидневная неделя.</a:t>
            </a:r>
          </a:p>
          <a:p>
            <a:r>
              <a:rPr lang="ru-RU" sz="9600" b="1" dirty="0">
                <a:latin typeface="Times New Roman" pitchFamily="18" charset="0"/>
                <a:cs typeface="Times New Roman" pitchFamily="18" charset="0"/>
              </a:rPr>
              <a:t>В начальной школе 14  современных оборудованных кабинетов: компьютеры, электронные доски, проекторы, принтеры.</a:t>
            </a:r>
          </a:p>
          <a:p>
            <a:r>
              <a:rPr lang="ru-RU" sz="9600" b="1" dirty="0">
                <a:latin typeface="Times New Roman" pitchFamily="18" charset="0"/>
                <a:cs typeface="Times New Roman" pitchFamily="18" charset="0"/>
              </a:rPr>
              <a:t> Два спортивных зала, тренажёрный зал, актовый зал, кабинет технологии, сенсорная комната, 2 кабинета хореографии, кабинет вокала, столовая на 160 мест.</a:t>
            </a:r>
          </a:p>
          <a:p>
            <a:r>
              <a:rPr lang="ru-RU" sz="9600" b="1" dirty="0">
                <a:latin typeface="Times New Roman" pitchFamily="18" charset="0"/>
                <a:cs typeface="Times New Roman" pitchFamily="18" charset="0"/>
              </a:rPr>
              <a:t>На территории школы футбольное поле, спортивная площадка 3 в 1 (</a:t>
            </a:r>
            <a:r>
              <a:rPr lang="ru-RU" sz="9600" b="1" dirty="0" err="1">
                <a:latin typeface="Times New Roman" pitchFamily="18" charset="0"/>
                <a:cs typeface="Times New Roman" pitchFamily="18" charset="0"/>
              </a:rPr>
              <a:t>минифутбол</a:t>
            </a:r>
            <a:r>
              <a:rPr lang="ru-RU" sz="9600" b="1" dirty="0">
                <a:latin typeface="Times New Roman" pitchFamily="18" charset="0"/>
                <a:cs typeface="Times New Roman" pitchFamily="18" charset="0"/>
              </a:rPr>
              <a:t>, волейбол, баскетбол), 2 </a:t>
            </a:r>
            <a:r>
              <a:rPr lang="ru-RU" sz="9600" b="1" dirty="0" err="1">
                <a:latin typeface="Times New Roman" pitchFamily="18" charset="0"/>
                <a:cs typeface="Times New Roman" pitchFamily="18" charset="0"/>
              </a:rPr>
              <a:t>воркаутных</a:t>
            </a:r>
            <a:r>
              <a:rPr lang="ru-RU" sz="9600" b="1" dirty="0">
                <a:latin typeface="Times New Roman" pitchFamily="18" charset="0"/>
                <a:cs typeface="Times New Roman" pitchFamily="18" charset="0"/>
              </a:rPr>
              <a:t> площадки.</a:t>
            </a:r>
          </a:p>
          <a:p>
            <a:endParaRPr lang="ru-RU" dirty="0"/>
          </a:p>
        </p:txBody>
      </p:sp>
      <p:pic>
        <p:nvPicPr>
          <p:cNvPr id="4" name="Picture 2" descr="C:\Users\АИПК\Desktop\к выступлению директора\семинар директоров\логошк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7326664" y="357166"/>
            <a:ext cx="1500198" cy="150019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0042"/>
            <a:ext cx="8229600" cy="1000132"/>
          </a:xfrm>
        </p:spPr>
        <p:txBody>
          <a:bodyPr>
            <a:normAutofit/>
          </a:bodyPr>
          <a:lstStyle/>
          <a:p>
            <a:pPr algn="ctr"/>
            <a:r>
              <a:rPr lang="ru-RU" dirty="0">
                <a:latin typeface="Arial Black" pitchFamily="34" charset="0"/>
              </a:rPr>
              <a:t>Обучение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Программы, по которым обучаются   в начальной школе: «Школа России», «Перспектива»</a:t>
            </a:r>
          </a:p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Со 2 класса вводится английский язык. С 4 класса ОРКСЭ (основы религиозных культур и светской этики)</a:t>
            </a:r>
          </a:p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Учителя -24 педагога</a:t>
            </a:r>
          </a:p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Высшая категория -6</a:t>
            </a:r>
          </a:p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Первая  категория -5</a:t>
            </a:r>
          </a:p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Логопед, социальный педагог</a:t>
            </a:r>
          </a:p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% качества – 72,5</a:t>
            </a:r>
          </a:p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% успеваемости -98,5</a:t>
            </a:r>
          </a:p>
        </p:txBody>
      </p:sp>
      <p:pic>
        <p:nvPicPr>
          <p:cNvPr id="4" name="Picture 2" descr="C:\Users\АИПК\Desktop\к выступлению директора\семинар директоров\логошк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6929478" y="214314"/>
            <a:ext cx="1643050" cy="16430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>
                <a:solidFill>
                  <a:srgbClr val="002060"/>
                </a:solidFill>
                <a:latin typeface="Arial Black" pitchFamily="34" charset="0"/>
              </a:rPr>
              <a:t>Внеурочная деятельность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Мир моих интересов</a:t>
            </a:r>
          </a:p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Наглядная геометрия</a:t>
            </a:r>
          </a:p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Первый шаг в информатику</a:t>
            </a:r>
          </a:p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Народный танец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5077996" y="2214554"/>
            <a:ext cx="3000396" cy="2000264"/>
          </a:xfrm>
          <a:prstGeom prst="rect">
            <a:avLst/>
          </a:prstGeom>
        </p:spPr>
      </p:pic>
      <p:pic>
        <p:nvPicPr>
          <p:cNvPr id="5" name="Picture 2" descr="C:\Users\школа\Desktop\моя\май 2020\к 9 мая 2020\окна победы\0-02-0a-42b3791dd9404bd1f5e98934eebed04b1df357c662bca21b580f686c5415a4e8_b94b66c7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928926" y="4071942"/>
            <a:ext cx="2857520" cy="2143140"/>
          </a:xfrm>
          <a:prstGeom prst="rect">
            <a:avLst/>
          </a:prstGeom>
          <a:noFill/>
        </p:spPr>
      </p:pic>
      <p:pic>
        <p:nvPicPr>
          <p:cNvPr id="6" name="Picture 2" descr="C:\Users\АИПК\Desktop\к выступлению директора\семинар директоров\логошк.jp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7160868" y="231390"/>
            <a:ext cx="1554536" cy="155453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57166"/>
            <a:ext cx="8229600" cy="1214446"/>
          </a:xfrm>
        </p:spPr>
        <p:txBody>
          <a:bodyPr/>
          <a:lstStyle/>
          <a:p>
            <a:r>
              <a:rPr lang="ru-RU" b="1" dirty="0">
                <a:latin typeface="Arial Black" pitchFamily="34" charset="0"/>
              </a:rPr>
              <a:t>Наши достижени</a:t>
            </a:r>
            <a:r>
              <a:rPr lang="ru-RU" dirty="0">
                <a:latin typeface="Arial Black" pitchFamily="34" charset="0"/>
              </a:rPr>
              <a:t>я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565354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Всероссийская региональная олимпиада</a:t>
            </a:r>
          </a:p>
          <a:p>
            <a:pPr>
              <a:buNone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2021 год</a:t>
            </a:r>
          </a:p>
          <a:p>
            <a:pPr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Биология – 1 место</a:t>
            </a:r>
          </a:p>
          <a:p>
            <a:pPr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Литература – 2, 3 место</a:t>
            </a:r>
          </a:p>
          <a:p>
            <a:pPr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Химия – 3 место</a:t>
            </a:r>
          </a:p>
          <a:p>
            <a:pPr>
              <a:buNone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Ежегодные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призеры конференции «Личность. Индивидуальность. Развитие» </a:t>
            </a:r>
          </a:p>
          <a:p>
            <a:pPr>
              <a:buNone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2020 год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- Отряд волонтеров «Позитив» 1место во Всероссийском конкурсе</a:t>
            </a:r>
          </a:p>
          <a:p>
            <a:pPr>
              <a:buNone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2017 год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-   Победители губернаторского конкурса «Успешная школа- успешное будущее</a:t>
            </a:r>
            <a:r>
              <a:rPr lang="ru-RU" dirty="0"/>
              <a:t>»</a:t>
            </a:r>
          </a:p>
          <a:p>
            <a:pPr>
              <a:buNone/>
            </a:pPr>
            <a:endParaRPr lang="ru-RU" dirty="0"/>
          </a:p>
          <a:p>
            <a:endParaRPr lang="ru-RU" dirty="0"/>
          </a:p>
        </p:txBody>
      </p:sp>
      <p:pic>
        <p:nvPicPr>
          <p:cNvPr id="4" name="Picture 2" descr="C:\Users\АИПК\Desktop\к выступлению директора\семинар директоров\логошк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7215206" y="285728"/>
            <a:ext cx="1600196" cy="160019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642918"/>
            <a:ext cx="8715436" cy="1143008"/>
          </a:xfrm>
        </p:spPr>
        <p:txBody>
          <a:bodyPr>
            <a:noAutofit/>
          </a:bodyPr>
          <a:lstStyle/>
          <a:p>
            <a:pPr algn="ctr"/>
            <a:r>
              <a:rPr lang="ru-RU" sz="4400" dirty="0">
                <a:latin typeface="Arial Black" pitchFamily="34" charset="0"/>
              </a:rPr>
              <a:t>Дополнительное</a:t>
            </a:r>
            <a:br>
              <a:rPr lang="ru-RU" sz="4400" dirty="0">
                <a:latin typeface="Arial Black" pitchFamily="34" charset="0"/>
              </a:rPr>
            </a:br>
            <a:r>
              <a:rPr lang="ru-RU" sz="4400" dirty="0">
                <a:latin typeface="Arial Black" pitchFamily="34" charset="0"/>
              </a:rPr>
              <a:t>образование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Каждый год идёт набор</a:t>
            </a:r>
          </a:p>
          <a:p>
            <a:pPr>
              <a:buNone/>
            </a:pP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в школьные танцевальные, </a:t>
            </a:r>
          </a:p>
          <a:p>
            <a:pPr>
              <a:buNone/>
            </a:pP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вокальные студии.</a:t>
            </a:r>
          </a:p>
          <a:p>
            <a:pPr>
              <a:buNone/>
            </a:pP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Обучение бесплатное. Участие в</a:t>
            </a:r>
          </a:p>
          <a:p>
            <a:pPr>
              <a:buNone/>
            </a:pP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концертах, конкурсах,</a:t>
            </a:r>
          </a:p>
          <a:p>
            <a:pPr>
              <a:buNone/>
            </a:pP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фестивалях. Руководители: </a:t>
            </a:r>
          </a:p>
          <a:p>
            <a:pPr>
              <a:buNone/>
            </a:pP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Раменская Елена Геннадьевна,</a:t>
            </a:r>
          </a:p>
          <a:p>
            <a:pPr>
              <a:buNone/>
            </a:pP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Скибина Татьяна Сергеевна,</a:t>
            </a:r>
          </a:p>
          <a:p>
            <a:pPr>
              <a:buNone/>
            </a:pP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Афанасьева Наталья Николаевн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а</a:t>
            </a:r>
          </a:p>
          <a:p>
            <a:pPr>
              <a:buNone/>
            </a:pPr>
            <a:endParaRPr lang="ru-RU" dirty="0">
              <a:solidFill>
                <a:srgbClr val="002060"/>
              </a:solidFill>
            </a:endParaRPr>
          </a:p>
        </p:txBody>
      </p:sp>
      <p:pic>
        <p:nvPicPr>
          <p:cNvPr id="4" name="Picture 2" descr="C:\Users\АИПК\Desktop\к выступлению директора\ОТЧЕТНЫЙ КОНЦЕРТ\DSC_0245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 flipH="1">
            <a:off x="5572132" y="1857364"/>
            <a:ext cx="2785230" cy="1857388"/>
          </a:xfrm>
          <a:prstGeom prst="rect">
            <a:avLst/>
          </a:prstGeom>
          <a:noFill/>
        </p:spPr>
      </p:pic>
      <p:pic>
        <p:nvPicPr>
          <p:cNvPr id="5" name="Picture 2" descr="F:\отчёт рдш 2017\фото для рдш отчёт\танц марафон 2017 фото\115_8498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000760" y="3571876"/>
            <a:ext cx="2724152" cy="22145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C:\Users\АИПК\Desktop\к выступлению директора\семинар директоров\логошк.jp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7358082" y="214290"/>
            <a:ext cx="1445860" cy="144586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28604"/>
            <a:ext cx="8229600" cy="1928826"/>
          </a:xfrm>
        </p:spPr>
        <p:txBody>
          <a:bodyPr>
            <a:normAutofit fontScale="90000"/>
          </a:bodyPr>
          <a:lstStyle/>
          <a:p>
            <a:r>
              <a:rPr lang="ru-RU" dirty="0">
                <a:latin typeface="Arial Black" pitchFamily="34" charset="0"/>
              </a:rPr>
              <a:t>Спортивно-оздоровительное направление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357430"/>
            <a:ext cx="8229600" cy="396717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/>
              <a:t>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Первоклассников можно записать в секцию футбола,  волейбола, лёгкой атлетики.</a:t>
            </a:r>
          </a:p>
          <a:p>
            <a:pPr>
              <a:buNone/>
            </a:pP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Постоянно проводятся </a:t>
            </a:r>
          </a:p>
          <a:p>
            <a:pPr>
              <a:buNone/>
            </a:pP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спортивные конкурсы: </a:t>
            </a:r>
          </a:p>
          <a:p>
            <a:pPr>
              <a:buNone/>
            </a:pP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«Весёлые старты», </a:t>
            </a:r>
          </a:p>
          <a:p>
            <a:pPr>
              <a:buNone/>
            </a:pP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«Первоклассный марафон», </a:t>
            </a:r>
          </a:p>
          <a:p>
            <a:pPr>
              <a:buNone/>
            </a:pP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«Папа, мама, я – спортивная </a:t>
            </a:r>
          </a:p>
          <a:p>
            <a:pPr>
              <a:buNone/>
            </a:pP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семья», «Новогодний спортивный марафон». </a:t>
            </a:r>
          </a:p>
        </p:txBody>
      </p:sp>
      <p:pic>
        <p:nvPicPr>
          <p:cNvPr id="4" name="Picture 2" descr="F:\СПОРТ 6 ЯНВАРЯ\115_6708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572132" y="3429000"/>
            <a:ext cx="2939138" cy="18086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C:\Users\АИПК\Desktop\к выступлению директора\семинар директоров\логошк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6643702" y="285728"/>
            <a:ext cx="2110582" cy="211058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85728"/>
            <a:ext cx="8229600" cy="2571768"/>
          </a:xfrm>
        </p:spPr>
        <p:txBody>
          <a:bodyPr>
            <a:normAutofit fontScale="90000"/>
          </a:bodyPr>
          <a:lstStyle/>
          <a:p>
            <a:br>
              <a:rPr lang="ru-RU" dirty="0">
                <a:solidFill>
                  <a:schemeClr val="accent2">
                    <a:lumMod val="50000"/>
                  </a:schemeClr>
                </a:solidFill>
                <a:latin typeface="Arial Black" pitchFamily="34" charset="0"/>
              </a:rPr>
            </a:br>
            <a:br>
              <a:rPr lang="ru-RU" dirty="0">
                <a:solidFill>
                  <a:schemeClr val="accent2">
                    <a:lumMod val="50000"/>
                  </a:schemeClr>
                </a:solidFill>
                <a:latin typeface="Arial Black" pitchFamily="34" charset="0"/>
              </a:rPr>
            </a:br>
            <a:r>
              <a:rPr lang="ru-RU" dirty="0">
                <a:solidFill>
                  <a:schemeClr val="accent2">
                    <a:lumMod val="50000"/>
                  </a:schemeClr>
                </a:solidFill>
                <a:latin typeface="Arial Black" pitchFamily="34" charset="0"/>
              </a:rPr>
              <a:t> </a:t>
            </a:r>
            <a:r>
              <a:rPr lang="ru-RU" sz="27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Дети постоянно участвуют в</a:t>
            </a:r>
            <a:br>
              <a:rPr lang="ru-RU" sz="27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7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коллективно- творческих делах: </a:t>
            </a:r>
            <a:br>
              <a:rPr lang="ru-RU" sz="27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7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Театральный марафон</a:t>
            </a:r>
            <a:br>
              <a:rPr lang="ru-RU" sz="27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7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Конкурс чтецов</a:t>
            </a:r>
            <a:br>
              <a:rPr lang="ru-RU" sz="27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7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Вальс Победы</a:t>
            </a:r>
            <a:br>
              <a:rPr lang="ru-RU" sz="27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7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Праздник «С днём рождения, первоклассник»</a:t>
            </a:r>
            <a:br>
              <a:rPr lang="ru-RU" sz="2700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7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Бессмертный полк школы и др.</a:t>
            </a:r>
          </a:p>
        </p:txBody>
      </p:sp>
      <p:pic>
        <p:nvPicPr>
          <p:cNvPr id="36866" name="Picture 2" descr="C:\Users\АИПК\Desktop\фото-видео 2017-2018\для буклета в монголию\115_2351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500034" y="2857496"/>
            <a:ext cx="3214710" cy="2411032"/>
          </a:xfrm>
          <a:prstGeom prst="rect">
            <a:avLst/>
          </a:prstGeom>
          <a:noFill/>
        </p:spPr>
      </p:pic>
      <p:pic>
        <p:nvPicPr>
          <p:cNvPr id="4" name="Picture 2" descr="C:\Users\АИПК\Desktop\фото-видео 2017-2018\Шествие Бессмертный полк организовано при помощи администрации района, совета ветеранов, родителей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500034" y="4643446"/>
            <a:ext cx="2786082" cy="1857957"/>
          </a:xfrm>
          <a:prstGeom prst="rect">
            <a:avLst/>
          </a:prstGeom>
          <a:noFill/>
        </p:spPr>
      </p:pic>
      <p:pic>
        <p:nvPicPr>
          <p:cNvPr id="5" name="Picture 2" descr="F:\Кормушки\115_6848.JP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143240" y="3786190"/>
            <a:ext cx="2438400" cy="182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D:\фото-видео\снгтябрь 2019\100_8522.JPG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572132" y="3000372"/>
            <a:ext cx="2952328" cy="2032701"/>
          </a:xfrm>
          <a:prstGeom prst="rect">
            <a:avLst/>
          </a:prstGeom>
          <a:noFill/>
        </p:spPr>
      </p:pic>
      <p:pic>
        <p:nvPicPr>
          <p:cNvPr id="7" name="Picture 2" descr="C:\Users\АИПК\Desktop\старый рабочий стол\публичная парезентация\публичная презентация\фото 8в тимур  его команда\IMG_1610.JPG"/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301498" y="4935728"/>
            <a:ext cx="2628088" cy="1636544"/>
          </a:xfrm>
          <a:prstGeom prst="rect">
            <a:avLst/>
          </a:prstGeom>
          <a:noFill/>
        </p:spPr>
      </p:pic>
      <p:pic>
        <p:nvPicPr>
          <p:cNvPr id="8" name="Picture 2" descr="C:\Users\АИПК\Desktop\к выступлению директора\семинар директоров\логошк.jpg"/>
          <p:cNvPicPr>
            <a:picLocks noChangeAspect="1" noChangeArrowheads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7215206" y="0"/>
            <a:ext cx="1539078" cy="153907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2296284"/>
          </a:xfrm>
        </p:spPr>
        <p:txBody>
          <a:bodyPr>
            <a:noAutofit/>
          </a:bodyPr>
          <a:lstStyle/>
          <a:p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Работают  детские объединения:</a:t>
            </a:r>
            <a:b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СМиД</a:t>
            </a: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(союз мальчишек </a:t>
            </a:r>
            <a:b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 девчонок), РДШ </a:t>
            </a:r>
            <a:b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(российское  движение школьников), </a:t>
            </a:r>
            <a:r>
              <a:rPr lang="ru-RU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Юнармия</a:t>
            </a: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Почётный караул школы</a:t>
            </a:r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786050" y="3857628"/>
            <a:ext cx="2428892" cy="26701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Picture 2" descr="C:\Users\АИПК\Desktop\фото-видео 2017-2018\волонтёры победы\hL8q72Dq60o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9097" y="3143248"/>
            <a:ext cx="3223035" cy="2214578"/>
          </a:xfrm>
          <a:prstGeom prst="rect">
            <a:avLst/>
          </a:prstGeom>
          <a:noFill/>
        </p:spPr>
      </p:pic>
      <p:pic>
        <p:nvPicPr>
          <p:cNvPr id="11" name="Picture 2" descr="C:\Users\АИПК\Desktop\к выступлению директора\семинар директоров\логошк.jp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7072330" y="285728"/>
            <a:ext cx="1660174" cy="1660174"/>
          </a:xfrm>
          <a:prstGeom prst="rect">
            <a:avLst/>
          </a:prstGeom>
          <a:noFill/>
        </p:spPr>
      </p:pic>
      <p:pic>
        <p:nvPicPr>
          <p:cNvPr id="16" name="Picture 2" descr="C:\Users\АИПК\Desktop\старый рабочий стол\караул\караул осень2018\IMG_9470.JPG"/>
          <p:cNvPicPr>
            <a:picLocks noGrp="1" noChangeAspect="1" noChangeArrowheads="1"/>
          </p:cNvPicPr>
          <p:nvPr>
            <p:ph idx="1"/>
          </p:nvPr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000628" y="3071810"/>
            <a:ext cx="3724102" cy="248134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477</TotalTime>
  <Words>403</Words>
  <Application>Microsoft Office PowerPoint</Application>
  <PresentationFormat>Экран (4:3)</PresentationFormat>
  <Paragraphs>53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5" baseType="lpstr">
      <vt:lpstr>Arial Black</vt:lpstr>
      <vt:lpstr>Calibri</vt:lpstr>
      <vt:lpstr>Constantia</vt:lpstr>
      <vt:lpstr>Times New Roman</vt:lpstr>
      <vt:lpstr>Wingdings 2</vt:lpstr>
      <vt:lpstr>Поток</vt:lpstr>
      <vt:lpstr>Это всё о нас!!!</vt:lpstr>
      <vt:lpstr>Общие сведения</vt:lpstr>
      <vt:lpstr>Обучение</vt:lpstr>
      <vt:lpstr>Внеурочная деятельность</vt:lpstr>
      <vt:lpstr>Наши достижения</vt:lpstr>
      <vt:lpstr>Дополнительное образование</vt:lpstr>
      <vt:lpstr>Спортивно-оздоровительное направление</vt:lpstr>
      <vt:lpstr>   Дети постоянно участвуют в  коллективно- творческих делах:  Театральный марафон Конкурс чтецов Вальс Победы Праздник «С днём рождения, первоклассник» Бессмертный полк школы и др.</vt:lpstr>
      <vt:lpstr>Работают  детские объединения: СМиД (союз мальчишек  и девчонок), РДШ  (российское  движение школьников), Юнармия, Почётный караул школы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Воспитаттельная система ОО</dc:title>
  <dc:creator>АИПК</dc:creator>
  <cp:lastModifiedBy>Андрей Гордеев</cp:lastModifiedBy>
  <cp:revision>63</cp:revision>
  <dcterms:created xsi:type="dcterms:W3CDTF">2018-09-18T21:39:35Z</dcterms:created>
  <dcterms:modified xsi:type="dcterms:W3CDTF">2021-02-19T11:38:38Z</dcterms:modified>
</cp:coreProperties>
</file>