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72" r:id="rId3"/>
    <p:sldId id="268" r:id="rId4"/>
    <p:sldId id="273" r:id="rId5"/>
    <p:sldId id="269" r:id="rId6"/>
    <p:sldId id="271" r:id="rId7"/>
    <p:sldId id="275" r:id="rId8"/>
    <p:sldId id="276" r:id="rId9"/>
    <p:sldId id="274" r:id="rId10"/>
    <p:sldId id="258" r:id="rId11"/>
    <p:sldId id="260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 autoAdjust="0"/>
    <p:restoredTop sz="94660"/>
  </p:normalViewPr>
  <p:slideViewPr>
    <p:cSldViewPr>
      <p:cViewPr varScale="1">
        <p:scale>
          <a:sx n="66" d="100"/>
          <a:sy n="66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C0C8607-151C-47F1-88FA-1F8DD82A9556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F43DFA-0D05-42BB-A6AB-911B25EF15F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92CF8AA-866F-4CEE-BDC2-F22DF6C11629}" type="slidenum">
              <a:rPr lang="ru-RU" altLang="ru-RU"/>
              <a:pPr eaLnBrk="1" hangingPunct="1"/>
              <a:t>3</a:t>
            </a:fld>
            <a:endParaRPr lang="ru-RU" altLang="ru-RU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D296B31-F8FE-4F3D-9F21-49DDBEB43DBC}" type="slidenum">
              <a:rPr lang="ru-RU" altLang="ru-RU"/>
              <a:pPr eaLnBrk="1" hangingPunct="1"/>
              <a:t>4</a:t>
            </a:fld>
            <a:endParaRPr lang="ru-RU" altLang="ru-RU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1FFD2F0-EB14-4E50-9E03-8989769CA9A4}" type="slidenum">
              <a:rPr lang="ru-RU" altLang="ru-RU"/>
              <a:pPr eaLnBrk="1" hangingPunct="1"/>
              <a:t>5</a:t>
            </a:fld>
            <a:endParaRPr lang="ru-RU" altLang="ru-RU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13BA1A5-AA2B-45A5-A003-8DA51D5213F5}" type="slidenum">
              <a:rPr lang="ru-RU" altLang="ru-RU"/>
              <a:pPr eaLnBrk="1" hangingPunct="1"/>
              <a:t>6</a:t>
            </a:fld>
            <a:endParaRPr lang="ru-RU" altLang="ru-RU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CF8E4-9F08-43CE-8BD2-1BB7B950B583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59838-64EE-4FEF-A9FE-0F6E7107CE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0848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206EA-312A-48C7-A3D1-D61CFFE560EF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EF71D-E4F2-4C13-94B0-0521D8DFFE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5310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61641-1F61-4DF5-ADD7-660ABAAE7CE2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9F927-FC1E-49DC-B5F7-E6F5B2B5955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774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F56FB-754F-4960-A734-C469F6309403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93C578AD-8794-4659-AE64-4CCE069984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4232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4FE00-2041-4D2D-A0A7-380E21520326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D1299-4D42-4E8C-9876-616D802C53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863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74117-1AEC-4D34-B586-66BCCBFC215C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CDD888A7-372B-49D8-86D0-D189685FB8D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147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78E4D-F87A-4C13-93BF-D015336F184B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758210-D46A-4D14-9D4E-41E303099A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926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CCAF8-DE2C-408E-8E15-FC8810D319AF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26C82-7B32-432A-9DD5-882C01BD1A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6338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5CD1-01DF-4AF5-B890-0D97ED6A5FAE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A500F-3B57-4761-838B-0E7DAC6A1A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6458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83C1B-8A28-4E74-90E0-83AB183FF3CA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D9CC2-0C8B-4A6A-96CD-41684D2DEA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33031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2CFAB-61DF-4C33-B710-EEC14B843C96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10DA4A-A92A-451F-8BC1-30D42247B7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8836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DDAA9ED-21A7-4103-B354-FD5F0897439C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rgbClr val="7F7F7F"/>
                </a:solidFill>
              </a:defRPr>
            </a:lvl1pPr>
          </a:lstStyle>
          <a:p>
            <a:fld id="{B016DB56-13BC-43C3-BC24-358F8F6B03D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7.jpeg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jpeg"/><Relationship Id="rId3" Type="http://schemas.openxmlformats.org/officeDocument/2006/relationships/image" Target="../media/image39.jpeg"/><Relationship Id="rId7" Type="http://schemas.openxmlformats.org/officeDocument/2006/relationships/image" Target="../media/image43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jpeg"/><Relationship Id="rId5" Type="http://schemas.openxmlformats.org/officeDocument/2006/relationships/image" Target="../media/image41.jpeg"/><Relationship Id="rId4" Type="http://schemas.openxmlformats.org/officeDocument/2006/relationships/image" Target="../media/image4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jpeg"/><Relationship Id="rId19" Type="http://schemas.openxmlformats.org/officeDocument/2006/relationships/image" Target="../media/image19.jpeg"/><Relationship Id="rId4" Type="http://schemas.openxmlformats.org/officeDocument/2006/relationships/image" Target="../media/image4.pn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1" descr="F:\школа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3" descr="C:\Users\user\AppData\Local\Temp\Temp1_субботник.zip\субботник\20181013_10575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14625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Рисунок 4" descr="C:\Users\user\AppData\Local\Temp\Temp1_конкурс поделок Золотая осень.zip\конкурс поделок Золотая осень\153844462202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57800" y="0"/>
            <a:ext cx="3886200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Рисунок 5" descr="C:\Users\user\AppData\Local\Temp\Temp1_день учителя и самоуправления.zip\день учителя и самоуправления\20181005_09432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3188" y="2286000"/>
            <a:ext cx="3654425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Рисунок 7" descr="C:\Users\user\AppData\Local\Temp\Temp1_день защиты животных.zip\день защиты животных\20181004_154532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143375"/>
            <a:ext cx="3817938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Рисунок 8" descr="F:\фотографии\Щетинина\DSC00107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57875" y="4429125"/>
            <a:ext cx="328612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1" descr="F:\фотографии\Щетинина\DSC0006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0438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Рисунок 2" descr="C:\Users\user\AppData\Local\Temp\Temp1_день защиты животных.zip\день защиты животных\20181004_15191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14625" y="1000125"/>
            <a:ext cx="34290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Рисунок 4" descr="C:\Users\user\AppData\Local\Temp\Temp1_день здоровья.zip\день здоровья\20180908_09142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714875"/>
            <a:ext cx="3357563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Рисунок 5" descr="F:\Моя малая Родина\туризм новые\IMG_20180215_11072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57938" y="0"/>
            <a:ext cx="2786062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Рисунок 6" descr="F:\Моя малая Родина\туризм новые\IMG_20180215_111233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63" y="2286000"/>
            <a:ext cx="2227262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Рисунок 7" descr="F:\Моя малая Родина\мероприятия\IMAG0551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57875" y="2857500"/>
            <a:ext cx="328612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Рисунок 8" descr="F:\Моя малая Родина\мероприятия\IMAG0562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00375" y="4071938"/>
            <a:ext cx="33845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1"/>
          <p:cNvSpPr>
            <a:spLocks noChangeArrowheads="1"/>
          </p:cNvSpPr>
          <p:nvPr/>
        </p:nvSpPr>
        <p:spPr bwMode="auto">
          <a:xfrm>
            <a:off x="468313" y="549275"/>
            <a:ext cx="820737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600"/>
              <a:t>«Перспектива» - это учебно-методический комплекс (УМК) для начальных классов МБОУ СОШ №34, который представляет собой целостную среду, реализующую единые идеологические, дидактические принципы.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765175"/>
            <a:ext cx="8064500" cy="1008063"/>
          </a:xfrm>
        </p:spPr>
        <p:txBody>
          <a:bodyPr/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24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Комплект для начальной школы «ПЕРСПЕКТИВА» 1 – 4 классы:</a:t>
            </a:r>
            <a:br>
              <a:rPr lang="ru-RU" sz="24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4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русский язык, литературное чтение, математика, окружающий мир, технология, музыка</a:t>
            </a:r>
            <a:br>
              <a:rPr lang="ru-RU" sz="24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400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7171" name="Group 5"/>
          <p:cNvGrpSpPr>
            <a:grpSpLocks/>
          </p:cNvGrpSpPr>
          <p:nvPr/>
        </p:nvGrpSpPr>
        <p:grpSpPr bwMode="auto">
          <a:xfrm>
            <a:off x="1187450" y="2954338"/>
            <a:ext cx="7291388" cy="3294062"/>
            <a:chOff x="799" y="2132"/>
            <a:chExt cx="4593" cy="2075"/>
          </a:xfrm>
        </p:grpSpPr>
        <p:pic>
          <p:nvPicPr>
            <p:cNvPr id="7172" name="Picture 9" descr="12"/>
            <p:cNvPicPr>
              <a:picLocks noChangeAspect="1" noChangeArrowheads="1"/>
            </p:cNvPicPr>
            <p:nvPr/>
          </p:nvPicPr>
          <p:blipFill>
            <a:blip r:embed="rId3">
              <a:lum bright="-20000" contras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" y="2132"/>
              <a:ext cx="576" cy="73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173" name="Group 10"/>
            <p:cNvGrpSpPr>
              <a:grpSpLocks/>
            </p:cNvGrpSpPr>
            <p:nvPr/>
          </p:nvGrpSpPr>
          <p:grpSpPr bwMode="auto">
            <a:xfrm>
              <a:off x="1969" y="2191"/>
              <a:ext cx="1546" cy="730"/>
              <a:chOff x="1299" y="3475"/>
              <a:chExt cx="1573" cy="811"/>
            </a:xfrm>
          </p:grpSpPr>
          <p:pic>
            <p:nvPicPr>
              <p:cNvPr id="7199" name="Picture 11" descr="8"/>
              <p:cNvPicPr>
                <a:picLocks noChangeAspect="1" noChangeArrowheads="1"/>
              </p:cNvPicPr>
              <p:nvPr/>
            </p:nvPicPr>
            <p:blipFill>
              <a:blip r:embed="rId4" cstate="email">
                <a:lum bright="-20000" contras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9" y="3475"/>
                <a:ext cx="598" cy="81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200" name="Picture 12" descr="8"/>
              <p:cNvPicPr>
                <a:picLocks noChangeAspect="1" noChangeArrowheads="1"/>
              </p:cNvPicPr>
              <p:nvPr/>
            </p:nvPicPr>
            <p:blipFill>
              <a:blip r:embed="rId4" cstate="email">
                <a:lum bright="-10000" contrast="4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74" y="3475"/>
                <a:ext cx="598" cy="81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174" name="Group 13"/>
            <p:cNvGrpSpPr>
              <a:grpSpLocks/>
            </p:cNvGrpSpPr>
            <p:nvPr/>
          </p:nvGrpSpPr>
          <p:grpSpPr bwMode="auto">
            <a:xfrm>
              <a:off x="4072" y="2246"/>
              <a:ext cx="793" cy="1086"/>
              <a:chOff x="2968" y="3535"/>
              <a:chExt cx="806" cy="1206"/>
            </a:xfrm>
          </p:grpSpPr>
          <p:pic>
            <p:nvPicPr>
              <p:cNvPr id="7197" name="Picture 14" descr="okrmir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8" y="3535"/>
                <a:ext cx="592" cy="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198" name="Picture 15" descr="11&amp;14"/>
              <p:cNvPicPr>
                <a:picLocks noChangeAspect="1" noChangeArrowheads="1"/>
              </p:cNvPicPr>
              <p:nvPr/>
            </p:nvPicPr>
            <p:blipFill>
              <a:blip r:embed="rId6">
                <a:lum bright="-10000" contrast="3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86" y="3929"/>
                <a:ext cx="588" cy="8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175" name="Group 17"/>
            <p:cNvGrpSpPr>
              <a:grpSpLocks/>
            </p:cNvGrpSpPr>
            <p:nvPr/>
          </p:nvGrpSpPr>
          <p:grpSpPr bwMode="auto">
            <a:xfrm>
              <a:off x="1019" y="2498"/>
              <a:ext cx="768" cy="1099"/>
              <a:chOff x="1019" y="2951"/>
              <a:chExt cx="768" cy="1099"/>
            </a:xfrm>
          </p:grpSpPr>
          <p:pic>
            <p:nvPicPr>
              <p:cNvPr id="7195" name="Picture 18"/>
              <p:cNvPicPr>
                <a:picLocks noChangeAspect="1" noChangeArrowheads="1"/>
              </p:cNvPicPr>
              <p:nvPr/>
            </p:nvPicPr>
            <p:blipFill>
              <a:blip r:embed="rId7">
                <a:lum bright="-30000" contras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9" y="2951"/>
                <a:ext cx="589" cy="76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196" name="Picture 19"/>
              <p:cNvPicPr>
                <a:picLocks noChangeAspect="1" noChangeArrowheads="1"/>
              </p:cNvPicPr>
              <p:nvPr/>
            </p:nvPicPr>
            <p:blipFill>
              <a:blip r:embed="rId8">
                <a:lum bright="-30000" contras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27" y="3320"/>
                <a:ext cx="560" cy="73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176" name="Group 20"/>
            <p:cNvGrpSpPr>
              <a:grpSpLocks/>
            </p:cNvGrpSpPr>
            <p:nvPr/>
          </p:nvGrpSpPr>
          <p:grpSpPr bwMode="auto">
            <a:xfrm>
              <a:off x="1429" y="3249"/>
              <a:ext cx="739" cy="958"/>
              <a:chOff x="2202" y="2840"/>
              <a:chExt cx="739" cy="958"/>
            </a:xfrm>
          </p:grpSpPr>
          <p:pic>
            <p:nvPicPr>
              <p:cNvPr id="7193" name="Picture 21"/>
              <p:cNvPicPr>
                <a:picLocks noChangeAspect="1" noChangeArrowheads="1"/>
              </p:cNvPicPr>
              <p:nvPr/>
            </p:nvPicPr>
            <p:blipFill>
              <a:blip r:embed="rId9">
                <a:lum bright="-30000" contras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02" y="2840"/>
                <a:ext cx="560" cy="73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194" name="Picture 22"/>
              <p:cNvPicPr>
                <a:picLocks noChangeAspect="1" noChangeArrowheads="1"/>
              </p:cNvPicPr>
              <p:nvPr/>
            </p:nvPicPr>
            <p:blipFill>
              <a:blip r:embed="rId10">
                <a:lum bright="-30000" contras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81" y="3067"/>
                <a:ext cx="560" cy="73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177" name="Group 23"/>
            <p:cNvGrpSpPr>
              <a:grpSpLocks/>
            </p:cNvGrpSpPr>
            <p:nvPr/>
          </p:nvGrpSpPr>
          <p:grpSpPr bwMode="auto">
            <a:xfrm>
              <a:off x="2162" y="2532"/>
              <a:ext cx="673" cy="1125"/>
              <a:chOff x="3053" y="2940"/>
              <a:chExt cx="673" cy="1125"/>
            </a:xfrm>
          </p:grpSpPr>
          <p:pic>
            <p:nvPicPr>
              <p:cNvPr id="7191" name="Picture 24"/>
              <p:cNvPicPr>
                <a:picLocks noChangeAspect="1" noChangeArrowheads="1"/>
              </p:cNvPicPr>
              <p:nvPr/>
            </p:nvPicPr>
            <p:blipFill>
              <a:blip r:embed="rId11">
                <a:lum bright="-30000" contras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53" y="2940"/>
                <a:ext cx="560" cy="72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192" name="Picture 25" descr="литературное_чтение_учебник_1часть_1класс"/>
              <p:cNvPicPr>
                <a:picLocks noChangeAspect="1" noChangeArrowheads="1"/>
              </p:cNvPicPr>
              <p:nvPr/>
            </p:nvPicPr>
            <p:blipFill>
              <a:blip r:embed="rId12">
                <a:lum bright="-30000" contras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68" y="3339"/>
                <a:ext cx="558" cy="72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178" name="Group 26"/>
            <p:cNvGrpSpPr>
              <a:grpSpLocks/>
            </p:cNvGrpSpPr>
            <p:nvPr/>
          </p:nvGrpSpPr>
          <p:grpSpPr bwMode="auto">
            <a:xfrm>
              <a:off x="2374" y="3190"/>
              <a:ext cx="772" cy="1013"/>
              <a:chOff x="3140" y="3190"/>
              <a:chExt cx="772" cy="1013"/>
            </a:xfrm>
          </p:grpSpPr>
          <p:pic>
            <p:nvPicPr>
              <p:cNvPr id="7189" name="Picture 27"/>
              <p:cNvPicPr>
                <a:picLocks noChangeAspect="1" noChangeArrowheads="1"/>
              </p:cNvPicPr>
              <p:nvPr/>
            </p:nvPicPr>
            <p:blipFill>
              <a:blip r:embed="rId13" cstate="email">
                <a:lum bright="-30000" contras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40" y="3190"/>
                <a:ext cx="553" cy="73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190" name="Picture 28"/>
              <p:cNvPicPr>
                <a:picLocks noChangeAspect="1" noChangeArrowheads="1"/>
              </p:cNvPicPr>
              <p:nvPr/>
            </p:nvPicPr>
            <p:blipFill>
              <a:blip r:embed="rId13" cstate="email">
                <a:lum bright="-30000" contras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59" y="3473"/>
                <a:ext cx="553" cy="73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179" name="Group 29"/>
            <p:cNvGrpSpPr>
              <a:grpSpLocks/>
            </p:cNvGrpSpPr>
            <p:nvPr/>
          </p:nvGrpSpPr>
          <p:grpSpPr bwMode="auto">
            <a:xfrm>
              <a:off x="3095" y="2602"/>
              <a:ext cx="742" cy="1095"/>
              <a:chOff x="3458" y="2829"/>
              <a:chExt cx="742" cy="1095"/>
            </a:xfrm>
          </p:grpSpPr>
          <p:pic>
            <p:nvPicPr>
              <p:cNvPr id="7187" name="Picture 30"/>
              <p:cNvPicPr>
                <a:picLocks noChangeAspect="1" noChangeArrowheads="1"/>
              </p:cNvPicPr>
              <p:nvPr/>
            </p:nvPicPr>
            <p:blipFill>
              <a:blip r:embed="rId14">
                <a:lum bright="-30000" contras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58" y="2829"/>
                <a:ext cx="589" cy="7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188" name="Picture 31"/>
              <p:cNvPicPr>
                <a:picLocks noChangeAspect="1" noChangeArrowheads="1"/>
              </p:cNvPicPr>
              <p:nvPr/>
            </p:nvPicPr>
            <p:blipFill>
              <a:blip r:embed="rId15">
                <a:lum bright="-30000" contras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22" y="3158"/>
                <a:ext cx="578" cy="76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180" name="Group 32"/>
            <p:cNvGrpSpPr>
              <a:grpSpLocks/>
            </p:cNvGrpSpPr>
            <p:nvPr/>
          </p:nvGrpSpPr>
          <p:grpSpPr bwMode="auto">
            <a:xfrm>
              <a:off x="3477" y="3172"/>
              <a:ext cx="767" cy="1020"/>
              <a:chOff x="3749" y="3444"/>
              <a:chExt cx="767" cy="1020"/>
            </a:xfrm>
          </p:grpSpPr>
          <p:pic>
            <p:nvPicPr>
              <p:cNvPr id="7185" name="Picture 33"/>
              <p:cNvPicPr>
                <a:picLocks noChangeAspect="1" noChangeArrowheads="1"/>
              </p:cNvPicPr>
              <p:nvPr/>
            </p:nvPicPr>
            <p:blipFill>
              <a:blip r:embed="rId16" cstate="email">
                <a:lum bright="-30000" contras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49" y="3444"/>
                <a:ext cx="583" cy="76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186" name="Picture 34"/>
              <p:cNvPicPr>
                <a:picLocks noChangeAspect="1" noChangeArrowheads="1"/>
              </p:cNvPicPr>
              <p:nvPr/>
            </p:nvPicPr>
            <p:blipFill>
              <a:blip r:embed="rId16" cstate="email">
                <a:lum bright="-30000" contras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33" y="3698"/>
                <a:ext cx="583" cy="76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181" name="Group 35"/>
            <p:cNvGrpSpPr>
              <a:grpSpLocks/>
            </p:cNvGrpSpPr>
            <p:nvPr/>
          </p:nvGrpSpPr>
          <p:grpSpPr bwMode="auto">
            <a:xfrm>
              <a:off x="4466" y="2910"/>
              <a:ext cx="719" cy="1057"/>
              <a:chOff x="4466" y="3011"/>
              <a:chExt cx="719" cy="1057"/>
            </a:xfrm>
          </p:grpSpPr>
          <p:pic>
            <p:nvPicPr>
              <p:cNvPr id="7183" name="Picture 36"/>
              <p:cNvPicPr>
                <a:picLocks noChangeAspect="1" noChangeArrowheads="1"/>
              </p:cNvPicPr>
              <p:nvPr/>
            </p:nvPicPr>
            <p:blipFill>
              <a:blip r:embed="rId17">
                <a:lum bright="-10000" contrast="3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66" y="3011"/>
                <a:ext cx="589" cy="76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184" name="Picture 37"/>
              <p:cNvPicPr>
                <a:picLocks noChangeAspect="1" noChangeArrowheads="1"/>
              </p:cNvPicPr>
              <p:nvPr/>
            </p:nvPicPr>
            <p:blipFill>
              <a:blip r:embed="rId18">
                <a:lum bright="-10000" contrast="3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96" y="3301"/>
                <a:ext cx="589" cy="76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7182" name="Picture 38"/>
            <p:cNvPicPr>
              <a:picLocks noChangeAspect="1" noChangeArrowheads="1"/>
            </p:cNvPicPr>
            <p:nvPr/>
          </p:nvPicPr>
          <p:blipFill>
            <a:blip r:embed="rId19">
              <a:lum bright="-30000" contras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4" y="3461"/>
              <a:ext cx="558" cy="7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2400" dirty="0"/>
              <a:t>Учебники УМК «Перспектива» формируют</a:t>
            </a:r>
            <a:r>
              <a:rPr lang="ru-RU" dirty="0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altLang="ru-RU" sz="2000" smtClean="0"/>
              <a:t>интерес детей к истории своей семьи; </a:t>
            </a:r>
          </a:p>
          <a:p>
            <a:r>
              <a:rPr lang="ru-RU" altLang="ru-RU" sz="2000" smtClean="0"/>
              <a:t>малой и большой Родины; </a:t>
            </a:r>
          </a:p>
          <a:p>
            <a:r>
              <a:rPr lang="ru-RU" altLang="ru-RU" sz="2000" smtClean="0"/>
              <a:t>традициям и обычаям народов России, культурному наследию;</a:t>
            </a:r>
          </a:p>
          <a:p>
            <a:r>
              <a:rPr lang="ru-RU" altLang="ru-RU" sz="2000" smtClean="0"/>
              <a:t>трудовой деятельности и т.д.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4820595"/>
            <a:ext cx="7334200" cy="1433096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2400" i="1" dirty="0"/>
              <a:t>Основная цель  УМК «Перспектива»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r>
              <a:rPr lang="ru-RU" altLang="ru-RU" sz="2800" smtClean="0"/>
              <a:t>Всестороннее гармоничное развитие личности (духовно-нравственное, познавательное, эстетическое), реализуемое в процессе усвоения школьных предметных дисциплин</a:t>
            </a:r>
            <a:r>
              <a:rPr lang="ru-RU" altLang="ru-RU" sz="2000" smtClean="0"/>
              <a:t>.</a:t>
            </a:r>
          </a:p>
        </p:txBody>
      </p:sp>
      <p:pic>
        <p:nvPicPr>
          <p:cNvPr id="9220" name="Picture 4" descr="kartinki2_00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4888" y="2924175"/>
            <a:ext cx="3035300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2800" dirty="0">
                <a:solidFill>
                  <a:schemeClr val="folHlink"/>
                </a:solidFill>
                <a:latin typeface="Times New Roman" pitchFamily="18" charset="0"/>
              </a:rPr>
              <a:t>Особенности программы </a:t>
            </a:r>
            <a:br>
              <a:rPr lang="ru-RU" sz="2800" dirty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ru-RU" sz="2800" dirty="0">
                <a:solidFill>
                  <a:schemeClr val="folHlink"/>
                </a:solidFill>
                <a:latin typeface="Times New Roman" pitchFamily="18" charset="0"/>
              </a:rPr>
              <a:t>«Обучение грамоте на коммуникативной основе» и учебника «Азбука» Л. Ф. Климановой.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68313" y="731838"/>
            <a:ext cx="4021137" cy="3475037"/>
          </a:xfrm>
        </p:spPr>
        <p:txBody>
          <a:bodyPr rtlCol="0">
            <a:normAutofit fontScale="70000" lnSpcReduction="20000"/>
          </a:bodyPr>
          <a:lstStyle/>
          <a:p>
            <a:pPr indent="-182880" fontAlgn="auto">
              <a:spcBef>
                <a:spcPct val="0"/>
              </a:spcBef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r>
              <a:rPr lang="ru-RU" sz="2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Учебники УМК «Перспектива» </a:t>
            </a:r>
          </a:p>
          <a:p>
            <a:pPr indent="-182880" fontAlgn="auto">
              <a:spcBef>
                <a:spcPct val="0"/>
              </a:spcBef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прививают интерес  к русскому языку, </a:t>
            </a:r>
          </a:p>
          <a:p>
            <a:pPr indent="-182880" fontAlgn="auto">
              <a:spcBef>
                <a:spcPct val="0"/>
              </a:spcBef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раскрывают секреты его «оживления»,</a:t>
            </a:r>
          </a:p>
          <a:p>
            <a:pPr indent="-182880" fontAlgn="auto">
              <a:spcBef>
                <a:spcPct val="0"/>
              </a:spcBef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вводят в мир науки о языке, </a:t>
            </a:r>
          </a:p>
          <a:p>
            <a:pPr indent="-182880" fontAlgn="auto">
              <a:spcBef>
                <a:spcPct val="0"/>
              </a:spcBef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помогают ощутить его, как  стройную и гармоничную систему, </a:t>
            </a:r>
          </a:p>
          <a:p>
            <a:pPr indent="-182880" fontAlgn="auto">
              <a:spcBef>
                <a:spcPct val="0"/>
              </a:spcBef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приобщают ребят к искусству слова, </a:t>
            </a:r>
          </a:p>
          <a:p>
            <a:pPr indent="-182880" fontAlgn="auto">
              <a:spcBef>
                <a:spcPct val="0"/>
              </a:spcBef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помогают младшему школьнику  понять и почувствовать эстетическую ценность</a:t>
            </a:r>
          </a:p>
          <a:p>
            <a:pPr indent="-182880" fontAlgn="auto">
              <a:spcBef>
                <a:spcPct val="0"/>
              </a:spcBef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русского языка.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244" name="Rectangle 5"/>
          <p:cNvSpPr>
            <a:spLocks noGrp="1" noChangeArrowheads="1"/>
          </p:cNvSpPr>
          <p:nvPr>
            <p:ph sz="quarter" idx="14"/>
          </p:nvPr>
        </p:nvSpPr>
        <p:spPr>
          <a:xfrm>
            <a:off x="4645025" y="731838"/>
            <a:ext cx="3346450" cy="3475037"/>
          </a:xfrm>
        </p:spPr>
        <p:txBody>
          <a:bodyPr/>
          <a:lstStyle/>
          <a:p>
            <a:endParaRPr lang="ru-RU" altLang="ru-RU" smtClean="0"/>
          </a:p>
        </p:txBody>
      </p:sp>
      <p:pic>
        <p:nvPicPr>
          <p:cNvPr id="10245" name="Picture 7" descr="Attach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765175"/>
            <a:ext cx="2063750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9" descr="Attachmen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32588" y="765175"/>
            <a:ext cx="2160587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ъект 4"/>
          <p:cNvSpPr>
            <a:spLocks noGrp="1"/>
          </p:cNvSpPr>
          <p:nvPr>
            <p:ph sz="quarter" idx="13"/>
          </p:nvPr>
        </p:nvSpPr>
        <p:spPr>
          <a:xfrm>
            <a:off x="323850" y="404813"/>
            <a:ext cx="8569325" cy="6048375"/>
          </a:xfrm>
        </p:spPr>
        <p:txBody>
          <a:bodyPr/>
          <a:lstStyle/>
          <a:p>
            <a:pPr marL="44450" indent="0" algn="ctr">
              <a:buFont typeface="Georgia" panose="02040502050405020303" pitchFamily="18" charset="0"/>
              <a:buNone/>
            </a:pPr>
            <a:r>
              <a:rPr lang="ru-RU" altLang="ru-RU" b="1" u="sng" smtClean="0"/>
              <a:t>Детское объединение МБОУ СОШ № 34 «ТЕРЕМОК»</a:t>
            </a:r>
          </a:p>
          <a:p>
            <a:pPr marL="44450" indent="0" algn="ctr">
              <a:buFont typeface="Georgia" panose="02040502050405020303" pitchFamily="18" charset="0"/>
              <a:buNone/>
            </a:pPr>
            <a:r>
              <a:rPr lang="ru-RU" altLang="ru-RU" sz="1800" b="1" smtClean="0"/>
              <a:t>	На базе школы создано детское объединение под названием «Теремок», в которое входят учащиеся начальной школы. Данное ДО входит в состав ЧГДОО «Родничок»</a:t>
            </a:r>
          </a:p>
          <a:p>
            <a:pPr marL="44450" indent="0" algn="ctr">
              <a:buFont typeface="Georgia" panose="02040502050405020303" pitchFamily="18" charset="0"/>
              <a:buNone/>
            </a:pPr>
            <a:r>
              <a:rPr lang="ru-RU" altLang="ru-RU" sz="1800" b="1" u="sng" smtClean="0"/>
              <a:t>    Эмблема__ 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b="1" smtClean="0"/>
              <a:t>        Речёвка                          </a:t>
            </a:r>
            <a:r>
              <a:rPr lang="ru-RU" altLang="ru-RU" sz="1800" b="1" smtClean="0"/>
              <a:t>                                  _</a:t>
            </a:r>
            <a:r>
              <a:rPr lang="ru-RU" altLang="ru-RU" sz="1800" b="1" u="sng" smtClean="0"/>
              <a:t>Наш девиз_   </a:t>
            </a:r>
            <a:r>
              <a:rPr lang="ru-RU" altLang="ru-RU" sz="1800" b="1" smtClean="0"/>
              <a:t>              </a:t>
            </a:r>
            <a:r>
              <a:rPr lang="ru-RU" altLang="ru-RU" sz="1800" b="1" u="sng" smtClean="0"/>
              <a:t> 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sz="1800" b="1" smtClean="0"/>
              <a:t>Приглашаем в «Теремок»!                                            Я буду стремиться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sz="1800" b="1" smtClean="0"/>
              <a:t>Не висит на нём замок!                                               Стать лучше во всём!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sz="1800" b="1" smtClean="0"/>
              <a:t>Этот домик для жильцов                                                  Радость дарить 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sz="1800" b="1" smtClean="0"/>
              <a:t> Для ребят – Учеников!                                                  И быть Молодцом!</a:t>
            </a:r>
            <a:endParaRPr lang="ru-RU" altLang="ru-RU" b="1" smtClean="0"/>
          </a:p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b="1" smtClean="0"/>
              <a:t>                </a:t>
            </a:r>
          </a:p>
        </p:txBody>
      </p:sp>
      <p:pic>
        <p:nvPicPr>
          <p:cNvPr id="11267" name="Рисунок 5" descr="https://im0-tub-ru.yandex.net/i?id=04eb88f1232aca2f1ad964f7c867dc51&amp;n=1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51275" y="2205038"/>
            <a:ext cx="2028825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313" y="4076700"/>
            <a:ext cx="3167062" cy="25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5375" y="4364038"/>
            <a:ext cx="2520950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6325" y="4076700"/>
            <a:ext cx="2633663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1"/>
          <p:cNvSpPr>
            <a:spLocks noChangeArrowheads="1"/>
          </p:cNvSpPr>
          <p:nvPr/>
        </p:nvSpPr>
        <p:spPr bwMode="auto">
          <a:xfrm>
            <a:off x="539750" y="1052513"/>
            <a:ext cx="7561263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i="1"/>
              <a:t>На базе МБОУ СОШ №34 работают кружки:</a:t>
            </a:r>
          </a:p>
          <a:p>
            <a:pPr eaLnBrk="1" hangingPunct="1"/>
            <a:endParaRPr lang="ru-RU" altLang="ru-RU" sz="2800"/>
          </a:p>
          <a:p>
            <a:pPr eaLnBrk="1" hangingPunct="1"/>
            <a:r>
              <a:rPr lang="ru-RU" altLang="ru-RU" sz="2800" i="1"/>
              <a:t>- «Волшебная кисточка»-художественное направление;</a:t>
            </a:r>
          </a:p>
          <a:p>
            <a:pPr eaLnBrk="1" hangingPunct="1"/>
            <a:r>
              <a:rPr lang="ru-RU" altLang="ru-RU" sz="2800" i="1"/>
              <a:t>-Отряд «Патриот»- социально-педагогическое направление;</a:t>
            </a:r>
          </a:p>
          <a:p>
            <a:pPr eaLnBrk="1" hangingPunct="1"/>
            <a:r>
              <a:rPr lang="ru-RU" altLang="ru-RU" sz="2800" i="1"/>
              <a:t>-ШНОУ «Альтернатива»- естественно-научное направление;</a:t>
            </a:r>
          </a:p>
          <a:p>
            <a:pPr eaLnBrk="1" hangingPunct="1"/>
            <a:r>
              <a:rPr lang="ru-RU" altLang="ru-RU" sz="2800" i="1"/>
              <a:t>-«Музыка вокруг тебя»- вокальное направление.</a:t>
            </a:r>
          </a:p>
        </p:txBody>
      </p:sp>
      <p:pic>
        <p:nvPicPr>
          <p:cNvPr id="12291" name="Picture 4" descr="bookowl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61138" y="4365625"/>
            <a:ext cx="2582862" cy="225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User\Desktop\серт школа № 34 (1)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2420938"/>
            <a:ext cx="2233613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 descr="C:\Users\User\Desktop\даурия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96025" y="908050"/>
            <a:ext cx="237648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C:\Users\User\AppData\Local\Temp\Rar$DIa4612.39337\680  Юсупов Артем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213" y="2420938"/>
            <a:ext cx="1643062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 descr="C:\Users\User\AppData\Local\Temp\Rar$DIa4612.42772\679  Слепцова Елизавета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3800" y="2924175"/>
            <a:ext cx="1584325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 descr="C:\Users\User\AppData\Local\Temp\Rar$DIa4612.44260\678  Кудрина Александра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19925" y="3860800"/>
            <a:ext cx="1655763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Прямоугольник 1"/>
          <p:cNvSpPr>
            <a:spLocks noChangeArrowheads="1"/>
          </p:cNvSpPr>
          <p:nvPr/>
        </p:nvSpPr>
        <p:spPr bwMode="auto">
          <a:xfrm>
            <a:off x="900113" y="882650"/>
            <a:ext cx="4103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i="1"/>
              <a:t>Наши достижения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291</TotalTime>
  <Words>217</Words>
  <Application>Microsoft Office PowerPoint</Application>
  <PresentationFormat>Экран (4:3)</PresentationFormat>
  <Paragraphs>39</Paragraphs>
  <Slides>11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Georgia</vt:lpstr>
      <vt:lpstr>Calibri</vt:lpstr>
      <vt:lpstr>Воздушный поток</vt:lpstr>
      <vt:lpstr>Презентация PowerPoint</vt:lpstr>
      <vt:lpstr>Презентация PowerPoint</vt:lpstr>
      <vt:lpstr>Комплект для начальной школы «ПЕРСПЕКТИВА» 1 – 4 классы: русский язык, литературное чтение, математика, окружающий мир, технология, музыка </vt:lpstr>
      <vt:lpstr>Учебники УМК «Перспектива» формируют </vt:lpstr>
      <vt:lpstr>Основная цель  УМК «Перспектива»</vt:lpstr>
      <vt:lpstr>Особенности программы  «Обучение грамоте на коммуникативной основе» и учебника «Азбука» Л. Ф. Климановой.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Мы</cp:lastModifiedBy>
  <cp:revision>16</cp:revision>
  <dcterms:created xsi:type="dcterms:W3CDTF">2019-01-25T03:40:48Z</dcterms:created>
  <dcterms:modified xsi:type="dcterms:W3CDTF">2021-02-18T13:56:05Z</dcterms:modified>
</cp:coreProperties>
</file>