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78" r:id="rId5"/>
    <p:sldId id="269" r:id="rId6"/>
    <p:sldId id="258" r:id="rId7"/>
    <p:sldId id="273" r:id="rId8"/>
    <p:sldId id="270" r:id="rId9"/>
    <p:sldId id="271" r:id="rId10"/>
    <p:sldId id="261" r:id="rId11"/>
    <p:sldId id="262" r:id="rId12"/>
    <p:sldId id="274" r:id="rId13"/>
    <p:sldId id="264" r:id="rId14"/>
    <p:sldId id="263" r:id="rId15"/>
    <p:sldId id="276" r:id="rId16"/>
    <p:sldId id="279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00" autoAdjust="0"/>
    <p:restoredTop sz="94660"/>
  </p:normalViewPr>
  <p:slideViewPr>
    <p:cSldViewPr snapToGrid="0">
      <p:cViewPr>
        <p:scale>
          <a:sx n="94" d="100"/>
          <a:sy n="94" d="100"/>
        </p:scale>
        <p:origin x="-97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effectLst>
                  <a:outerShdw blurRad="50800" dist="88900" dir="7260000" algn="ctr" rotWithShape="0">
                    <a:schemeClr val="bg1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4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6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6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3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4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2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6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0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2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5126"/>
            <a:ext cx="7905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11C91-8B12-4751-8F2A-4392BD884DFB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5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828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462" y="321190"/>
            <a:ext cx="5369169" cy="402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6892" y="5650523"/>
            <a:ext cx="7905750" cy="532650"/>
          </a:xfrm>
        </p:spPr>
        <p:txBody>
          <a:bodyPr>
            <a:normAutofit/>
          </a:bodyPr>
          <a:lstStyle/>
          <a:p>
            <a:r>
              <a:rPr lang="ru-RU" sz="1400" dirty="0">
                <a:effectLst/>
              </a:rPr>
              <a:t>г. Чита, ул. Школьная , д.1.</a:t>
            </a:r>
            <a:endParaRPr lang="en-US" sz="1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36629" y="4238237"/>
            <a:ext cx="6910754" cy="1383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50800" dist="50800" dir="8280000" algn="ctr" rotWithShape="0">
                    <a:schemeClr val="bg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МБОУ «СОШ № 23»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81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107" y="319576"/>
            <a:ext cx="6858000" cy="2367642"/>
          </a:xfrm>
        </p:spPr>
        <p:txBody>
          <a:bodyPr>
            <a:normAutofit fontScale="85000" lnSpcReduction="20000"/>
          </a:bodyPr>
          <a:lstStyle/>
          <a:p>
            <a:r>
              <a:rPr lang="ru-RU" sz="3400" dirty="0"/>
              <a:t>Школьный спортивный клуб </a:t>
            </a:r>
            <a:r>
              <a:rPr lang="ru-RU" sz="3400" dirty="0" smtClean="0"/>
              <a:t>«Олимпиец»</a:t>
            </a:r>
          </a:p>
          <a:p>
            <a:endParaRPr lang="ru-RU" sz="1600" dirty="0"/>
          </a:p>
          <a:p>
            <a:r>
              <a:rPr lang="ru-RU" dirty="0" smtClean="0"/>
              <a:t>Клуб содействует</a:t>
            </a:r>
            <a:r>
              <a:rPr lang="ru-RU" dirty="0"/>
              <a:t> </a:t>
            </a:r>
            <a:r>
              <a:rPr lang="ru-RU" b="1" dirty="0"/>
              <a:t> </a:t>
            </a:r>
            <a:r>
              <a:rPr lang="ru-RU" dirty="0" smtClean="0"/>
              <a:t>увеличению </a:t>
            </a:r>
            <a:r>
              <a:rPr lang="ru-RU" dirty="0"/>
              <a:t>числа детей, занимающихся физической культурой и спортом, укрепления их здоровья и формирование здорового образа жизни, привлечение педагогов, родителей к спортивно-массовой работе в клубе.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118" y="339927"/>
            <a:ext cx="1611190" cy="179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0155" y="2702515"/>
            <a:ext cx="2872153" cy="215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606" y="2702515"/>
            <a:ext cx="3138783" cy="235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313" y="3423138"/>
            <a:ext cx="1985087" cy="25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9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692" y="980402"/>
            <a:ext cx="8616462" cy="4189475"/>
          </a:xfrm>
        </p:spPr>
        <p:txBody>
          <a:bodyPr>
            <a:normAutofit/>
          </a:bodyPr>
          <a:lstStyle/>
          <a:p>
            <a:pPr algn="l"/>
            <a:r>
              <a:rPr lang="ru-RU" sz="1800" dirty="0"/>
              <a:t>Школьное научное общество учащихся (ШНОО)-</a:t>
            </a:r>
          </a:p>
          <a:p>
            <a:pPr algn="l"/>
            <a:r>
              <a:rPr lang="ru-RU" sz="1800" dirty="0"/>
              <a:t>    -  добровольное общественное объединение обучающихся и преподавателей, занятых научно-исследовательской и проектной деятельностью.</a:t>
            </a:r>
            <a:br>
              <a:rPr lang="ru-RU" sz="1800" dirty="0"/>
            </a:br>
            <a:r>
              <a:rPr lang="ru-RU" sz="1800" dirty="0"/>
              <a:t>       ШНОО реализуется для развития интересов и способностей школьников, формирования системы научных взглядов учащихся, воспитания активной жизненной позиции, содействия эффективной профориентации, повышение профессионального мастерства педагогов.</a:t>
            </a:r>
          </a:p>
          <a:p>
            <a:pPr algn="l"/>
            <a:r>
              <a:rPr lang="ru-RU" sz="1800" dirty="0"/>
              <a:t>       Основная цель ШНОО - сформировать творческую личность, обладающую элементарными навыками самостоятельной научно-исследовательской работы.</a:t>
            </a:r>
          </a:p>
          <a:p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30214" y="395627"/>
            <a:ext cx="5404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ШНОО </a:t>
            </a:r>
            <a:r>
              <a:rPr lang="ru-RU" sz="3200" dirty="0" smtClean="0"/>
              <a:t>« ЭРУДИТ»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5136" y="4314092"/>
            <a:ext cx="3052587" cy="180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22" y="4094771"/>
            <a:ext cx="1056956" cy="119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6451" y="4314092"/>
            <a:ext cx="2671703" cy="177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6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Детское объединение «Радуга»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video\Desktop\clipboard_image_9c6bc48e_1611926562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3146" y="1415109"/>
            <a:ext cx="762000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354" y="501283"/>
            <a:ext cx="8862646" cy="325010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ШКОЛА ЗДОРОВОГО ПИТАНИЯ</a:t>
            </a:r>
          </a:p>
          <a:p>
            <a:pPr algn="l"/>
            <a:r>
              <a:rPr lang="ru-RU" sz="2000" dirty="0" smtClean="0"/>
              <a:t>Для обучающихся созданы условия, способствующие укреплению</a:t>
            </a:r>
          </a:p>
          <a:p>
            <a:pPr algn="l"/>
            <a:r>
              <a:rPr lang="ru-RU" sz="2000" dirty="0" smtClean="0"/>
              <a:t>здоровья</a:t>
            </a:r>
            <a:r>
              <a:rPr lang="ru-RU" sz="2000" dirty="0"/>
              <a:t>,</a:t>
            </a:r>
            <a:r>
              <a:rPr lang="ru-RU" sz="2000" dirty="0" smtClean="0"/>
              <a:t> формированию навыков правильного питания школьников, увеличение охвата учащихся горячим питанием.</a:t>
            </a:r>
            <a:endParaRPr lang="en-US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6383" y="3489402"/>
            <a:ext cx="2516556" cy="188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639100"/>
            <a:ext cx="2414954" cy="239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C:\Users\Марина\Desktop\КУХН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172" y="2180493"/>
            <a:ext cx="3596211" cy="265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9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362" y="471977"/>
            <a:ext cx="7947545" cy="1655762"/>
          </a:xfrm>
        </p:spPr>
        <p:txBody>
          <a:bodyPr/>
          <a:lstStyle/>
          <a:p>
            <a:r>
              <a:rPr lang="ru-RU" sz="2800" dirty="0" smtClean="0"/>
              <a:t>ОРГАНИЗАЦИЯ ПОДВОЗА</a:t>
            </a:r>
          </a:p>
          <a:p>
            <a:r>
              <a:rPr lang="ru-RU" dirty="0" smtClean="0"/>
              <a:t>В школе организован подвоз обучающихся из п.Аэропорт, п. </a:t>
            </a:r>
            <a:r>
              <a:rPr lang="ru-RU" dirty="0" err="1" smtClean="0"/>
              <a:t>Гортоп</a:t>
            </a:r>
            <a:r>
              <a:rPr lang="ru-RU" dirty="0" smtClean="0"/>
              <a:t>, п. Дворцы, ДРСУ Заимки, ЧЗСК </a:t>
            </a:r>
            <a:endParaRPr lang="en-US" dirty="0"/>
          </a:p>
        </p:txBody>
      </p:sp>
      <p:pic>
        <p:nvPicPr>
          <p:cNvPr id="7170" name="Picture 2" descr="C:\Users\Марина\Desktop\ав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993" y="2466780"/>
            <a:ext cx="2313841" cy="308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арина\Desktop\ав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6855" y="2392738"/>
            <a:ext cx="2579892" cy="296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8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0262" y="1043409"/>
            <a:ext cx="6858000" cy="1208186"/>
          </a:xfrm>
        </p:spPr>
        <p:txBody>
          <a:bodyPr>
            <a:normAutofit/>
          </a:bodyPr>
          <a:lstStyle/>
          <a:p>
            <a:r>
              <a:rPr lang="ru-RU" b="1" dirty="0" smtClean="0"/>
              <a:t>Лагерь дневного пребывания при МБОУ «СОШ №23» «</a:t>
            </a:r>
            <a:r>
              <a:rPr lang="ru-RU" b="1" dirty="0"/>
              <a:t>О</a:t>
            </a:r>
            <a:r>
              <a:rPr lang="ru-RU" b="1" dirty="0" smtClean="0"/>
              <a:t>стров сокровищ»</a:t>
            </a:r>
            <a:endParaRPr lang="en-US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2030" y="353089"/>
            <a:ext cx="8323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Организация </a:t>
            </a:r>
            <a:r>
              <a:rPr lang="ru-RU" sz="2400" dirty="0" smtClean="0"/>
              <a:t>отдыха, оздоровления </a:t>
            </a:r>
            <a:r>
              <a:rPr lang="ru-RU" sz="2400" dirty="0"/>
              <a:t>и временной занятости несовершеннолетних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1630" y="1887415"/>
            <a:ext cx="74324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Цель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работы: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Создание условий интересного, разнообразного по форме и содержанию детского отдыха, оздоровления и занятости детей, создание условий для развития познавательных, интеллектуальных и творческих способностей ребенка, его самосовершенствования в каникулярный период и приобретения социального опыта в условиях лагеря.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Для Мамы\Desktop\IMG-1b807ea98484483f882b428307635d37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677" y="3133910"/>
            <a:ext cx="4337541" cy="325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ля Мамы\Desktop\IMG-fa8fae2eac616a5ada4797be5437718a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8060" y="313391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УВАЖАЕМЫЕ РОДИТЕЛИ И УЧЕНИКИ!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ПРИГЛАШАЕМ К НАМ УЧИТЬСЯ!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515349" y="6013937"/>
            <a:ext cx="45719" cy="16302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s://w7.pngwing.com/pngs/750/386/png-transparent-student-drawing-illustration-student-child-class-photography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6037" y="3821723"/>
            <a:ext cx="2121876" cy="212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Фото баннера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80" y="546755"/>
            <a:ext cx="8593484" cy="500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86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0308" y="294788"/>
            <a:ext cx="85270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Программа развития</a:t>
            </a: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«Успех в школе – успех в будущем»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035" y="194285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Цель программы:</a:t>
            </a:r>
          </a:p>
          <a:p>
            <a:pPr marL="0" indent="0">
              <a:buNone/>
            </a:pPr>
            <a:r>
              <a:rPr lang="ru-RU" dirty="0" smtClean="0"/>
              <a:t>Создание условий для получения каждым обучающимся высокого качества конкурентоспособного образования, обеспечивающего его профессиональный  и социальный успех в современном мире.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УРОВНИ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1800" dirty="0" smtClean="0"/>
              <a:t>1 уровень  НАЧАЛЬНОЕ ОБЩЕЕ ОБРАЗОВАНИЕ  (школа России, адаптированные программы для детей с ОВЗ);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2 уровень  ОСНОВНОЕ ОБЩЕЕ ОБРАЗОВАНИЕ (</a:t>
            </a:r>
            <a:r>
              <a:rPr lang="ru-RU" sz="1800" dirty="0" err="1" smtClean="0"/>
              <a:t>Забайкаловедение</a:t>
            </a:r>
            <a:r>
              <a:rPr lang="ru-RU" sz="1800" dirty="0" smtClean="0"/>
              <a:t>  5-9 классы, финансовая грамотность, ПМО, адаптированные программы для детей с ОВЗ);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3 уровень  СРЕДНЕЕ ОБЩЕЕ ОБРАЗОВАНИЕ (социально – экономический профиль, индивидуальные проекты)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65126"/>
            <a:ext cx="7905750" cy="110545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Интегрированный курс «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Забайкаловедение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площадка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00" y="1256269"/>
            <a:ext cx="2171109" cy="1628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пло (2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775" y="1055802"/>
            <a:ext cx="2306425" cy="1729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Mvideo\Desktop\DSCF70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5127" y="3862936"/>
            <a:ext cx="3170550" cy="2268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Mvideo\Desktop\пло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769" y="3858826"/>
            <a:ext cx="2919168" cy="2260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872155" y="1277816"/>
            <a:ext cx="367947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Модуль «Живая природа: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«Растительный мир Забайкальского края»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«Животный мир»,культура Забайкалья, История Забайкалья, География Забайкалья»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791" y="2997725"/>
            <a:ext cx="8427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Цель курса: содействие воспитанию патриотизма и успешной социализации, становлению личности как гражданина России, реализовывать идеи устойчивого развития природы и общества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5002" y="365127"/>
            <a:ext cx="79057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effectLst/>
              </a:rPr>
              <a:t>Социально - психологическая служба (СПС</a:t>
            </a:r>
            <a:r>
              <a:rPr lang="ru-RU" sz="4000" dirty="0" smtClean="0">
                <a:effectLst/>
              </a:rPr>
              <a:t>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1476" y="3927230"/>
            <a:ext cx="2177441" cy="194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1146" y="1230678"/>
            <a:ext cx="81446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Основной целью деятельности службы является психологическое сопровождение личностной и социальной адаптации детей и подростков в процессе обучения в школе, а также психологическое обеспечение индивидуализации  и </a:t>
            </a:r>
            <a:r>
              <a:rPr lang="ru-RU" sz="2000" dirty="0" err="1" smtClean="0"/>
              <a:t>гуманизации</a:t>
            </a:r>
            <a:r>
              <a:rPr lang="ru-RU" sz="2000" dirty="0" smtClean="0"/>
              <a:t> педагогического процесса.</a:t>
            </a:r>
          </a:p>
          <a:p>
            <a:r>
              <a:rPr lang="ru-RU" sz="2000" dirty="0" smtClean="0"/>
              <a:t>Одна из задач социально - психологической службы – обеспечить такой психологический климат, когда детям хочется учиться, учителям работать, а родители не жалеют, что своего ребенка отдали именно в эту школу.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16215" y="4032736"/>
            <a:ext cx="3024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Специалисты:</a:t>
            </a:r>
          </a:p>
          <a:p>
            <a:r>
              <a:rPr lang="ru-RU" dirty="0" smtClean="0"/>
              <a:t>Педагог-психолог;</a:t>
            </a:r>
          </a:p>
          <a:p>
            <a:r>
              <a:rPr lang="ru-RU" dirty="0" smtClean="0"/>
              <a:t>Логопед:</a:t>
            </a:r>
          </a:p>
          <a:p>
            <a:r>
              <a:rPr lang="ru-RU" dirty="0" smtClean="0"/>
              <a:t>Дефектолог;</a:t>
            </a:r>
          </a:p>
          <a:p>
            <a:r>
              <a:rPr lang="ru-RU" dirty="0" smtClean="0"/>
              <a:t>Социальный педагог;</a:t>
            </a:r>
          </a:p>
          <a:p>
            <a:r>
              <a:rPr lang="ru-RU" dirty="0" smtClean="0"/>
              <a:t>Фельдшер.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123" y="3974123"/>
            <a:ext cx="2438400" cy="199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9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28650" y="1677971"/>
            <a:ext cx="7886700" cy="449899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51D3BCE3-E27F-4C21-8CFA-B27D4D4F1860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571500"/>
            <a:ext cx="73580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H="1">
            <a:off x="6000751" y="1785937"/>
            <a:ext cx="1071562" cy="1071563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4356894" y="2215356"/>
            <a:ext cx="1500188" cy="498475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2607469" y="2107407"/>
            <a:ext cx="1571625" cy="642937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1285875" y="1785938"/>
            <a:ext cx="1500188" cy="1071562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нутый угол 9"/>
          <p:cNvSpPr/>
          <p:nvPr/>
        </p:nvSpPr>
        <p:spPr>
          <a:xfrm>
            <a:off x="612742" y="2111604"/>
            <a:ext cx="3459639" cy="235671"/>
          </a:xfrm>
          <a:prstGeom prst="foldedCorner">
            <a:avLst>
              <a:gd name="adj" fmla="val 17843"/>
            </a:avLst>
          </a:prstGeom>
          <a:solidFill>
            <a:srgbClr val="FFFF00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i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Художественная  школа №6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744719" y="3459639"/>
            <a:ext cx="2592370" cy="443058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Лесн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ая страна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6155703" y="1866214"/>
            <a:ext cx="2323707" cy="603609"/>
          </a:xfrm>
          <a:prstGeom prst="foldedCorner">
            <a:avLst/>
          </a:prstGeom>
          <a:solidFill>
            <a:srgbClr val="FFFF00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 №23</a:t>
            </a:r>
            <a:endParaRPr lang="ru-RU" dirty="0"/>
          </a:p>
        </p:txBody>
      </p:sp>
      <p:sp>
        <p:nvSpPr>
          <p:cNvPr id="13" name="Загнутый угол 12"/>
          <p:cNvSpPr/>
          <p:nvPr/>
        </p:nvSpPr>
        <p:spPr>
          <a:xfrm>
            <a:off x="4072379" y="1734531"/>
            <a:ext cx="1979629" cy="659877"/>
          </a:xfrm>
          <a:prstGeom prst="foldedCorner">
            <a:avLst/>
          </a:prstGeom>
          <a:solidFill>
            <a:srgbClr val="92D050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ЦДЮТ и К</a:t>
            </a:r>
            <a:endParaRPr lang="ru-RU" sz="1600" b="1" dirty="0">
              <a:solidFill>
                <a:srgbClr val="FFFF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-6136849" y="-899631"/>
          <a:ext cx="348791" cy="579120"/>
        </p:xfrm>
        <a:graphic>
          <a:graphicData uri="http://schemas.openxmlformats.org/drawingml/2006/table">
            <a:tbl>
              <a:tblPr/>
              <a:tblGrid>
                <a:gridCol w="348791"/>
              </a:tblGrid>
              <a:tr h="320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i="1" baseline="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144" name="Рисунок 19" descr="http://detsad-kitty.ru/uploads/posts/2012-09/1348904576_uc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685" y="4157221"/>
            <a:ext cx="880952" cy="78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126705">
            <a:off x="7156450" y="4922838"/>
            <a:ext cx="1660525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69325">
            <a:off x="169069" y="4926807"/>
            <a:ext cx="1762125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549139" y="5038626"/>
            <a:ext cx="2024721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Юный пожарный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24231" y="4559431"/>
            <a:ext cx="1875149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Автостоп</a:t>
            </a:r>
            <a:endParaRPr lang="ru-RU" sz="1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858000" y="5105400"/>
            <a:ext cx="76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76692" y="4044099"/>
            <a:ext cx="189478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Сибирячок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110846" y="5480345"/>
            <a:ext cx="194192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Литературное краеведение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77731" y="3610467"/>
            <a:ext cx="198905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Почемучки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че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му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video\Desktop\unnam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124" y="1046373"/>
            <a:ext cx="980389" cy="980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/>
          <p:cNvSpPr txBox="1"/>
          <p:nvPr/>
        </p:nvSpPr>
        <p:spPr>
          <a:xfrm>
            <a:off x="6542202" y="3704735"/>
            <a:ext cx="1762812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Звонкие голоса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6083" y="4298623"/>
            <a:ext cx="175338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Росинки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52387" y="4835950"/>
            <a:ext cx="227186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Умелые ручки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75316" y="5401558"/>
            <a:ext cx="186650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Баскетбол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73139" y="2516957"/>
            <a:ext cx="328995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Музыкальная школа №6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77592" y="3026004"/>
            <a:ext cx="541098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ВНЕУРОЧНАЯ ДЕЯТЕЛЬНОСТЬ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5546" y="575035"/>
            <a:ext cx="802221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НАВИГАТОР ДОПОЛНИТЕЛЬНОГО ОБРАЗОВАНИЯ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71" y="242578"/>
            <a:ext cx="7905750" cy="102061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Гражданско-патриотическое направление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805" y="1178350"/>
            <a:ext cx="3227060" cy="2420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6519" y="2639506"/>
            <a:ext cx="3594755" cy="2696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516199" y="1065229"/>
            <a:ext cx="5260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Программа Гражданином быть обязан», проекты-победители: «Крылатая слава Забайкалья», «Воспитать человека», «Мы павших помним не по красным датам», общероссийский проект «Моя Отчизна»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6510" y="3723586"/>
            <a:ext cx="3461220" cy="2595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357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Экологическое направление</a:t>
            </a:r>
            <a:br>
              <a:rPr lang="ru-RU" sz="2800" b="1" dirty="0" smtClean="0"/>
            </a:br>
            <a:r>
              <a:rPr lang="ru-RU" sz="1600" b="1" dirty="0" smtClean="0"/>
              <a:t>экологическая акция «Охранять природу - значит любить Родину», </a:t>
            </a:r>
            <a:br>
              <a:rPr lang="ru-RU" sz="1600" b="1" dirty="0" smtClean="0"/>
            </a:br>
            <a:r>
              <a:rPr lang="ru-RU" sz="1600" b="1" dirty="0" smtClean="0"/>
              <a:t>конкурсы рисунков, экологические слеты,  экскурсии, походы</a:t>
            </a:r>
            <a:br>
              <a:rPr lang="ru-RU" sz="1600" b="1" dirty="0" smtClean="0"/>
            </a:b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026" y="1398359"/>
            <a:ext cx="3868340" cy="8239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Сетевое </a:t>
            </a:r>
            <a:r>
              <a:rPr lang="ru-RU" dirty="0" err="1" smtClean="0"/>
              <a:t>взаимодествие</a:t>
            </a:r>
            <a:r>
              <a:rPr lang="ru-RU" dirty="0" smtClean="0"/>
              <a:t> с </a:t>
            </a:r>
            <a:r>
              <a:rPr lang="ru-RU" dirty="0" err="1" smtClean="0"/>
              <a:t>ЦДЮТиК</a:t>
            </a:r>
            <a:endParaRPr lang="ru-RU" dirty="0"/>
          </a:p>
        </p:txBody>
      </p:sp>
      <p:pic>
        <p:nvPicPr>
          <p:cNvPr id="7" name="Содержимое 6" descr="лесн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72" y="2540463"/>
            <a:ext cx="3396038" cy="2380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91443" y="1436066"/>
            <a:ext cx="3887391" cy="823912"/>
          </a:xfrm>
        </p:spPr>
        <p:txBody>
          <a:bodyPr/>
          <a:lstStyle/>
          <a:p>
            <a:r>
              <a:rPr lang="ru-RU" dirty="0" smtClean="0"/>
              <a:t>«Лесная страна», «Лесная школа»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343" y="2262434"/>
            <a:ext cx="3656152" cy="2056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9188" y="4119514"/>
            <a:ext cx="3606179" cy="2111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Stylo"/>
        <a:ea typeface=""/>
        <a:cs typeface=""/>
      </a:majorFont>
      <a:minorFont>
        <a:latin typeface="Sitka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</TotalTime>
  <Words>451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г. Чита, ул. Школьная , д.1.</vt:lpstr>
      <vt:lpstr>Презентация PowerPoint</vt:lpstr>
      <vt:lpstr> Программа развития «Успех в школе – успех в будущем»</vt:lpstr>
      <vt:lpstr>УРОВНИ ОБУЧЕНИЯ</vt:lpstr>
      <vt:lpstr>Интегрированный курс «Забайкаловедение»</vt:lpstr>
      <vt:lpstr>Социально - психологическая служба (СПС) </vt:lpstr>
      <vt:lpstr>Презентация PowerPoint</vt:lpstr>
      <vt:lpstr>Гражданско-патриотическое направление</vt:lpstr>
      <vt:lpstr> Экологическое направление экологическая акция «Охранять природу - значит любить Родину»,  конкурсы рисунков, экологические слеты,  экскурсии, походы </vt:lpstr>
      <vt:lpstr>Презентация PowerPoint</vt:lpstr>
      <vt:lpstr>Презентация PowerPoint</vt:lpstr>
      <vt:lpstr>Детское объединение «Радуга»</vt:lpstr>
      <vt:lpstr>Презентация PowerPoint</vt:lpstr>
      <vt:lpstr>Презентация PowerPoint</vt:lpstr>
      <vt:lpstr>Презентация PowerPoint</vt:lpstr>
      <vt:lpstr>      УВАЖАЕМЫЕ РОДИТЕЛИ И УЧЕНИКИ!  ПРИГЛАШАЕМ К НАМ УЧИТЬСЯ!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Inna Manchak</dc:creator>
  <cp:lastModifiedBy>GordeevAV</cp:lastModifiedBy>
  <cp:revision>63</cp:revision>
  <dcterms:created xsi:type="dcterms:W3CDTF">2018-08-29T10:09:02Z</dcterms:created>
  <dcterms:modified xsi:type="dcterms:W3CDTF">2021-02-18T01:42:58Z</dcterms:modified>
</cp:coreProperties>
</file>