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0" r:id="rId1"/>
  </p:sldMasterIdLst>
  <p:sldIdLst>
    <p:sldId id="256" r:id="rId2"/>
    <p:sldId id="281" r:id="rId3"/>
    <p:sldId id="282" r:id="rId4"/>
    <p:sldId id="258" r:id="rId5"/>
    <p:sldId id="277" r:id="rId6"/>
    <p:sldId id="278" r:id="rId7"/>
    <p:sldId id="283" r:id="rId8"/>
    <p:sldId id="279" r:id="rId9"/>
    <p:sldId id="280" r:id="rId10"/>
    <p:sldId id="28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E696-400C-4A38-879D-D31556EB17C1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5D11154E-7E7B-42DF-9AE6-C7CB72CA68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065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E696-400C-4A38-879D-D31556EB17C1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D11154E-7E7B-42DF-9AE6-C7CB72CA68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017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E696-400C-4A38-879D-D31556EB17C1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D11154E-7E7B-42DF-9AE6-C7CB72CA68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757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E696-400C-4A38-879D-D31556EB17C1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D11154E-7E7B-42DF-9AE6-C7CB72CA68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074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E696-400C-4A38-879D-D31556EB17C1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D11154E-7E7B-42DF-9AE6-C7CB72CA68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73698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E696-400C-4A38-879D-D31556EB17C1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D11154E-7E7B-42DF-9AE6-C7CB72CA68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928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E696-400C-4A38-879D-D31556EB17C1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1154E-7E7B-42DF-9AE6-C7CB72CA68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3558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E696-400C-4A38-879D-D31556EB17C1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1154E-7E7B-42DF-9AE6-C7CB72CA68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6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E696-400C-4A38-879D-D31556EB17C1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1154E-7E7B-42DF-9AE6-C7CB72CA68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87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E696-400C-4A38-879D-D31556EB17C1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D11154E-7E7B-42DF-9AE6-C7CB72CA68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111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E696-400C-4A38-879D-D31556EB17C1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D11154E-7E7B-42DF-9AE6-C7CB72CA68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72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E696-400C-4A38-879D-D31556EB17C1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D11154E-7E7B-42DF-9AE6-C7CB72CA68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E696-400C-4A38-879D-D31556EB17C1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1154E-7E7B-42DF-9AE6-C7CB72CA68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20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E696-400C-4A38-879D-D31556EB17C1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1154E-7E7B-42DF-9AE6-C7CB72CA68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436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E696-400C-4A38-879D-D31556EB17C1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1154E-7E7B-42DF-9AE6-C7CB72CA68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73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7E696-400C-4A38-879D-D31556EB17C1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D11154E-7E7B-42DF-9AE6-C7CB72CA68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62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7E696-400C-4A38-879D-D31556EB17C1}" type="datetimeFigureOut">
              <a:rPr lang="ru-RU" smtClean="0"/>
              <a:pPr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D11154E-7E7B-42DF-9AE6-C7CB72CA684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877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1" r:id="rId1"/>
    <p:sldLayoutId id="2147484152" r:id="rId2"/>
    <p:sldLayoutId id="2147484153" r:id="rId3"/>
    <p:sldLayoutId id="2147484154" r:id="rId4"/>
    <p:sldLayoutId id="2147484155" r:id="rId5"/>
    <p:sldLayoutId id="2147484156" r:id="rId6"/>
    <p:sldLayoutId id="2147484157" r:id="rId7"/>
    <p:sldLayoutId id="2147484158" r:id="rId8"/>
    <p:sldLayoutId id="2147484159" r:id="rId9"/>
    <p:sldLayoutId id="2147484160" r:id="rId10"/>
    <p:sldLayoutId id="2147484161" r:id="rId11"/>
    <p:sldLayoutId id="2147484162" r:id="rId12"/>
    <p:sldLayoutId id="2147484163" r:id="rId13"/>
    <p:sldLayoutId id="2147484164" r:id="rId14"/>
    <p:sldLayoutId id="2147484165" r:id="rId15"/>
    <p:sldLayoutId id="21474841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1124744"/>
            <a:ext cx="7272808" cy="486240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endParaRPr lang="ru-RU" sz="2400" b="1" cap="all" dirty="0" smtClean="0">
              <a:ln w="6350">
                <a:noFill/>
              </a:ln>
              <a:solidFill>
                <a:schemeClr val="bg1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lang="ru-RU" sz="2400" b="1" i="1" dirty="0" smtClean="0"/>
              <a:t>Уважаемые </a:t>
            </a:r>
            <a:r>
              <a:rPr lang="ru-RU" sz="2400" b="1" i="1" dirty="0"/>
              <a:t>родители</a:t>
            </a:r>
            <a:r>
              <a:rPr lang="ru-RU" sz="2400" b="1" i="1" dirty="0" smtClean="0"/>
              <a:t>!</a:t>
            </a:r>
          </a:p>
          <a:p>
            <a:pPr algn="ctr">
              <a:spcBef>
                <a:spcPct val="0"/>
              </a:spcBef>
            </a:pPr>
            <a:endParaRPr lang="ru-RU" sz="2400" b="1" i="1" dirty="0" smtClean="0"/>
          </a:p>
          <a:p>
            <a:pPr algn="ctr">
              <a:spcBef>
                <a:spcPct val="0"/>
              </a:spcBef>
            </a:pPr>
            <a:r>
              <a:rPr lang="ru-RU" sz="2400" b="1" i="1" dirty="0" smtClean="0"/>
              <a:t> В </a:t>
            </a:r>
            <a:r>
              <a:rPr lang="ru-RU" sz="2400" b="1" i="1" dirty="0"/>
              <a:t>данный период сохраняется </a:t>
            </a:r>
            <a:r>
              <a:rPr lang="ru-RU" sz="2400" b="1" i="1" dirty="0" smtClean="0"/>
              <a:t>возможность</a:t>
            </a:r>
          </a:p>
          <a:p>
            <a:pPr algn="ctr">
              <a:spcBef>
                <a:spcPct val="0"/>
              </a:spcBef>
            </a:pPr>
            <a:r>
              <a:rPr lang="ru-RU" sz="2400" b="1" i="1" dirty="0" smtClean="0"/>
              <a:t> перехода </a:t>
            </a:r>
            <a:r>
              <a:rPr lang="ru-RU" sz="2400" b="1" i="1" dirty="0"/>
              <a:t>на обучение </a:t>
            </a:r>
            <a:r>
              <a:rPr lang="ru-RU" sz="2400" b="1" i="1" dirty="0" smtClean="0"/>
              <a:t>с применением технологий дистанционного </a:t>
            </a:r>
            <a:r>
              <a:rPr lang="ru-RU" sz="2400" b="1" i="1" dirty="0"/>
              <a:t>образования</a:t>
            </a:r>
            <a:r>
              <a:rPr lang="ru-RU" sz="2400" dirty="0" smtClean="0"/>
              <a:t>.</a:t>
            </a:r>
          </a:p>
          <a:p>
            <a:pPr algn="ctr">
              <a:spcBef>
                <a:spcPct val="0"/>
              </a:spcBef>
            </a:pPr>
            <a:endParaRPr lang="ru-RU" sz="2400" dirty="0" smtClean="0"/>
          </a:p>
          <a:p>
            <a:pPr algn="ctr">
              <a:spcBef>
                <a:spcPct val="0"/>
              </a:spcBef>
            </a:pPr>
            <a:r>
              <a:rPr lang="ru-RU" sz="2400" b="1" i="1" dirty="0"/>
              <a:t>Право выбора, как формы получения образования, так и формы обучения  принадлежит родителям обучающихся с учетом </a:t>
            </a:r>
            <a:r>
              <a:rPr lang="ru-RU" sz="2400" b="1" i="1" dirty="0" smtClean="0"/>
              <a:t>мнения </a:t>
            </a:r>
            <a:r>
              <a:rPr lang="ru-RU" sz="2400" b="1" i="1" dirty="0"/>
              <a:t>ребенка  </a:t>
            </a:r>
          </a:p>
          <a:p>
            <a:pPr algn="ctr">
              <a:spcBef>
                <a:spcPct val="0"/>
              </a:spcBef>
            </a:pPr>
            <a:endParaRPr lang="ru-RU" sz="2400" dirty="0" smtClean="0"/>
          </a:p>
          <a:p>
            <a:pPr>
              <a:spcBef>
                <a:spcPct val="0"/>
              </a:spcBef>
            </a:pPr>
            <a:endParaRPr lang="ru-RU" sz="2400" b="1" cap="all" dirty="0" smtClean="0">
              <a:ln w="6350">
                <a:noFill/>
              </a:ln>
              <a:solidFill>
                <a:schemeClr val="bg1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endParaRPr lang="ru-RU" sz="2400" b="1" cap="all" dirty="0" smtClean="0">
              <a:ln w="6350">
                <a:noFill/>
              </a:ln>
              <a:solidFill>
                <a:schemeClr val="bg1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endParaRPr lang="ru-RU" sz="2400" b="1" cap="all" dirty="0" smtClean="0">
              <a:ln w="6350">
                <a:noFill/>
              </a:ln>
              <a:solidFill>
                <a:schemeClr val="bg1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endParaRPr lang="ru-RU" sz="2400" b="1" cap="all" dirty="0" smtClean="0">
              <a:ln w="6350">
                <a:noFill/>
              </a:ln>
              <a:solidFill>
                <a:schemeClr val="bg1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endParaRPr lang="ru-RU" sz="24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endParaRPr lang="ru-RU" sz="24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endParaRPr lang="ru-RU" sz="24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628800"/>
            <a:ext cx="7067211" cy="3868662"/>
          </a:xfrm>
          <a:solidFill>
            <a:schemeClr val="accent1">
              <a:lumMod val="20000"/>
              <a:lumOff val="80000"/>
              <a:alpha val="6000"/>
            </a:schemeClr>
          </a:solidFill>
          <a:ln>
            <a:noFill/>
          </a:ln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Надеемся на эффективное сотрудничество и желаем успехов в обучении!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42416" y="5857944"/>
            <a:ext cx="6600451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4844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24110"/>
            <a:ext cx="7130752" cy="128089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По Закону «Об образовании в Российской Федерации» установлены две  формы получения образования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11560" y="2136706"/>
            <a:ext cx="3456384" cy="3767397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В образовательных 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организациях – традиционное обучение:</a:t>
            </a:r>
          </a:p>
          <a:p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очное</a:t>
            </a:r>
          </a:p>
          <a:p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очно-заочное</a:t>
            </a:r>
          </a:p>
          <a:p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з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аочное обучение</a:t>
            </a:r>
          </a:p>
          <a:p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1" y="2136706"/>
            <a:ext cx="4392488" cy="3767397"/>
          </a:xfrm>
        </p:spPr>
        <p:txBody>
          <a:bodyPr/>
          <a:lstStyle/>
          <a:p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Вне образовательных 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организаций – семейное образование и </a:t>
            </a:r>
            <a:r>
              <a:rPr lang="ru-RU" sz="24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самообразование.</a:t>
            </a:r>
            <a:endParaRPr lang="ru-RU" sz="2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 У родителей возникают    обязательства по обучению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19277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624110"/>
            <a:ext cx="6986736" cy="575721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При </a:t>
            </a:r>
            <a:r>
              <a:rPr lang="ru-RU" sz="3200" b="1" dirty="0"/>
              <a:t>организации обучения в образовательной организации могут применяться различные образовательные технологии, в </a:t>
            </a:r>
            <a:r>
              <a:rPr lang="ru-RU" sz="3200" b="1" dirty="0" err="1"/>
              <a:t>т.ч</a:t>
            </a:r>
            <a:r>
              <a:rPr lang="ru-RU" sz="3200" b="1" dirty="0"/>
              <a:t>.  </a:t>
            </a:r>
            <a:r>
              <a:rPr lang="ru-RU" sz="3200" b="1" dirty="0" smtClean="0"/>
              <a:t>дистанционные </a:t>
            </a:r>
            <a:r>
              <a:rPr lang="ru-RU" sz="3200" b="1" dirty="0"/>
              <a:t>и </a:t>
            </a:r>
            <a:r>
              <a:rPr lang="ru-RU" sz="3200" b="1" dirty="0" smtClean="0"/>
              <a:t>электронное обучение. </a:t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Это средство и способ  организации учебного процесса!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92332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844824"/>
            <a:ext cx="7772400" cy="1728192"/>
          </a:xfrm>
        </p:spPr>
        <p:txBody>
          <a:bodyPr>
            <a:normAutofit fontScale="90000"/>
          </a:bodyPr>
          <a:lstStyle/>
          <a:p>
            <a:pPr marL="457200" indent="-457200" algn="ctr"/>
            <a:r>
              <a:rPr lang="ru-RU" sz="2400" cap="all" dirty="0" smtClean="0">
                <a:ln w="6350">
                  <a:noFill/>
                </a:ln>
                <a:solidFill>
                  <a:schemeClr val="tx2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400" cap="all" dirty="0" smtClean="0">
                <a:ln w="6350">
                  <a:noFill/>
                </a:ln>
                <a:solidFill>
                  <a:schemeClr val="tx2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400" cap="all" dirty="0" smtClean="0">
                <a:ln w="6350">
                  <a:noFill/>
                </a:ln>
                <a:solidFill>
                  <a:schemeClr val="tx2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400" cap="all" dirty="0" smtClean="0">
                <a:ln w="6350">
                  <a:noFill/>
                </a:ln>
                <a:solidFill>
                  <a:schemeClr val="tx2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400" cap="all" dirty="0" smtClean="0">
                <a:ln w="6350">
                  <a:noFill/>
                </a:ln>
                <a:solidFill>
                  <a:schemeClr val="tx2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400" cap="all" dirty="0" smtClean="0">
                <a:ln w="6350">
                  <a:noFill/>
                </a:ln>
                <a:solidFill>
                  <a:schemeClr val="tx2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400" cap="all" dirty="0" smtClean="0">
                <a:ln w="6350">
                  <a:noFill/>
                </a:ln>
                <a:solidFill>
                  <a:schemeClr val="tx2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400" cap="all" dirty="0" smtClean="0">
                <a:ln w="6350">
                  <a:noFill/>
                </a:ln>
                <a:solidFill>
                  <a:schemeClr val="tx2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400" cap="all" dirty="0" smtClean="0">
                <a:ln w="6350">
                  <a:noFill/>
                </a:ln>
                <a:solidFill>
                  <a:schemeClr val="tx2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400" cap="all" dirty="0" smtClean="0">
                <a:ln w="6350">
                  <a:noFill/>
                </a:ln>
                <a:solidFill>
                  <a:schemeClr val="tx2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400" cap="all" dirty="0" smtClean="0">
                <a:ln w="6350">
                  <a:noFill/>
                </a:ln>
                <a:solidFill>
                  <a:schemeClr val="tx2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400" cap="all" dirty="0" smtClean="0">
                <a:ln w="6350">
                  <a:noFill/>
                </a:ln>
                <a:solidFill>
                  <a:schemeClr val="tx2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400" cap="all" dirty="0" smtClean="0">
                <a:ln w="6350">
                  <a:noFill/>
                </a:ln>
                <a:solidFill>
                  <a:schemeClr val="tx2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400" cap="all" dirty="0" smtClean="0">
                <a:ln w="6350">
                  <a:noFill/>
                </a:ln>
                <a:solidFill>
                  <a:schemeClr val="tx2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400" cap="all" dirty="0" smtClean="0">
                <a:ln w="6350">
                  <a:noFill/>
                </a:ln>
                <a:solidFill>
                  <a:schemeClr val="tx2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sz="2400" cap="all" dirty="0" smtClean="0">
                <a:ln w="6350">
                  <a:noFill/>
                </a:ln>
                <a:solidFill>
                  <a:schemeClr val="tx2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03648" y="548680"/>
            <a:ext cx="7272808" cy="5832648"/>
          </a:xfrm>
        </p:spPr>
        <p:txBody>
          <a:bodyPr>
            <a:noAutofit/>
          </a:bodyPr>
          <a:lstStyle/>
          <a:p>
            <a:pPr algn="just"/>
            <a:r>
              <a:rPr lang="ru-RU" sz="2200" b="1" i="1" dirty="0"/>
              <a:t>При принятии решения о переводе вашего ребенка на обучение с применением дистанционных образовательных технологий необходимо:</a:t>
            </a:r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ru-RU" sz="2200" b="1" dirty="0">
                <a:solidFill>
                  <a:srgbClr val="FF0000"/>
                </a:solidFill>
              </a:rPr>
              <a:t>Подать заявление в образовательное </a:t>
            </a:r>
            <a:r>
              <a:rPr lang="ru-RU" sz="2200" b="1" dirty="0" smtClean="0">
                <a:solidFill>
                  <a:srgbClr val="FF0000"/>
                </a:solidFill>
              </a:rPr>
              <a:t>учреждение</a:t>
            </a:r>
            <a:r>
              <a:rPr lang="ru-RU" sz="2200" b="1" dirty="0" smtClean="0"/>
              <a:t>. </a:t>
            </a:r>
          </a:p>
          <a:p>
            <a:pPr lvl="0" algn="just"/>
            <a:r>
              <a:rPr lang="ru-RU" sz="2200" b="1" dirty="0" smtClean="0"/>
              <a:t>Заявление </a:t>
            </a:r>
            <a:r>
              <a:rPr lang="ru-RU" sz="2200" b="1" dirty="0"/>
              <a:t>необходимо подать лично или направить на электронный адрес образовательной организации. Заявление, направляемое по электронной почте, необходимо собственноручно подписать, отправить скан-копию или фото подписанного </a:t>
            </a:r>
            <a:r>
              <a:rPr lang="ru-RU" sz="2200" b="1" dirty="0" smtClean="0"/>
              <a:t>заявления.</a:t>
            </a:r>
            <a:endParaRPr lang="ru-RU" sz="2200" b="1" dirty="0"/>
          </a:p>
          <a:p>
            <a:pPr marL="342900" lvl="0" indent="-342900">
              <a:buFont typeface="Wingdings" panose="05000000000000000000" pitchFamily="2" charset="2"/>
              <a:buChar char="v"/>
            </a:pPr>
            <a:r>
              <a:rPr lang="ru-RU" sz="2200" b="1" dirty="0">
                <a:solidFill>
                  <a:srgbClr val="FF0000"/>
                </a:solidFill>
              </a:rPr>
              <a:t>Согласовать порядок прохождения текущего контроля и(или) промежуточной аттестации.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200" b="1" dirty="0">
                <a:solidFill>
                  <a:srgbClr val="FF0000"/>
                </a:solidFill>
              </a:rPr>
              <a:t>Уточнить  расписание дистанционных </a:t>
            </a:r>
            <a:r>
              <a:rPr lang="ru-RU" sz="2200" b="1" dirty="0" smtClean="0">
                <a:solidFill>
                  <a:srgbClr val="FF0000"/>
                </a:solidFill>
              </a:rPr>
              <a:t>уроков</a:t>
            </a:r>
            <a:endParaRPr lang="ru-RU"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548680"/>
            <a:ext cx="69127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rgbClr val="FF0000"/>
                </a:solidFill>
              </a:rPr>
              <a:t>Важно помнить! </a:t>
            </a:r>
            <a:endParaRPr lang="ru-RU" sz="2400" b="1" u="sng" dirty="0" smtClean="0">
              <a:solidFill>
                <a:srgbClr val="FF0000"/>
              </a:solidFill>
            </a:endParaRPr>
          </a:p>
          <a:p>
            <a:endParaRPr lang="ru-RU" sz="2000" b="1" u="sng" dirty="0">
              <a:solidFill>
                <a:srgbClr val="FF0000"/>
              </a:solidFill>
            </a:endParaRPr>
          </a:p>
          <a:p>
            <a:pPr marL="736092" lvl="1" indent="-342900" algn="ctr">
              <a:buFont typeface="Wingdings" panose="05000000000000000000" pitchFamily="2" charset="2"/>
              <a:buChar char="v"/>
            </a:pP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Образовательная недельная нагрузка распределяется равномерно в течение учебной недели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678942" lvl="1" indent="-285750" algn="ctr">
              <a:buFont typeface="Wingdings" panose="05000000000000000000" pitchFamily="2" charset="2"/>
              <a:buChar char="Ø"/>
            </a:pP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736092" lvl="1" indent="-342900" algn="ctr">
              <a:buFont typeface="Wingdings" panose="05000000000000000000" pitchFamily="2" charset="2"/>
              <a:buChar char="v"/>
            </a:pP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Продолжительность перемен между уроками составляет не менее 10 минут. </a:t>
            </a:r>
            <a:endParaRPr lang="ru-RU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78942" lvl="1" indent="-285750" algn="ctr">
              <a:buFont typeface="Wingdings" panose="05000000000000000000" pitchFamily="2" charset="2"/>
              <a:buChar char="Ø"/>
            </a:pP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736092" lvl="1" indent="-342900" algn="ctr">
              <a:buFont typeface="Wingdings" panose="05000000000000000000" pitchFamily="2" charset="2"/>
              <a:buChar char="v"/>
            </a:pP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Затраты времени на выполнение домашних заданий (</a:t>
            </a:r>
            <a:r>
              <a:rPr lang="ru-RU" sz="1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 всем предметам) не должны превышать (в астрономических </a:t>
            </a: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часах): во 2­-3 классах - 1,5 ч, в 4-5 классах - 2 ч, в 6-8 классах - 2,5 ч, в 9-11 классах - до 3,5 ч. </a:t>
            </a:r>
            <a:endParaRPr lang="ru-RU" sz="2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678942" lvl="1" indent="-285750" algn="ctr">
              <a:buFont typeface="Wingdings" panose="05000000000000000000" pitchFamily="2" charset="2"/>
              <a:buChar char="Ø"/>
            </a:pP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736092" lvl="1" indent="-342900" algn="ctr">
              <a:buFont typeface="Wingdings" panose="05000000000000000000" pitchFamily="2" charset="2"/>
              <a:buChar char="v"/>
            </a:pP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Выполнение заданий является обязательным требованием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!</a:t>
            </a:r>
          </a:p>
          <a:p>
            <a:pPr marL="678942" lvl="1" indent="-285750" algn="ctr">
              <a:buFont typeface="Wingdings" panose="05000000000000000000" pitchFamily="2" charset="2"/>
              <a:buChar char="Ø"/>
            </a:pP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736092" lvl="1" indent="-342900" algn="ctr">
              <a:buFont typeface="Wingdings" panose="05000000000000000000" pitchFamily="2" charset="2"/>
              <a:buChar char="v"/>
            </a:pP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 1 классе домашнее 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задание </a:t>
            </a: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не </a:t>
            </a:r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задается</a:t>
            </a:r>
            <a:r>
              <a:rPr lang="ru-RU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356910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692696"/>
            <a:ext cx="7272808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10412" lvl="2" indent="-342900" algn="just">
              <a:buFont typeface="Wingdings" panose="05000000000000000000" pitchFamily="2" charset="2"/>
              <a:buChar char="v"/>
            </a:pPr>
            <a:r>
              <a:rPr lang="ru-RU" sz="1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Если Вы выбрали дистанционную форму обучения, то учитель и ученик общаются в реальном времени (например, на видеоконференции). К урокам в дистанционном формате прикрепляются ссылки на видеоконференции</a:t>
            </a:r>
            <a:r>
              <a:rPr lang="ru-RU" sz="19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667512" lvl="2" algn="just"/>
            <a:endParaRPr lang="ru-RU" sz="19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1010412" lvl="2" indent="-342900" algn="just">
              <a:buFont typeface="Wingdings" panose="05000000000000000000" pitchFamily="2" charset="2"/>
              <a:buChar char="v"/>
            </a:pPr>
            <a:r>
              <a:rPr lang="ru-RU" sz="19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Если Вами выбрана электронная форма обучения, то учитель направляет обучающемуся задания для самостоятельной работы (страницы параграфа, ссылки на тренажеры, номера упражнений), а потом проверяет усвоение материала. В этом случае общение отложено во времени. К урокам в электронном формате прикрепляются ссылки на электронные материалы</a:t>
            </a:r>
            <a:r>
              <a:rPr lang="ru-RU" sz="19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1010412" lvl="2" indent="-342900" algn="just">
              <a:buFont typeface="Wingdings" panose="05000000000000000000" pitchFamily="2" charset="2"/>
              <a:buChar char="Ø"/>
            </a:pPr>
            <a:endParaRPr lang="ru-RU" sz="19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ru-RU" sz="1900" b="1" dirty="0"/>
              <a:t> Возможно комбинирование данных вариантов одновременно.</a:t>
            </a:r>
          </a:p>
        </p:txBody>
      </p:sp>
    </p:spTree>
    <p:extLst>
      <p:ext uri="{BB962C8B-B14F-4D97-AF65-F5344CB8AC3E}">
        <p14:creationId xmlns:p14="http://schemas.microsoft.com/office/powerpoint/2010/main" val="3769578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624110"/>
            <a:ext cx="7202760" cy="165276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Обращаем внимание!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/>
              <a:t>Организация уроков с применением  дистанционных образовательных технологий возможно в следующих вариантах: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43608" y="2708920"/>
            <a:ext cx="3312368" cy="3767397"/>
          </a:xfrm>
        </p:spPr>
        <p:txBody>
          <a:bodyPr/>
          <a:lstStyle/>
          <a:p>
            <a:r>
              <a:rPr lang="ru-RU" b="1" i="1" u="sng" dirty="0" smtClean="0"/>
              <a:t>Синхронный формат </a:t>
            </a:r>
            <a:r>
              <a:rPr lang="ru-RU" dirty="0" smtClean="0"/>
              <a:t>– в режиме онлайн с подключением Интернета непосредственно во время урока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88024" y="2708919"/>
            <a:ext cx="3746376" cy="3767397"/>
          </a:xfrm>
        </p:spPr>
        <p:txBody>
          <a:bodyPr/>
          <a:lstStyle/>
          <a:p>
            <a:r>
              <a:rPr lang="ru-RU" b="1" i="1" u="sng" dirty="0" err="1"/>
              <a:t>Асихронный</a:t>
            </a:r>
            <a:r>
              <a:rPr lang="ru-RU" b="1" i="1" u="sng" dirty="0"/>
              <a:t> формат </a:t>
            </a:r>
            <a:r>
              <a:rPr lang="ru-RU" dirty="0" smtClean="0"/>
              <a:t>– </a:t>
            </a:r>
          </a:p>
          <a:p>
            <a:pPr marL="0" indent="0">
              <a:buNone/>
            </a:pPr>
            <a:r>
              <a:rPr lang="ru-RU" dirty="0" smtClean="0"/>
              <a:t>в режиме офлайн с использованием записи урока (его части с объяснением темы, разбором примеров задачи) либо с использованием </a:t>
            </a:r>
            <a:r>
              <a:rPr lang="ru-RU" dirty="0" err="1" smtClean="0"/>
              <a:t>медиатеки</a:t>
            </a:r>
            <a:r>
              <a:rPr lang="ru-RU" dirty="0" smtClean="0"/>
              <a:t> ОО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2311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1268760"/>
            <a:ext cx="7200800" cy="39703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rgbClr val="FF0000"/>
                </a:solidFill>
              </a:rPr>
              <a:t>ПОМНИТЕ! </a:t>
            </a:r>
          </a:p>
          <a:p>
            <a:endParaRPr lang="ru-RU" b="1" dirty="0"/>
          </a:p>
          <a:p>
            <a:pPr algn="ctr">
              <a:lnSpc>
                <a:spcPct val="150000"/>
              </a:lnSpc>
            </a:pPr>
            <a:r>
              <a:rPr lang="ru-RU" b="1" dirty="0"/>
              <a:t>Если ребёнок встречается с техническими трудностями при работе с оборудованием, трудностями при регистрации или работе на образовательных онлайн платформах </a:t>
            </a:r>
            <a:r>
              <a:rPr lang="ru-RU" b="1" dirty="0" smtClean="0"/>
              <a:t>, </a:t>
            </a:r>
            <a:r>
              <a:rPr lang="ru-RU" b="1" dirty="0"/>
              <a:t>проблемами другого характера, помогите ему справиться с этим </a:t>
            </a:r>
            <a:r>
              <a:rPr lang="ru-RU" b="1" dirty="0" smtClean="0"/>
              <a:t>и </a:t>
            </a:r>
            <a:r>
              <a:rPr lang="ru-RU" b="1" u="sng" dirty="0" smtClean="0"/>
              <a:t>незамедлительно </a:t>
            </a:r>
            <a:r>
              <a:rPr lang="ru-RU" b="1" u="sng" dirty="0"/>
              <a:t>сообщите об этом классному руководителю в любой форме </a:t>
            </a:r>
            <a:endParaRPr lang="ru-RU" b="1" u="sng" dirty="0" smtClean="0"/>
          </a:p>
          <a:p>
            <a:pPr algn="ctr">
              <a:lnSpc>
                <a:spcPct val="150000"/>
              </a:lnSpc>
            </a:pPr>
            <a:r>
              <a:rPr lang="ru-RU" b="1" dirty="0" smtClean="0"/>
              <a:t>(</a:t>
            </a:r>
            <a:r>
              <a:rPr lang="ru-RU" b="1" dirty="0"/>
              <a:t>по телефону, сообщение в системе АИС «Сетевой город. Образование» и т.д.).</a:t>
            </a:r>
          </a:p>
        </p:txBody>
      </p:sp>
    </p:spTree>
    <p:extLst>
      <p:ext uri="{BB962C8B-B14F-4D97-AF65-F5344CB8AC3E}">
        <p14:creationId xmlns:p14="http://schemas.microsoft.com/office/powerpoint/2010/main" val="4073752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889844"/>
            <a:ext cx="669674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algn="ctr"/>
            <a:endParaRPr lang="ru-RU" b="1" dirty="0" smtClean="0"/>
          </a:p>
          <a:p>
            <a:pPr marL="45720" algn="ctr"/>
            <a:r>
              <a:rPr lang="ru-RU" sz="2000" b="1" dirty="0" smtClean="0"/>
              <a:t>В </a:t>
            </a:r>
            <a:r>
              <a:rPr lang="ru-RU" sz="2000" b="1" dirty="0"/>
              <a:t>случае затруднений при изучении нового материала </a:t>
            </a:r>
            <a:r>
              <a:rPr lang="ru-RU" sz="2000" b="1" u="sng" dirty="0"/>
              <a:t>необходимо обратиться к учителю </a:t>
            </a:r>
            <a:r>
              <a:rPr lang="ru-RU" sz="2000" b="1" dirty="0"/>
              <a:t>посредством обратной связи через систему АИС «Сетевой город. Образование» для организации индивидуальной консультации по изучению нового материала. </a:t>
            </a:r>
          </a:p>
          <a:p>
            <a:pPr marL="45720" algn="ctr"/>
            <a:endParaRPr lang="ru-RU" sz="2000" b="1" dirty="0"/>
          </a:p>
          <a:p>
            <a:pPr marL="45720" algn="ctr"/>
            <a:endParaRPr lang="ru-RU" sz="2000" b="1" dirty="0" smtClean="0"/>
          </a:p>
          <a:p>
            <a:pPr marL="45720" algn="ctr"/>
            <a:r>
              <a:rPr lang="ru-RU" sz="2000" b="1" dirty="0" smtClean="0"/>
              <a:t>По </a:t>
            </a:r>
            <a:r>
              <a:rPr lang="ru-RU" sz="2000" b="1" dirty="0"/>
              <a:t>темам и заданиям, вызвавшим затруднения обучающихся при самостоятельном изучении, учителем проводится корректировка полученных знаний после выхода с дистанционной формы обучения, пробелы устраняются </a:t>
            </a:r>
            <a:r>
              <a:rPr lang="ru-RU" sz="2000" b="1" dirty="0" smtClean="0"/>
              <a:t>в ходе индивидуальной работы </a:t>
            </a:r>
            <a:r>
              <a:rPr lang="ru-RU" sz="2000" b="1" dirty="0"/>
              <a:t>с обучающимися.</a:t>
            </a:r>
          </a:p>
        </p:txBody>
      </p:sp>
    </p:spTree>
    <p:extLst>
      <p:ext uri="{BB962C8B-B14F-4D97-AF65-F5344CB8AC3E}">
        <p14:creationId xmlns:p14="http://schemas.microsoft.com/office/powerpoint/2010/main" val="230634194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2450</TotalTime>
  <Words>471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Легкий дым</vt:lpstr>
      <vt:lpstr>Презентация PowerPoint</vt:lpstr>
      <vt:lpstr>По Закону «Об образовании в Российской Федерации» установлены две  формы получения образования</vt:lpstr>
      <vt:lpstr>При организации обучения в образовательной организации могут применяться различные образовательные технологии, в т.ч.  дистанционные и электронное обучение.   Это средство и способ  организации учебного процесса!</vt:lpstr>
      <vt:lpstr>           </vt:lpstr>
      <vt:lpstr>Презентация PowerPoint</vt:lpstr>
      <vt:lpstr>Презентация PowerPoint</vt:lpstr>
      <vt:lpstr>Обращаем внимание! Организация уроков с применением  дистанционных образовательных технологий возможно в следующих вариантах:</vt:lpstr>
      <vt:lpstr>Презентация PowerPoint</vt:lpstr>
      <vt:lpstr>Презентация PowerPoint</vt:lpstr>
      <vt:lpstr>Надеемся на эффективное сотрудничество и желаем успехов в обучении!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Школы России – партнеры Москвы</dc:title>
  <dc:creator>User</dc:creator>
  <cp:lastModifiedBy>GordeevAV</cp:lastModifiedBy>
  <cp:revision>157</cp:revision>
  <dcterms:created xsi:type="dcterms:W3CDTF">2018-09-13T11:58:08Z</dcterms:created>
  <dcterms:modified xsi:type="dcterms:W3CDTF">2021-01-14T02:25:17Z</dcterms:modified>
</cp:coreProperties>
</file>