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59" r:id="rId3"/>
    <p:sldId id="261" r:id="rId4"/>
    <p:sldId id="258" r:id="rId5"/>
    <p:sldId id="274" r:id="rId6"/>
    <p:sldId id="266" r:id="rId7"/>
    <p:sldId id="269" r:id="rId8"/>
    <p:sldId id="262" r:id="rId9"/>
    <p:sldId id="263" r:id="rId10"/>
    <p:sldId id="264" r:id="rId11"/>
    <p:sldId id="268" r:id="rId12"/>
    <p:sldId id="270" r:id="rId13"/>
    <p:sldId id="275" r:id="rId14"/>
    <p:sldId id="281" r:id="rId15"/>
    <p:sldId id="278" r:id="rId16"/>
    <p:sldId id="280" r:id="rId1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59D0B-8690-40CC-B6A8-E2CD2107C8B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454E84-E54D-4094-B30D-D1E47C3FD9F6}">
      <dgm:prSet custT="1"/>
      <dgm:spPr>
        <a:solidFill>
          <a:srgbClr val="CAE8AA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algn="ctr" rtl="0"/>
          <a:endParaRPr lang="ru-RU" sz="3600" b="1" i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algn="ctr" rtl="0"/>
          <a:r>
            <a:rPr lang="ru-RU" sz="3600" b="1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Прием детей в 1 класс в ОУ</a:t>
          </a:r>
          <a:r>
            <a:rPr lang="ru-RU" sz="4000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4000" i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endParaRPr lang="ru-RU" sz="4000" i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108057-141B-4AF0-A924-DE53BA2483BF}" type="parTrans" cxnId="{3E3AE418-A860-45AD-960B-AC7904AC1226}">
      <dgm:prSet/>
      <dgm:spPr/>
      <dgm:t>
        <a:bodyPr/>
        <a:lstStyle/>
        <a:p>
          <a:endParaRPr lang="ru-RU"/>
        </a:p>
      </dgm:t>
    </dgm:pt>
    <dgm:pt modelId="{CD4666C9-A946-4B7B-B876-6B0B72141DCE}" type="sibTrans" cxnId="{3E3AE418-A860-45AD-960B-AC7904AC1226}">
      <dgm:prSet/>
      <dgm:spPr/>
      <dgm:t>
        <a:bodyPr/>
        <a:lstStyle/>
        <a:p>
          <a:endParaRPr lang="ru-RU"/>
        </a:p>
      </dgm:t>
    </dgm:pt>
    <dgm:pt modelId="{6DF4FB7C-691F-4BC1-866A-268B65F3E29E}" type="pres">
      <dgm:prSet presAssocID="{8A859D0B-8690-40CC-B6A8-E2CD2107C8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20973D-500B-4206-8FCA-8E4EED343E11}" type="pres">
      <dgm:prSet presAssocID="{4B454E84-E54D-4094-B30D-D1E47C3FD9F6}" presName="parentText" presStyleLbl="node1" presStyleIdx="0" presStyleCnt="1" custScaleY="66320" custLinFactNeighborX="990" custLinFactNeighborY="-277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3AE418-A860-45AD-960B-AC7904AC1226}" srcId="{8A859D0B-8690-40CC-B6A8-E2CD2107C8B6}" destId="{4B454E84-E54D-4094-B30D-D1E47C3FD9F6}" srcOrd="0" destOrd="0" parTransId="{C6108057-141B-4AF0-A924-DE53BA2483BF}" sibTransId="{CD4666C9-A946-4B7B-B876-6B0B72141DCE}"/>
    <dgm:cxn modelId="{009F3DBC-E8CC-4136-9FB8-3E8972620FDF}" type="presOf" srcId="{8A859D0B-8690-40CC-B6A8-E2CD2107C8B6}" destId="{6DF4FB7C-691F-4BC1-866A-268B65F3E29E}" srcOrd="0" destOrd="0" presId="urn:microsoft.com/office/officeart/2005/8/layout/vList2"/>
    <dgm:cxn modelId="{46A647E9-EC41-4919-8AF8-2097BE7DBE43}" type="presOf" srcId="{4B454E84-E54D-4094-B30D-D1E47C3FD9F6}" destId="{7220973D-500B-4206-8FCA-8E4EED343E11}" srcOrd="0" destOrd="0" presId="urn:microsoft.com/office/officeart/2005/8/layout/vList2"/>
    <dgm:cxn modelId="{510E9AB5-0854-4EBC-8A3C-CE6C65F561B9}" type="presParOf" srcId="{6DF4FB7C-691F-4BC1-866A-268B65F3E29E}" destId="{7220973D-500B-4206-8FCA-8E4EED343E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0973D-500B-4206-8FCA-8E4EED343E11}">
      <dsp:nvSpPr>
        <dsp:cNvPr id="0" name=""/>
        <dsp:cNvSpPr/>
      </dsp:nvSpPr>
      <dsp:spPr>
        <a:xfrm>
          <a:off x="0" y="0"/>
          <a:ext cx="7272808" cy="1439391"/>
        </a:xfrm>
        <a:prstGeom prst="roundRect">
          <a:avLst/>
        </a:prstGeom>
        <a:solidFill>
          <a:srgbClr val="CAE8AA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Прием детей в 1 класс в ОУ</a:t>
          </a:r>
          <a:r>
            <a:rPr lang="ru-RU" sz="4000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4000" i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endParaRPr lang="ru-RU" sz="4000" i="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265" y="70265"/>
        <a:ext cx="7132278" cy="1298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3F08B-B607-46EE-9281-5DC8ACF5A302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A3B2D-E83E-4D79-8B8A-7D1BEBD076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59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ADEB1-3D1A-469E-A932-3E52A122D09B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79589-91A8-4E50-8475-45744BAF8F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59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8C1CA-668B-4592-B564-D45691C7ACA1}" type="slidenum">
              <a:rPr lang="ru-RU"/>
              <a:pPr/>
              <a:t>16</a:t>
            </a:fld>
            <a:endParaRPr lang="ru-RU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2247E-5754-454F-BA45-551BFB4EB11E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65AF-FDAF-48C2-9604-9BC91BFB2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.zabedu.ru/" TargetMode="External"/><Relationship Id="rId2" Type="http://schemas.openxmlformats.org/officeDocument/2006/relationships/hyperlink" Target="http://www.dou.zabedu.ru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45840433"/>
              </p:ext>
            </p:extLst>
          </p:nvPr>
        </p:nvGraphicFramePr>
        <p:xfrm>
          <a:off x="1043607" y="260648"/>
          <a:ext cx="7272808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4476541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500" b="1" dirty="0" smtClean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500" b="1" dirty="0" smtClean="0">
              <a:solidFill>
                <a:srgbClr val="002060"/>
              </a:solidFill>
              <a:effectLst/>
              <a:latin typeface="Times New Roman"/>
              <a:ea typeface="Calibri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http://murmashimoyklas.ucoz.ru/kartinki/2010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083" y="1908200"/>
            <a:ext cx="8672884" cy="47587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28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8582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Преимущественное право на зачисление в МОУ по месту жительства имеют:</a:t>
            </a:r>
          </a:p>
          <a:p>
            <a:r>
              <a:rPr lang="ru-RU" sz="2000" b="1" dirty="0" smtClean="0"/>
              <a:t>9) </a:t>
            </a:r>
            <a:r>
              <a:rPr lang="ru-RU" sz="2000" b="1" dirty="0"/>
              <a:t>дети сотрудников, имевших специальное звание и проходивших службу в учреждениях и органах уголовно-исполнительной системы, федеральной противопожарной службе Государственной противопожарной службы, погибших (умерших) вследствие увечья или иного повреждения здоровья, полученных в связи с выполнением служебных обязанностей;</a:t>
            </a:r>
          </a:p>
          <a:p>
            <a:r>
              <a:rPr lang="ru-RU" sz="2000" b="1" dirty="0" smtClean="0"/>
              <a:t>10) </a:t>
            </a:r>
            <a:r>
              <a:rPr lang="ru-RU" sz="2000" b="1" dirty="0"/>
              <a:t>дети сотрудников, имевших специальное звание и проходивших службу в учреждениях и органах уголовно-исполнительной системы, федеральной противопожарной службе Государственной противопожарной службы, умерших вследствие заболевания, полученного в период прохождения службы в учреждениях и органах;</a:t>
            </a:r>
          </a:p>
          <a:p>
            <a:r>
              <a:rPr lang="ru-RU" sz="2000" b="1" dirty="0" smtClean="0"/>
              <a:t>11) </a:t>
            </a:r>
            <a:r>
              <a:rPr lang="ru-RU" sz="2000" b="1" dirty="0"/>
              <a:t>дети граждан Российской Федерации, имевших специальное звание и проходивших службу в учреждениях и органах уголовно-исполнительной системы, федеральной противопожарной службе Государственной противопожарной службы, уволенных со службы в учреждениях и органах вследствие увечья или иного повреждения здоровья, полученных в связи с выполнением служебных обязанностей и исключивших возможность дальнейшего прохождения службы в учреждениях и органах;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71546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Обработка </a:t>
            </a:r>
            <a:r>
              <a:rPr lang="ru-RU" sz="2800" b="1" dirty="0" smtClean="0">
                <a:solidFill>
                  <a:srgbClr val="FF0000"/>
                </a:solidFill>
              </a:rPr>
              <a:t>заявлений образовательными </a:t>
            </a:r>
            <a:r>
              <a:rPr lang="ru-RU" sz="2800" b="1" dirty="0">
                <a:solidFill>
                  <a:srgbClr val="FF0000"/>
                </a:solidFill>
              </a:rPr>
              <a:t>организациями</a:t>
            </a:r>
          </a:p>
          <a:p>
            <a:r>
              <a:rPr lang="ru-RU" sz="2000" b="1" dirty="0" smtClean="0"/>
              <a:t>1</a:t>
            </a:r>
            <a:r>
              <a:rPr lang="ru-RU" sz="2000" b="1" dirty="0"/>
              <a:t>. Регистрация поступивших заявлений и прикрепленных к нему документов в журнале приема заявлений.</a:t>
            </a:r>
          </a:p>
          <a:p>
            <a:r>
              <a:rPr lang="ru-RU" sz="2000" b="1" dirty="0"/>
              <a:t>2. Далее проводится рассмотрение заявления и прикрепленных к нему необходимых документов, информирование заявителя в случае представления неполного пакета документов.</a:t>
            </a:r>
          </a:p>
          <a:p>
            <a:r>
              <a:rPr lang="ru-RU" sz="2000" b="1" dirty="0"/>
              <a:t>3. Начало общего срока предоставления муниципальной услуги исчисляется с даты представления заявителем необходимых документов. </a:t>
            </a:r>
          </a:p>
          <a:p>
            <a:r>
              <a:rPr lang="ru-RU" sz="2000" b="1" dirty="0"/>
              <a:t>4. Зачисление в МОУ оформляется приказом руководителя МОУ в течение 7 рабочих дней после приема необходимых документов при наличии свободных мест.</a:t>
            </a:r>
          </a:p>
          <a:p>
            <a:r>
              <a:rPr lang="ru-RU" sz="2000" b="1" dirty="0"/>
              <a:t>5. При отсутствии свободных мест в течение 3 рабочих дней ответственный за прием в 1 класс уведомляет заявителя об отказе в предоставлении муниципальной услуги в письменном или электронном виде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914400" y="500063"/>
            <a:ext cx="8229600" cy="7207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Алгоритм действий специалиста ОУ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8229600" cy="4840287"/>
          </a:xfrm>
        </p:spPr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Регистрирует  заявление  и полученные документы в журнале приема документов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      (бланк заявления -  в Регламенте)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Выдает  уведомление о регистрации документов в журнале приема документов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dirty="0" smtClean="0"/>
              <a:t>В течение 15 минут заносит заявление  в единую автоматизированную систему.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    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      </a:t>
            </a:r>
            <a:endParaRPr lang="ru-RU" u="sng" dirty="0" smtClean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Документы для  образовательной организации: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1" y="1785926"/>
            <a:ext cx="7508632" cy="423387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/>
              <a:t>- </a:t>
            </a:r>
            <a:r>
              <a:rPr lang="ru-RU" sz="2000" b="1" i="1" dirty="0"/>
              <a:t>свидетельство о рождении </a:t>
            </a:r>
            <a:r>
              <a:rPr lang="ru-RU" sz="2000" b="1" i="1" dirty="0" err="1" smtClean="0"/>
              <a:t>ребенка+копия</a:t>
            </a:r>
            <a:r>
              <a:rPr lang="ru-RU" sz="2000" b="1" i="1" dirty="0" smtClean="0"/>
              <a:t>;</a:t>
            </a:r>
            <a:endParaRPr lang="ru-RU" sz="2000" b="1" i="1" dirty="0"/>
          </a:p>
          <a:p>
            <a:pPr algn="just"/>
            <a:r>
              <a:rPr lang="ru-RU" sz="2000" b="1" i="1" dirty="0"/>
              <a:t>- свидетельство о регистрации ребенка по месту жительства или по месту </a:t>
            </a:r>
            <a:r>
              <a:rPr lang="ru-RU" sz="2000" b="1" i="1" dirty="0" smtClean="0"/>
              <a:t>пребывания на </a:t>
            </a:r>
            <a:r>
              <a:rPr lang="ru-RU" sz="2000" b="1" i="1" dirty="0"/>
              <a:t>закрепленной территории или документ, содержащий сведения о регистрации ребенка </a:t>
            </a:r>
            <a:br>
              <a:rPr lang="ru-RU" sz="2000" b="1" i="1" dirty="0"/>
            </a:br>
            <a:r>
              <a:rPr lang="ru-RU" sz="2000" b="1" i="1" dirty="0"/>
              <a:t>по месту жительства или по месту пребывания на закрепленной территории;</a:t>
            </a:r>
          </a:p>
          <a:p>
            <a:pPr algn="just"/>
            <a:r>
              <a:rPr lang="ru-RU" sz="2000" b="1" i="1" dirty="0"/>
              <a:t>- документы, подтверждающие преимущественное право зачисления граждан на обучение в </a:t>
            </a:r>
            <a:r>
              <a:rPr lang="ru-RU" sz="2000" b="1" i="1" dirty="0" smtClean="0"/>
              <a:t>образовательную организацию </a:t>
            </a:r>
            <a:r>
              <a:rPr lang="ru-RU" sz="2000" b="1" i="1" dirty="0"/>
              <a:t>(при наличии).</a:t>
            </a:r>
          </a:p>
          <a:p>
            <a:pPr marL="0" indent="0" algn="just">
              <a:buNone/>
            </a:pPr>
            <a:r>
              <a:rPr lang="ru-RU" sz="2000" b="1" u="sng" dirty="0"/>
              <a:t>Требование предоставления других документов для приема детей в первый класс образовательной организации не допускается.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096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Принятие решения о зачислении в образовательную организацию или об отказе в зачислении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00174"/>
            <a:ext cx="82868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Принятие решения о зачислении ребенка в первый класс образовательной организации или об отказе в зачислении в первый класс образовательной организации осуществляется после получения образовательной организацией заявления и документов.</a:t>
            </a:r>
          </a:p>
          <a:p>
            <a:pPr algn="just"/>
            <a:r>
              <a:rPr lang="ru-RU" sz="2400" b="1" dirty="0" smtClean="0"/>
              <a:t>Зачисление в первый класс образовательной организации оформляется приказом образовательной организации в течение 7 рабочих дней после приема документов.</a:t>
            </a:r>
          </a:p>
          <a:p>
            <a:pPr algn="just"/>
            <a:r>
              <a:rPr lang="ru-RU" sz="2400" b="1" dirty="0" smtClean="0"/>
              <a:t>При принятии решения об отказе в зачислении в первый класс образовательная организация в течение 3 рабочих дней после принятия такого решения направляет родителю (законному представителю) уведомление об отказе в зачислении в образовательную организацию с указанием причины отказа.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Основания для отказа в приеме в 1-й класс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0" y="1357298"/>
            <a:ext cx="7206021" cy="466250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/>
              <a:t>- обращение лица, не относящегося к категории родителей (законных представителей);</a:t>
            </a:r>
          </a:p>
          <a:p>
            <a:pPr algn="just"/>
            <a:r>
              <a:rPr lang="ru-RU" sz="2000" b="1" dirty="0"/>
              <a:t>- отсутствие документов, необходимых для приема в первый класс;</a:t>
            </a:r>
          </a:p>
          <a:p>
            <a:pPr algn="just"/>
            <a:r>
              <a:rPr lang="ru-RU" sz="2000" b="1" dirty="0"/>
              <a:t>- возрастные ограничения: получение начального общего образования в образовательных организациях начинается по достижении детьми </a:t>
            </a:r>
            <a:r>
              <a:rPr lang="ru-RU" sz="2000" b="1" dirty="0" smtClean="0"/>
              <a:t>возраста  6 лет 6 месяцев на 1 сентября</a:t>
            </a:r>
            <a:r>
              <a:rPr lang="ru-RU" sz="2000" b="1" dirty="0"/>
              <a:t> </a:t>
            </a:r>
            <a:r>
              <a:rPr lang="ru-RU" sz="2000" b="1" dirty="0" smtClean="0"/>
              <a:t>при </a:t>
            </a:r>
            <a:r>
              <a:rPr lang="ru-RU" sz="2000" b="1" dirty="0"/>
              <a:t>отсутствии противопоказаний по состоянию здоровья, но не позже достижения ими возраста восьми лет;</a:t>
            </a:r>
          </a:p>
          <a:p>
            <a:pPr algn="just"/>
            <a:r>
              <a:rPr lang="ru-RU" sz="2000" b="1" dirty="0"/>
              <a:t>- отсутствие свободных мест в образовательной </a:t>
            </a:r>
            <a:r>
              <a:rPr lang="ru-RU" sz="2000" b="1" dirty="0" smtClean="0"/>
              <a:t>организации;</a:t>
            </a:r>
          </a:p>
          <a:p>
            <a:pPr algn="just"/>
            <a:r>
              <a:rPr lang="ru-RU" sz="2000" b="1" dirty="0" smtClean="0"/>
              <a:t>- подача документов ранее </a:t>
            </a:r>
            <a:r>
              <a:rPr lang="ru-RU" sz="2000" b="1" smtClean="0"/>
              <a:t>26 января.</a:t>
            </a:r>
            <a:endParaRPr lang="ru-RU" sz="2000" b="1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95060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19200" y="153591"/>
            <a:ext cx="7391399" cy="5629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5487" tIns="52744" rIns="105487" bIns="52744" anchor="t"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Отказ в зачислении в 1 класс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1032721" y="716507"/>
            <a:ext cx="1647490" cy="464234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основание</a:t>
            </a:r>
            <a:r>
              <a:rPr kumimoji="0" lang="ru-RU" sz="16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 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 bwMode="auto">
          <a:xfrm rot="16200000">
            <a:off x="2781562" y="631251"/>
            <a:ext cx="683820" cy="634746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09345" y="716507"/>
            <a:ext cx="404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</a:rPr>
              <a:t>Отсутствие свободных мест в ОУ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2438400" y="1915004"/>
            <a:ext cx="5029200" cy="675795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</a:rPr>
              <a:t>Категорически запрещается 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отказывать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</a:rPr>
              <a:t>в приеме заявления !!!</a:t>
            </a:r>
          </a:p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 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 bwMode="auto">
          <a:xfrm>
            <a:off x="4448799" y="2665651"/>
            <a:ext cx="683820" cy="458549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88822" y="3175685"/>
            <a:ext cx="515564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500" dirty="0" smtClean="0">
                <a:solidFill>
                  <a:srgbClr val="000000"/>
                </a:solidFill>
              </a:rPr>
              <a:t>(регистрация     рассмотрение     решение     ответ заявителю)</a:t>
            </a:r>
            <a:endParaRPr lang="ru-RU" sz="1500" dirty="0">
              <a:solidFill>
                <a:srgbClr val="0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 bwMode="auto">
          <a:xfrm>
            <a:off x="3351703" y="3339115"/>
            <a:ext cx="148255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Прямая со стрелкой 33"/>
          <p:cNvCxnSpPr/>
          <p:nvPr/>
        </p:nvCxnSpPr>
        <p:spPr bwMode="auto">
          <a:xfrm>
            <a:off x="4766644" y="3337267"/>
            <a:ext cx="148255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Прямая со стрелкой 34"/>
          <p:cNvCxnSpPr/>
          <p:nvPr/>
        </p:nvCxnSpPr>
        <p:spPr bwMode="auto">
          <a:xfrm>
            <a:off x="5634653" y="3344138"/>
            <a:ext cx="148255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Скругленный прямоугольник 35"/>
          <p:cNvSpPr/>
          <p:nvPr/>
        </p:nvSpPr>
        <p:spPr bwMode="auto">
          <a:xfrm>
            <a:off x="192765" y="3765119"/>
            <a:ext cx="3464835" cy="2102281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</a:rPr>
              <a:t>В случае отсутствия мест 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ОУ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 родители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</a:rPr>
              <a:t>(законные представители)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ребенка, зарегистрированного на 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территории,  закрепленной за 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данным ОУ для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</a:rPr>
              <a:t>решения вопроса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о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</a:rPr>
              <a:t>его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устройстве в другое ОУ 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обращаются в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 территориальное управление/</a:t>
            </a:r>
          </a:p>
          <a:p>
            <a:pPr algn="ctr">
              <a:lnSpc>
                <a:spcPct val="90000"/>
              </a:lnSpc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</a:rPr>
              <a:t>департамент образования</a:t>
            </a:r>
            <a:endParaRPr lang="ru-RU" sz="1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 rot="16200000">
            <a:off x="3771057" y="4371115"/>
            <a:ext cx="683820" cy="634746"/>
          </a:xfrm>
          <a:prstGeom prst="downArrow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67255" y="4377895"/>
            <a:ext cx="4374493" cy="553998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</a:rPr>
              <a:t>Комитет образования администрации городского округа «Город Чита»</a:t>
            </a:r>
          </a:p>
        </p:txBody>
      </p:sp>
    </p:spTree>
    <p:extLst>
      <p:ext uri="{BB962C8B-B14F-4D97-AF65-F5344CB8AC3E}">
        <p14:creationId xmlns:p14="http://schemas.microsoft.com/office/powerpoint/2010/main" val="1767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80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Нормативная правовая база</a:t>
            </a:r>
          </a:p>
          <a:p>
            <a:pPr algn="just"/>
            <a:r>
              <a:rPr lang="ru-RU" dirty="0"/>
              <a:t>-</a:t>
            </a:r>
            <a:r>
              <a:rPr lang="ru-RU" b="1" dirty="0"/>
              <a:t>Федеральный закон от 29.12.2012 № 273-ФЗ "Об образовании в РФ»;</a:t>
            </a:r>
          </a:p>
          <a:p>
            <a:pPr algn="just"/>
            <a:r>
              <a:rPr lang="ru-RU" dirty="0"/>
              <a:t>-</a:t>
            </a:r>
            <a:r>
              <a:rPr lang="ru-RU" b="1" dirty="0" err="1"/>
              <a:t>РаспоряжениеПравительства</a:t>
            </a:r>
            <a:r>
              <a:rPr lang="ru-RU" b="1" dirty="0"/>
              <a:t> РФ от 17 декабря 2009 г. N 1993-р «Об утверждении Сводного перечня первоочередных государственных и муниципальных услуг, предоставляемых органами исполнительной власти субъектов РФ и органами местного самоуправления в электронном виде, а также услуг, предоставляемых в электронном виде учреждениями субъектов РФ и муниципальными учреждениями»</a:t>
            </a:r>
          </a:p>
          <a:p>
            <a:pPr algn="just"/>
            <a:r>
              <a:rPr lang="ru-RU" dirty="0"/>
              <a:t>-</a:t>
            </a:r>
            <a:r>
              <a:rPr lang="ru-RU" b="1" dirty="0"/>
              <a:t>Приказ </a:t>
            </a:r>
            <a:r>
              <a:rPr lang="ru-RU" b="1" dirty="0" err="1"/>
              <a:t>Минобрнауки</a:t>
            </a:r>
            <a:r>
              <a:rPr lang="ru-RU" b="1" dirty="0"/>
              <a:t> РФ от 22 января 2014 № 32 «Об утверждении порядка приема граждан на обучение по образовательным программам начального общего, основного общего и среднего общего образования</a:t>
            </a:r>
            <a:r>
              <a:rPr lang="ru-RU" b="1" dirty="0" smtClean="0"/>
              <a:t>»;</a:t>
            </a:r>
          </a:p>
          <a:p>
            <a:pPr algn="just"/>
            <a:r>
              <a:rPr lang="ru-RU" b="1" dirty="0" smtClean="0"/>
              <a:t>-</a:t>
            </a:r>
            <a:r>
              <a:rPr lang="ru-RU" b="1" dirty="0" err="1" smtClean="0"/>
              <a:t>Поставление</a:t>
            </a:r>
            <a:r>
              <a:rPr lang="ru-RU" b="1" dirty="0" smtClean="0"/>
              <a:t> администрации городского округа «Город Чита» от 18.01.2016 г. № 8 «Об утверждении  административного регламента по предоставлению муниципальной услуги «Зачисление в образовательное учреждение»;</a:t>
            </a:r>
          </a:p>
          <a:p>
            <a:pPr algn="just"/>
            <a:r>
              <a:rPr lang="ru-RU" b="1" dirty="0" smtClean="0"/>
              <a:t>-Приказ комитета образования администрации городского округа «Город Чита» от 04.12.2017 г. № 575 «О приеме заявлений на зачисление в 1-й класс»;</a:t>
            </a:r>
            <a:endParaRPr lang="ru-RU" b="1" dirty="0"/>
          </a:p>
          <a:p>
            <a:pPr algn="just"/>
            <a:r>
              <a:rPr lang="ru-RU" dirty="0" smtClean="0"/>
              <a:t>-</a:t>
            </a:r>
            <a:r>
              <a:rPr lang="ru-RU" b="1" dirty="0"/>
              <a:t>Локальный акт ОО с указанием ссылки. В ЛА указать начало приема заявлений 01.02.2017, распределение детей по классам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/>
              <a:t>-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9296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Этапы приема </a:t>
            </a:r>
            <a:r>
              <a:rPr lang="ru-RU" sz="2800" b="1" dirty="0" err="1">
                <a:solidFill>
                  <a:srgbClr val="FF0000"/>
                </a:solidFill>
              </a:rPr>
              <a:t>заявленийи</a:t>
            </a:r>
            <a:r>
              <a:rPr lang="ru-RU" sz="2800" b="1" dirty="0">
                <a:solidFill>
                  <a:srgbClr val="FF0000"/>
                </a:solidFill>
              </a:rPr>
              <a:t> зачисления ребенка в 1 класс</a:t>
            </a:r>
          </a:p>
          <a:p>
            <a:r>
              <a:rPr lang="ru-RU" sz="2800" dirty="0" err="1"/>
              <a:t>•</a:t>
            </a:r>
            <a:r>
              <a:rPr lang="ru-RU" sz="2800" b="1" dirty="0" err="1" smtClean="0"/>
              <a:t>приѐм </a:t>
            </a:r>
            <a:r>
              <a:rPr lang="ru-RU" sz="2800" b="1" dirty="0" smtClean="0"/>
              <a:t>заявлений от родителей( законных представителей</a:t>
            </a:r>
            <a:r>
              <a:rPr lang="ru-RU" sz="2800" b="1" dirty="0"/>
              <a:t>),</a:t>
            </a:r>
            <a:r>
              <a:rPr lang="ru-RU" sz="2800" b="1" dirty="0" smtClean="0"/>
              <a:t>дети которых проживают на закрепленной территории микрорайона, начинается 26 января и завершается не позднее 29 июня текущего года</a:t>
            </a:r>
            <a:endParaRPr lang="ru-RU" sz="2800" dirty="0"/>
          </a:p>
          <a:p>
            <a:r>
              <a:rPr lang="ru-RU" sz="2800" dirty="0" err="1"/>
              <a:t>•</a:t>
            </a:r>
            <a:r>
              <a:rPr lang="ru-RU" sz="2800" b="1" dirty="0" err="1" smtClean="0"/>
              <a:t>приѐм </a:t>
            </a:r>
            <a:r>
              <a:rPr lang="ru-RU" sz="2800" b="1" dirty="0" smtClean="0"/>
              <a:t>заявлений от родителей (законных представителей), дети которых проживают на незакрепленной территории микрорайона (при наличии свободных мест), начинается со 2 июля текущего года до момента заполнения свободных мест, но не позднее 5 сентября текущего года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474345"/>
            <a:ext cx="771530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Подготовительная работа образовательных учреждений до </a:t>
            </a:r>
            <a:r>
              <a:rPr lang="ru-RU" sz="2800" b="1" dirty="0" smtClean="0">
                <a:solidFill>
                  <a:srgbClr val="FF0000"/>
                </a:solidFill>
              </a:rPr>
              <a:t>26 января 2018 </a:t>
            </a:r>
            <a:r>
              <a:rPr lang="ru-RU" sz="2800" b="1" dirty="0">
                <a:solidFill>
                  <a:srgbClr val="FF0000"/>
                </a:solidFill>
              </a:rPr>
              <a:t>года </a:t>
            </a:r>
          </a:p>
          <a:p>
            <a:r>
              <a:rPr lang="ru-RU" sz="2400" b="1" dirty="0"/>
              <a:t>1.Размещение информации о приеме в 1 класс, количестве классов, реализуемых УМК, педагогах на сайтах МОУ , на информационных стендах.</a:t>
            </a:r>
          </a:p>
          <a:p>
            <a:r>
              <a:rPr lang="ru-RU" sz="2400" b="1" dirty="0"/>
              <a:t>2.Проведение </a:t>
            </a:r>
            <a:r>
              <a:rPr lang="ru-RU" sz="2400" b="1" dirty="0" smtClean="0"/>
              <a:t>собраний </a:t>
            </a:r>
            <a:r>
              <a:rPr lang="ru-RU" sz="2400" b="1" dirty="0"/>
              <a:t>для родителей будущих </a:t>
            </a:r>
            <a:r>
              <a:rPr lang="ru-RU" sz="2400" b="1" dirty="0" smtClean="0"/>
              <a:t>первоклассников</a:t>
            </a:r>
            <a:endParaRPr lang="ru-RU" sz="2400" b="1" dirty="0"/>
          </a:p>
          <a:p>
            <a:r>
              <a:rPr lang="ru-RU" sz="2400" b="1" dirty="0"/>
              <a:t>3.Организация работы горячей линии по </a:t>
            </a:r>
            <a:r>
              <a:rPr lang="ru-RU" sz="2400" b="1" dirty="0" smtClean="0"/>
              <a:t>консультированию. </a:t>
            </a:r>
            <a:r>
              <a:rPr lang="ru-RU" sz="2400" b="1" dirty="0"/>
              <a:t>родителей будущих </a:t>
            </a:r>
            <a:r>
              <a:rPr lang="ru-RU" sz="2400" b="1" dirty="0" smtClean="0"/>
              <a:t>первоклассников.</a:t>
            </a:r>
            <a:endParaRPr lang="ru-RU" sz="2400" b="1" dirty="0"/>
          </a:p>
          <a:p>
            <a:r>
              <a:rPr lang="ru-RU" sz="2400" b="1" dirty="0"/>
              <a:t>4.Создание рабочего места для ответственного за прием в 1 класс с точкой доступа на портал </a:t>
            </a:r>
            <a:r>
              <a:rPr lang="ru-RU" sz="2400" b="1" dirty="0" err="1"/>
              <a:t>госуслуг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563" y="925605"/>
            <a:ext cx="7547011" cy="120799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Прием включает  процедуры: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1" y="2489200"/>
            <a:ext cx="7544133" cy="353060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- подача </a:t>
            </a:r>
            <a:r>
              <a:rPr lang="ru-RU" b="1" dirty="0" smtClean="0"/>
              <a:t>заявления </a:t>
            </a:r>
            <a:r>
              <a:rPr lang="ru-RU" b="1" dirty="0"/>
              <a:t>родителями (законными представителями) детей;</a:t>
            </a:r>
          </a:p>
          <a:p>
            <a:r>
              <a:rPr lang="ru-RU" b="1" dirty="0"/>
              <a:t>- предоставление документов в образовательную организацию;</a:t>
            </a:r>
          </a:p>
          <a:p>
            <a:r>
              <a:rPr lang="ru-RU" b="1" dirty="0"/>
              <a:t>- принятие решения о зачислении ребенка в первый класс или об отказе в зачислении.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6135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Способы подачи </a:t>
            </a:r>
            <a:r>
              <a:rPr lang="ru-RU" sz="2800" b="1" dirty="0" smtClean="0">
                <a:solidFill>
                  <a:srgbClr val="FF0000"/>
                </a:solidFill>
              </a:rPr>
              <a:t>заявления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по </a:t>
            </a:r>
            <a:r>
              <a:rPr lang="ru-RU" sz="2800" b="1" dirty="0" err="1">
                <a:solidFill>
                  <a:srgbClr val="FF0000"/>
                </a:solidFill>
              </a:rPr>
              <a:t>приѐму </a:t>
            </a:r>
            <a:r>
              <a:rPr lang="ru-RU" sz="2800" b="1" dirty="0">
                <a:solidFill>
                  <a:srgbClr val="FF0000"/>
                </a:solidFill>
              </a:rPr>
              <a:t>в 1 </a:t>
            </a:r>
            <a:r>
              <a:rPr lang="ru-RU" sz="2800" b="1" dirty="0" smtClean="0">
                <a:solidFill>
                  <a:srgbClr val="FF0000"/>
                </a:solidFill>
              </a:rPr>
              <a:t>класс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</a:t>
            </a:r>
            <a:r>
              <a:rPr lang="ru-RU" sz="2800" b="1" dirty="0" smtClean="0">
                <a:solidFill>
                  <a:srgbClr val="FF0000"/>
                </a:solidFill>
              </a:rPr>
              <a:t>ЗАОЧНО (в электронном виде)</a:t>
            </a:r>
            <a:endParaRPr lang="ru-RU" sz="2800" b="1" dirty="0">
              <a:solidFill>
                <a:srgbClr val="FF0000"/>
              </a:solidFill>
            </a:endParaRPr>
          </a:p>
          <a:p>
            <a:pPr algn="ctr">
              <a:buFontTx/>
              <a:buChar char="-"/>
            </a:pPr>
            <a:r>
              <a:rPr lang="ru-RU" sz="2400" b="1" dirty="0" smtClean="0"/>
              <a:t>Портал </a:t>
            </a:r>
            <a:r>
              <a:rPr lang="ru-RU" sz="2400" b="1" dirty="0"/>
              <a:t>государственных услуг с предварительной </a:t>
            </a:r>
            <a:r>
              <a:rPr lang="ru-RU" sz="2400" b="1" dirty="0" smtClean="0"/>
              <a:t>регистрацией</a:t>
            </a:r>
            <a:r>
              <a:rPr lang="en-US" sz="2400" b="1" dirty="0" smtClean="0"/>
              <a:t>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 </a:t>
            </a:r>
            <a:r>
              <a:rPr lang="en-US" sz="3200" b="1" dirty="0" smtClean="0">
                <a:solidFill>
                  <a:srgbClr val="0070C0"/>
                </a:solidFill>
              </a:rPr>
              <a:t>www.esia.gosuslugi.ru</a:t>
            </a:r>
            <a:endParaRPr lang="ru-RU" sz="3200" b="1" dirty="0">
              <a:solidFill>
                <a:srgbClr val="0070C0"/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Сайт: </a:t>
            </a:r>
            <a:r>
              <a:rPr lang="en-US" sz="3200" b="1" dirty="0" smtClean="0">
                <a:solidFill>
                  <a:srgbClr val="0070C0"/>
                </a:solidFill>
                <a:hlinkClick r:id="rId2"/>
              </a:rPr>
              <a:t>www.dou.zabedu.ru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C</a:t>
            </a:r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айт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sz="3200" b="1" dirty="0" smtClean="0">
                <a:solidFill>
                  <a:srgbClr val="0070C0"/>
                </a:solidFill>
                <a:hlinkClick r:id="rId3"/>
              </a:rPr>
              <a:t>www.es.zabedu.ru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ru-RU" sz="3200" b="1" dirty="0" smtClean="0">
                <a:solidFill>
                  <a:srgbClr val="0070C0"/>
                </a:solidFill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ОЧНО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 </a:t>
            </a:r>
            <a:r>
              <a:rPr lang="ru-RU" sz="2800" b="1" dirty="0" smtClean="0"/>
              <a:t>В порядке очереди в образовательном учреждении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3200" dirty="0" smtClean="0">
              <a:solidFill>
                <a:srgbClr val="00206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en-US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91512" cy="936625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документов, предоставляемых заявителем при обращении в школу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57338"/>
            <a:ext cx="8229600" cy="4767262"/>
          </a:xfrm>
        </p:spPr>
        <p:txBody>
          <a:bodyPr rtlCol="0">
            <a:normAutofit fontScale="32500" lnSpcReduction="20000"/>
          </a:bodyPr>
          <a:lstStyle/>
          <a:p>
            <a:pPr marL="109728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6200" b="1" dirty="0" smtClean="0"/>
              <a:t>Оригинал документа, удостоверяющего личность родителя или оригинал документа, удостоверяющего личность иностранного гражданина и лица без гражданства в Российской Федерации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6200" b="1" dirty="0" smtClean="0"/>
              <a:t>Свидетельство о рождении ребенка (оригинал и копию)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6200" b="1" dirty="0" smtClean="0"/>
              <a:t>Свидетельство о регистрации ребенка по месту жительства или по месту пребывания на закрепленной территории или документ, содержащий сведения о регистрации ребенка по месту жительства или по месту пребывания на закрепленной территории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6200" b="1" dirty="0" smtClean="0"/>
              <a:t>Документы, подтверждающие преимущественное право зачисления на обучение  школу (при наличии)                                                     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7000" b="1" dirty="0" smtClean="0">
                <a:solidFill>
                  <a:srgbClr val="000000"/>
                </a:solidFill>
                <a:latin typeface="Times New Roman" pitchFamily="18" charset="0"/>
              </a:rPr>
              <a:t>Занятия </a:t>
            </a:r>
            <a:r>
              <a:rPr lang="ru-RU" sz="7000" b="1" dirty="0" err="1" smtClean="0">
                <a:solidFill>
                  <a:srgbClr val="000000"/>
                </a:solidFill>
                <a:latin typeface="Times New Roman" pitchFamily="18" charset="0"/>
              </a:rPr>
              <a:t>предшкольной</a:t>
            </a:r>
            <a:r>
              <a:rPr lang="ru-RU" sz="7000" b="1" dirty="0" smtClean="0">
                <a:solidFill>
                  <a:srgbClr val="000000"/>
                </a:solidFill>
                <a:latin typeface="Times New Roman" pitchFamily="18" charset="0"/>
              </a:rPr>
              <a:t> подготовкой в выбранном для обучения </a:t>
            </a:r>
            <a:r>
              <a:rPr lang="ru-RU" sz="7000" b="1" dirty="0" err="1" smtClean="0">
                <a:solidFill>
                  <a:srgbClr val="000000"/>
                </a:solidFill>
                <a:latin typeface="Times New Roman" pitchFamily="18" charset="0"/>
              </a:rPr>
              <a:t>ОУне</a:t>
            </a:r>
            <a:r>
              <a:rPr lang="ru-RU" sz="7000" b="1" dirty="0" smtClean="0">
                <a:solidFill>
                  <a:srgbClr val="000000"/>
                </a:solidFill>
                <a:latin typeface="Times New Roman" pitchFamily="18" charset="0"/>
              </a:rPr>
              <a:t> являются основанием для зачисления и не дают преимущественного первоочередного права .                                                               Вступительные испытания (процедуры) запрещены!!!</a:t>
            </a:r>
            <a:endParaRPr lang="ru-RU" sz="70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ru-RU" sz="7000" b="1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Преимущественное право на зачисление в МОУ по месту жительства имеют:</a:t>
            </a:r>
          </a:p>
          <a:p>
            <a:r>
              <a:rPr lang="ru-RU" sz="2000" b="1" dirty="0"/>
              <a:t>1)дети сотрудников полиции;</a:t>
            </a:r>
          </a:p>
          <a:p>
            <a:r>
              <a:rPr lang="ru-RU" sz="2000" b="1" dirty="0" smtClean="0"/>
              <a:t>2</a:t>
            </a:r>
            <a:r>
              <a:rPr lang="ru-RU" sz="2000" b="1" dirty="0"/>
              <a:t>) дети сотрудников полиции, погибших (умерших) вследствие увечья или иного повреждения здоровья, полученных в связи с выполнением служебных обязанностей;</a:t>
            </a:r>
          </a:p>
          <a:p>
            <a:r>
              <a:rPr lang="ru-RU" sz="2000" b="1" dirty="0"/>
              <a:t>3) дети сотрудников полиции, умерших вследствие заболевания, полученного в период прохождения службы в полиции;</a:t>
            </a:r>
          </a:p>
          <a:p>
            <a:r>
              <a:rPr lang="ru-RU" sz="2000" b="1" dirty="0"/>
              <a:t>4) дети граждан Российской Федерации, уволенных со службы в полиции вследствие увечья или иного повреждения здоровья, полученных в связи с выполнением служебных обязанностей и исключивших возможность дальнейшего прохождения службы в полиции;</a:t>
            </a:r>
          </a:p>
          <a:p>
            <a:r>
              <a:rPr lang="ru-RU" sz="2000" b="1" dirty="0"/>
              <a:t>5) дети граждан Российской Федерации, умерших в течение одного года после увольнения со службы в полиции вследствие увечья или иного повреждения здоровья, полученных в связи с выполнением служебных обязанностей, либо вследствие заболевания, полученного в период прохождения службы в полиции, исключивших возможность дальнейшего прохождения службы в полиции;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3582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Преимущественное право на зачисление в МОУ по месту жительства имеют:</a:t>
            </a:r>
          </a:p>
          <a:p>
            <a:endParaRPr lang="ru-RU" sz="2000" b="1" dirty="0"/>
          </a:p>
          <a:p>
            <a:r>
              <a:rPr lang="ru-RU" sz="2000" b="1" dirty="0"/>
              <a:t>6</a:t>
            </a:r>
            <a:r>
              <a:rPr lang="ru-RU" sz="2000" b="1" dirty="0" smtClean="0"/>
              <a:t>) </a:t>
            </a:r>
            <a:r>
              <a:rPr lang="ru-RU" sz="2000" b="1" dirty="0"/>
              <a:t>дети военнослужащих по месту жительства их семей;</a:t>
            </a:r>
          </a:p>
          <a:p>
            <a:r>
              <a:rPr lang="ru-RU" sz="2000" b="1" dirty="0"/>
              <a:t>7</a:t>
            </a:r>
            <a:r>
              <a:rPr lang="ru-RU" sz="2000" b="1" dirty="0" smtClean="0"/>
              <a:t>) </a:t>
            </a:r>
            <a:r>
              <a:rPr lang="ru-RU" sz="2000" b="1" dirty="0"/>
              <a:t>дети военнослужащих, погибших (умерших) в период прохождения военной службы, проходивших военную службу по контракту и погибших (умерших) после увольнения с военной службы по достижении ими предельного возраста пребывания на военной службе, по состоянию здоровья или в связи с организационно-штатными мероприятиями (данной льготой указанная категория граждан может воспользоваться в течение одного года со дня гибели (смерти) кормильца);</a:t>
            </a:r>
          </a:p>
          <a:p>
            <a:r>
              <a:rPr lang="ru-RU" sz="2000" b="1" dirty="0"/>
              <a:t>8</a:t>
            </a:r>
            <a:r>
              <a:rPr lang="ru-RU" sz="2000" b="1" dirty="0" smtClean="0"/>
              <a:t>) </a:t>
            </a:r>
            <a:r>
              <a:rPr lang="ru-RU" sz="2000" b="1" dirty="0"/>
              <a:t>дети сотрудников, имеющих специальные звания и проходящих службу в учреждениях и органах уголовно-исполнительной системы, федеральной противопожарной службе Государственной противопожарной службы;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1349</Words>
  <Application>Microsoft Office PowerPoint</Application>
  <PresentationFormat>Экран (4:3)</PresentationFormat>
  <Paragraphs>106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 включает  процедуры:</vt:lpstr>
      <vt:lpstr>Презентация PowerPoint</vt:lpstr>
      <vt:lpstr>Перечень документов, предоставляемых заявителем при обращении в школу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действий специалиста ОУ</vt:lpstr>
      <vt:lpstr>Документы для  образовательной организации:</vt:lpstr>
      <vt:lpstr>Принятие решения о зачислении в образовательную организацию или об отказе в зачислении</vt:lpstr>
      <vt:lpstr>Основания для отказа в приеме в 1-й класс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SeveNall</dc:creator>
  <cp:lastModifiedBy>GordeevAV</cp:lastModifiedBy>
  <cp:revision>37</cp:revision>
  <cp:lastPrinted>2016-12-22T00:21:28Z</cp:lastPrinted>
  <dcterms:created xsi:type="dcterms:W3CDTF">2016-12-10T01:36:03Z</dcterms:created>
  <dcterms:modified xsi:type="dcterms:W3CDTF">2018-01-26T06:02:17Z</dcterms:modified>
</cp:coreProperties>
</file>