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1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A8242-FA4C-415E-8A97-D555DD1BA2B2}" type="datetimeFigureOut">
              <a:rPr lang="ru-RU" smtClean="0"/>
              <a:pPr/>
              <a:t>26.01.2018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27E9E-0F27-45A9-96D8-3171DAB39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ovrashok.com.ua/images/Jan/09/d4ef4d1d0f7afde2462faa2db7cc2845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214422"/>
            <a:ext cx="8643998" cy="56435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718914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Адаптация                  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         первоклассников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ea typeface="Gungsuh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85786" y="928670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261036"/>
                </a:solidFill>
              </a:rPr>
              <a:t>Поддержите ребенка в его желании добиться </a:t>
            </a:r>
            <a:r>
              <a:rPr lang="ru-RU" sz="2800" dirty="0" smtClean="0">
                <a:solidFill>
                  <a:srgbClr val="261036"/>
                </a:solidFill>
              </a:rPr>
              <a:t>успеха.</a:t>
            </a:r>
            <a:endParaRPr lang="ru-RU" sz="2800" dirty="0">
              <a:solidFill>
                <a:srgbClr val="261036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14348" y="1857364"/>
            <a:ext cx="821537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вас что-то беспокоит в поведении ребенка,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учебных делах, не стесняйтесь обращаться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 советом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консультацией к учителю или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школьному психологу.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4214818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261036"/>
                </a:solidFill>
              </a:rPr>
              <a:t>Установите постоянный, деловой контакт со школой, классным </a:t>
            </a:r>
            <a:r>
              <a:rPr lang="ru-RU" sz="2800" dirty="0" smtClean="0">
                <a:solidFill>
                  <a:srgbClr val="261036"/>
                </a:solidFill>
              </a:rPr>
              <a:t>руководителем. </a:t>
            </a:r>
            <a:endParaRPr lang="ru-RU" sz="2800" dirty="0">
              <a:solidFill>
                <a:srgbClr val="26103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mage.jimcdn.com/app/cms/image/transf/none/path/sdad0c4838f31bdfe/backgroundarea/iabfee8ea4a75a2d3/version/1451910849/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00034" y="428604"/>
            <a:ext cx="82365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6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7030A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28696" y="1214422"/>
            <a:ext cx="7715304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четко произносить все звуки речи;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определять место звука в слове (в начале, в середине, в конце);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произносить слова по слогам;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составлять предложения из 3-5 слов;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использовать обобщающие понятия;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составлять рассказ по картинке;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различать жанры художественной литературы (сказка, рассказ, басня, стихотворение);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наизусть читать любимые стихотворения;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последовательно передавать содержание сказки.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285728"/>
            <a:ext cx="75893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261036"/>
                </a:solidFill>
                <a:cs typeface="Aharoni" pitchFamily="2" charset="-79"/>
              </a:rPr>
              <a:t>В области развития речи и готовности к овладению </a:t>
            </a:r>
          </a:p>
          <a:p>
            <a:r>
              <a:rPr lang="ru-RU" sz="2400" b="1" i="1" dirty="0" smtClean="0">
                <a:solidFill>
                  <a:srgbClr val="261036"/>
                </a:solidFill>
                <a:cs typeface="Aharoni" pitchFamily="2" charset="-79"/>
              </a:rPr>
              <a:t>грамотой</a:t>
            </a:r>
            <a:r>
              <a:rPr lang="en-US" dirty="0" smtClean="0">
                <a:solidFill>
                  <a:srgbClr val="261036"/>
                </a:solidFill>
              </a:rPr>
              <a:t>:</a:t>
            </a:r>
            <a:endParaRPr lang="ru-RU" dirty="0">
              <a:solidFill>
                <a:srgbClr val="26103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42910" y="214290"/>
            <a:ext cx="7715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области развития элементарных математических представлений: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428728" y="642918"/>
            <a:ext cx="800102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знать все цифры от 0 до 9;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считать до 10 и обратно;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сравнивать числа первого десятка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соотносить цифру и число предметов;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сравнивать две группы предметов;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составлять и решать задачи в одно действие на сложение и вычитание;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знать названия фигур: треугольник, квадрат, круг;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сравнивать предметы по цвету, размеру, форме;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оперировать понятиями: «налево», «направо», «вверх», «вниз», «раньше»,«позже», «перед», «за», «между»;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ea typeface="Times New Roman" pitchFamily="18" charset="0"/>
                <a:cs typeface="Times New Roman" pitchFamily="18" charset="0"/>
              </a:rPr>
              <a:t>уметь группировать по определенному признаку предложенные предметы.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00166" y="428604"/>
            <a:ext cx="57268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области представлений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 окружающем мире: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214414" y="1571612"/>
            <a:ext cx="746358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различать диких и домашних животных;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различать по внешнему виду птиц;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иметь представления о сезонных признаках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природы;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знать названия 12 месяцев года;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знать названия всех дней недели.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71538" y="1071546"/>
            <a:ext cx="87154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261036"/>
                </a:solidFill>
              </a:rPr>
              <a:t>Сентябрь – октябрь</a:t>
            </a:r>
            <a:r>
              <a:rPr lang="en-US" sz="2800" dirty="0" smtClean="0">
                <a:solidFill>
                  <a:srgbClr val="261036"/>
                </a:solidFill>
              </a:rPr>
              <a:t>:</a:t>
            </a:r>
            <a:r>
              <a:rPr lang="ru-RU" sz="2800" dirty="0" smtClean="0">
                <a:solidFill>
                  <a:srgbClr val="261036"/>
                </a:solidFill>
              </a:rPr>
              <a:t> по три урока в день  продолжительностью 35 минут.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261036"/>
                </a:solidFill>
              </a:rPr>
              <a:t> Ноябрь – декабрь</a:t>
            </a:r>
            <a:r>
              <a:rPr lang="en-US" sz="2800" dirty="0" smtClean="0">
                <a:solidFill>
                  <a:srgbClr val="261036"/>
                </a:solidFill>
              </a:rPr>
              <a:t>:</a:t>
            </a:r>
            <a:r>
              <a:rPr lang="ru-RU" sz="2800" dirty="0" smtClean="0">
                <a:solidFill>
                  <a:srgbClr val="261036"/>
                </a:solidFill>
              </a:rPr>
              <a:t> по 4 урока в день продолжительностью 35 минут.</a:t>
            </a:r>
          </a:p>
          <a:p>
            <a:r>
              <a:rPr lang="ru-RU" sz="2800" dirty="0" smtClean="0">
                <a:solidFill>
                  <a:srgbClr val="261036"/>
                </a:solidFill>
              </a:rPr>
              <a:t> </a:t>
            </a:r>
          </a:p>
          <a:p>
            <a:r>
              <a:rPr lang="ru-RU" sz="2800" dirty="0" smtClean="0">
                <a:solidFill>
                  <a:srgbClr val="261036"/>
                </a:solidFill>
              </a:rPr>
              <a:t>С января – по 4 урока в день </a:t>
            </a:r>
          </a:p>
          <a:p>
            <a:pPr algn="ctr"/>
            <a:r>
              <a:rPr lang="ru-RU" sz="2800" dirty="0" smtClean="0">
                <a:solidFill>
                  <a:srgbClr val="261036"/>
                </a:solidFill>
              </a:rPr>
              <a:t>продолжительностью 45 минут. </a:t>
            </a:r>
          </a:p>
          <a:p>
            <a:r>
              <a:rPr lang="ru-RU" sz="2800" dirty="0" smtClean="0">
                <a:solidFill>
                  <a:srgbClr val="261036"/>
                </a:solidFill>
              </a:rPr>
              <a:t>Один день в неделю 5 уроков </a:t>
            </a:r>
          </a:p>
          <a:p>
            <a:pPr algn="ctr"/>
            <a:r>
              <a:rPr lang="ru-RU" sz="2800" dirty="0" smtClean="0">
                <a:solidFill>
                  <a:srgbClr val="261036"/>
                </a:solidFill>
              </a:rPr>
              <a:t>за счет 3-го урока физкультуры.</a:t>
            </a:r>
          </a:p>
          <a:p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0"/>
            <a:ext cx="69653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261036"/>
                </a:solidFill>
              </a:rPr>
              <a:t>Режим обучения в 1 классе</a:t>
            </a:r>
            <a:r>
              <a:rPr lang="en-US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500042"/>
            <a:ext cx="87154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71550" marR="0" lvl="1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Ребенок должен полноценно отдыхать</a:t>
            </a:r>
          </a:p>
          <a:p>
            <a:pPr marL="971550" marR="0" lvl="1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i="1" dirty="0" smtClean="0">
                <a:solidFill>
                  <a:srgbClr val="261036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после школьных занятий.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b="1" i="1" dirty="0" smtClean="0">
              <a:solidFill>
                <a:srgbClr val="261036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1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ребенок не справляется со школьной нагрузкой, либо стоит на пике своих физических,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эмоциональных возможностей, то слишком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много дополнительных занятий могут стать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еще одним дестабилизирующим фактором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в процессе адаптации ребенка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rgbClr val="261036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 школьному  обучению.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1472" y="857232"/>
            <a:ext cx="8001056" cy="427809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rgbClr val="26103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Поговорите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ребенком,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понаблюдайте за ним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убедитесь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что те кружки, которые он посещает,  ему нравятся, и он посещает их по собственному желанию.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Важно, чтобы ребенок занимался тем, что ему    интересно!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57224" y="500042"/>
            <a:ext cx="4029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261036"/>
                </a:solidFill>
              </a:rPr>
              <a:t>Как помочь ребёнку</a:t>
            </a:r>
            <a:r>
              <a:rPr lang="en-US" sz="3200" b="1" i="1" dirty="0" smtClean="0">
                <a:solidFill>
                  <a:srgbClr val="261036"/>
                </a:solidFill>
              </a:rPr>
              <a:t>?</a:t>
            </a:r>
            <a:endParaRPr lang="ru-RU" sz="3200" b="1" i="1" dirty="0">
              <a:solidFill>
                <a:srgbClr val="261036"/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85786" y="1285860"/>
            <a:ext cx="8001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 первые недели обучения первоклассника в школе важно помочь ребёнку поверить в себя, в свои силы и возможности.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54" y="2571744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Проявляйте интерес к школе, классу, в котором учится ваш </a:t>
            </a:r>
            <a:r>
              <a:rPr lang="ru-RU" sz="2400" dirty="0" smtClean="0">
                <a:solidFill>
                  <a:srgbClr val="261036"/>
                </a:solidFill>
              </a:rPr>
              <a:t>     ребёнок</a:t>
            </a:r>
            <a:r>
              <a:rPr lang="ru-RU" dirty="0">
                <a:solidFill>
                  <a:srgbClr val="261036"/>
                </a:solidFill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3429000"/>
            <a:ext cx="4482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Не критикуйте своего </a:t>
            </a:r>
            <a:r>
              <a:rPr lang="ru-RU" sz="2400" dirty="0" smtClean="0">
                <a:solidFill>
                  <a:srgbClr val="261036"/>
                </a:solidFill>
              </a:rPr>
              <a:t>малыша.</a:t>
            </a:r>
            <a:endParaRPr lang="ru-RU" sz="2400" dirty="0">
              <a:solidFill>
                <a:srgbClr val="26103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382" y="4000504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Учитывайте темперамент своего ребенка в период адаптации к школьному обучению.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85820" y="485776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Поощряйте ребенка не только за учебные успех</a:t>
            </a:r>
            <a:r>
              <a:rPr lang="ru-RU" sz="2400" dirty="0"/>
              <a:t>и</a:t>
            </a:r>
            <a:r>
              <a:rPr lang="ru-RU" dirty="0"/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5572140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Никогда ни с кем не сравнивайте своего </a:t>
            </a:r>
            <a:r>
              <a:rPr lang="ru-RU" sz="2400" dirty="0" smtClean="0">
                <a:solidFill>
                  <a:srgbClr val="261036"/>
                </a:solidFill>
              </a:rPr>
              <a:t>ребёнка</a:t>
            </a:r>
            <a:r>
              <a:rPr lang="ru-RU" sz="2400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ekb156nach.ucoz.ru/novaya_4/s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85786" y="500042"/>
            <a:ext cx="558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261036"/>
                </a:solidFill>
              </a:rPr>
              <a:t>Памятка родителям первоклассников</a:t>
            </a:r>
            <a:r>
              <a:rPr lang="en-US" sz="2400" b="1" i="1" dirty="0" smtClean="0">
                <a:solidFill>
                  <a:srgbClr val="261036"/>
                </a:solidFill>
              </a:rPr>
              <a:t>:</a:t>
            </a:r>
            <a:endParaRPr lang="ru-RU" sz="2400" b="1" i="1" dirty="0">
              <a:solidFill>
                <a:srgbClr val="26103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214422"/>
            <a:ext cx="8786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 </a:t>
            </a:r>
            <a:r>
              <a:rPr lang="ru-RU" sz="2400" dirty="0">
                <a:solidFill>
                  <a:srgbClr val="261036"/>
                </a:solidFill>
              </a:rPr>
              <a:t>Поддержите в ребенке его стремление стать школьник</a:t>
            </a:r>
            <a:r>
              <a:rPr lang="ru-RU" sz="2400" dirty="0"/>
              <a:t>ом</a:t>
            </a:r>
            <a:r>
              <a:rPr lang="ru-RU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928802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Обсудите с ребенком те правила и нормы, с которыми он встретился в школе</a:t>
            </a:r>
            <a:r>
              <a:rPr lang="ru-RU" dirty="0">
                <a:solidFill>
                  <a:srgbClr val="261036"/>
                </a:solidFill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928934"/>
            <a:ext cx="6643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Ваш ребенок пришел в школу, чтобы учиться. 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71538" y="3571876"/>
            <a:ext cx="75863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Составьте вместе с первоклассником распорядок дня,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103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следите за его соблюдением.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6103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20" y="4643446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261036"/>
                </a:solidFill>
              </a:rPr>
              <a:t>Не пропускайте трудности, возможные у ребенка на начальном этапе овладения учебными навыками.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511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Ивановна</dc:creator>
  <cp:lastModifiedBy>GordeevAV</cp:lastModifiedBy>
  <cp:revision>18</cp:revision>
  <dcterms:created xsi:type="dcterms:W3CDTF">2018-01-24T10:21:54Z</dcterms:created>
  <dcterms:modified xsi:type="dcterms:W3CDTF">2018-01-26T06:03:28Z</dcterms:modified>
</cp:coreProperties>
</file>