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Pos val="outEnd"/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ПДН</c:v>
                </c:pt>
                <c:pt idx="1">
                  <c:v>КДН</c:v>
                </c:pt>
                <c:pt idx="2">
                  <c:v>ВШК</c:v>
                </c:pt>
                <c:pt idx="3">
                  <c:v>группа риска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11</c:v>
                </c:pt>
                <c:pt idx="3">
                  <c:v>41</c:v>
                </c:pt>
              </c:numCache>
            </c:numRef>
          </c:val>
        </c:ser>
        <c:dLbls>
          <c:dLblPos val="outEnd"/>
          <c:showVal val="1"/>
        </c:dLbls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кружки, секции</c:v>
                </c:pt>
              </c:strCache>
            </c:strRef>
          </c:tx>
          <c:explosion val="25"/>
          <c:dLbls>
            <c:dLblPos val="outEnd"/>
            <c:showVal val="1"/>
            <c:showLeaderLines val="1"/>
          </c:dLbls>
          <c:cat>
            <c:strRef>
              <c:f>Лист1!$A$2:$A$5</c:f>
              <c:strCache>
                <c:ptCount val="3"/>
                <c:pt idx="0">
                  <c:v>школа</c:v>
                </c:pt>
                <c:pt idx="1">
                  <c:v>УДО</c:v>
                </c:pt>
                <c:pt idx="2">
                  <c:v>ничем не заняты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0.28999999999999998</c:v>
                </c:pt>
                <c:pt idx="1">
                  <c:v>0.41</c:v>
                </c:pt>
                <c:pt idx="2">
                  <c:v>0.22</c:v>
                </c:pt>
              </c:numCache>
            </c:numRef>
          </c:val>
        </c:ser>
      </c:pie3DChart>
    </c:plotArea>
    <c:legend>
      <c:legendPos val="r"/>
      <c:legendEntry>
        <c:idx val="3"/>
        <c:delete val="1"/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Pos val="outEnd"/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на улице</c:v>
                </c:pt>
                <c:pt idx="1">
                  <c:v>гаджеты</c:v>
                </c:pt>
                <c:pt idx="2">
                  <c:v>доп.занятия</c:v>
                </c:pt>
                <c:pt idx="3">
                  <c:v>ничем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0.41</c:v>
                </c:pt>
                <c:pt idx="1">
                  <c:v>0.28999999999999998</c:v>
                </c:pt>
                <c:pt idx="2">
                  <c:v>0.33</c:v>
                </c:pt>
                <c:pt idx="3">
                  <c:v>0.04</c:v>
                </c:pt>
              </c:numCache>
            </c:numRef>
          </c:val>
        </c:ser>
        <c:dLbls>
          <c:dLblPos val="outEnd"/>
          <c:showVal val="1"/>
        </c:dLbls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Pos val="outEnd"/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отрицательное отношение</c:v>
                </c:pt>
                <c:pt idx="1">
                  <c:v>пробовали алкоголь</c:v>
                </c:pt>
                <c:pt idx="2">
                  <c:v>до 14 лет</c:v>
                </c:pt>
                <c:pt idx="3">
                  <c:v>курят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0.63</c:v>
                </c:pt>
                <c:pt idx="1">
                  <c:v>0.67</c:v>
                </c:pt>
                <c:pt idx="2">
                  <c:v>0.27</c:v>
                </c:pt>
                <c:pt idx="3">
                  <c:v>0.35</c:v>
                </c:pt>
              </c:numCache>
            </c:numRef>
          </c:val>
        </c:ser>
        <c:dLbls>
          <c:dLblPos val="outEnd"/>
          <c:showVal val="1"/>
        </c:dLbls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5" name="Rectangle 3" descr="Stationery"/>
            <p:cNvSpPr>
              <a:spLocks noChangeArrowheads="1"/>
            </p:cNvSpPr>
            <p:nvPr/>
          </p:nvSpPr>
          <p:spPr bwMode="white">
            <a:xfrm>
              <a:off x="336" y="150"/>
              <a:ext cx="5253" cy="4026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>
                <a:defRPr/>
              </a:pPr>
              <a:endParaRPr lang="ru-RU"/>
            </a:p>
          </p:txBody>
        </p:sp>
        <p:pic>
          <p:nvPicPr>
            <p:cNvPr id="6" name="Picture 4" descr="minispi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46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62025" y="1925638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647825" y="3738563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9620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fld id="{0A9648D4-28EE-42C9-8CA1-0973797AC623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00425" y="6100763"/>
            <a:ext cx="28956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294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fld id="{CFBBD6A4-872D-4715-8684-0039AD136F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648D4-28EE-42C9-8CA1-0973797AC623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BBD6A4-872D-4715-8684-0039AD136F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19900" y="4572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90600" y="4572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648D4-28EE-42C9-8CA1-0973797AC623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BBD6A4-872D-4715-8684-0039AD136F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990600" y="457200"/>
            <a:ext cx="77724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648D4-28EE-42C9-8CA1-0973797AC623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BBD6A4-872D-4715-8684-0039AD136F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648D4-28EE-42C9-8CA1-0973797AC623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BBD6A4-872D-4715-8684-0039AD136F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648D4-28EE-42C9-8CA1-0973797AC623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BBD6A4-872D-4715-8684-0039AD136F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906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648D4-28EE-42C9-8CA1-0973797AC623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BBD6A4-872D-4715-8684-0039AD136F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648D4-28EE-42C9-8CA1-0973797AC623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BBD6A4-872D-4715-8684-0039AD136F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648D4-28EE-42C9-8CA1-0973797AC623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BBD6A4-872D-4715-8684-0039AD136F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648D4-28EE-42C9-8CA1-0973797AC623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BBD6A4-872D-4715-8684-0039AD136F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648D4-28EE-42C9-8CA1-0973797AC623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BBD6A4-872D-4715-8684-0039AD136F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648D4-28EE-42C9-8CA1-0973797AC623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BBD6A4-872D-4715-8684-0039AD136F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8C735A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18435" name="Rectangle 3"/>
            <p:cNvSpPr>
              <a:spLocks noChangeArrowheads="1"/>
            </p:cNvSpPr>
            <p:nvPr/>
          </p:nvSpPr>
          <p:spPr bwMode="ltGray">
            <a:xfrm>
              <a:off x="336" y="150"/>
              <a:ext cx="5253" cy="402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>
                <a:defRPr/>
              </a:pPr>
              <a:endParaRPr lang="ru-RU"/>
            </a:p>
          </p:txBody>
        </p:sp>
        <p:pic>
          <p:nvPicPr>
            <p:cNvPr id="2057" name="Picture 4" descr="minispir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37" name="Line 5"/>
            <p:cNvSpPr>
              <a:spLocks noChangeShapeType="1"/>
            </p:cNvSpPr>
            <p:nvPr/>
          </p:nvSpPr>
          <p:spPr bwMode="ltGray">
            <a:xfrm>
              <a:off x="640" y="1008"/>
              <a:ext cx="4880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defRPr/>
              </a:pPr>
              <a:endParaRPr lang="ru-RU"/>
            </a:p>
          </p:txBody>
        </p:sp>
      </p:grpSp>
      <p:sp>
        <p:nvSpPr>
          <p:cNvPr id="2051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2052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fld id="{0A9648D4-28EE-42C9-8CA1-0973797AC623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096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844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fld id="{CFBBD6A4-872D-4715-8684-0039AD136F6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Monotype Sorts" pitchFamily="2" charset="2"/>
        <a:buChar char="4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Профилактика правонарушений в МБОУ «СОШ № 45»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79912" y="4941168"/>
            <a:ext cx="5040560" cy="1248544"/>
          </a:xfrm>
        </p:spPr>
        <p:txBody>
          <a:bodyPr/>
          <a:lstStyle/>
          <a:p>
            <a:pPr algn="r"/>
            <a:r>
              <a:rPr lang="ru-RU" sz="2800" dirty="0" smtClean="0"/>
              <a:t>Директор МБОУ СОШ № 45»</a:t>
            </a:r>
          </a:p>
          <a:p>
            <a:pPr algn="r"/>
            <a:r>
              <a:rPr lang="ru-RU" sz="2800" dirty="0" err="1" smtClean="0"/>
              <a:t>Гурулева</a:t>
            </a:r>
            <a:r>
              <a:rPr lang="ru-RU" sz="2800" dirty="0" smtClean="0"/>
              <a:t> Т.А. </a:t>
            </a:r>
            <a:endParaRPr lang="ru-RU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Вредные привычки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90600" y="18288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мит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323528" y="4509120"/>
            <a:ext cx="2357454" cy="20097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90600" y="476672"/>
            <a:ext cx="7772400" cy="6048672"/>
          </a:xfrm>
        </p:spPr>
        <p:txBody>
          <a:bodyPr/>
          <a:lstStyle/>
          <a:p>
            <a:pPr algn="ctr">
              <a:buNone/>
              <a:defRPr/>
            </a:pPr>
            <a:r>
              <a:rPr lang="ru-RU" i="1" dirty="0" smtClean="0"/>
              <a:t>« </a:t>
            </a:r>
            <a:r>
              <a:rPr lang="ru-RU" b="1" i="1" dirty="0" smtClean="0"/>
              <a:t>В основе воспитания, как самое первое и главное условие успеха, </a:t>
            </a:r>
            <a:r>
              <a:rPr lang="ru-RU" i="1" dirty="0" smtClean="0"/>
              <a:t> </a:t>
            </a:r>
            <a:r>
              <a:rPr lang="ru-RU" b="1" i="1" dirty="0" smtClean="0"/>
              <a:t>должен лежать сердечный , любовный подход  к ребенку.</a:t>
            </a:r>
            <a:endParaRPr lang="ru-RU" dirty="0" smtClean="0"/>
          </a:p>
          <a:p>
            <a:pPr algn="ctr">
              <a:buNone/>
              <a:defRPr/>
            </a:pPr>
            <a:r>
              <a:rPr lang="ru-RU" i="1" dirty="0" smtClean="0"/>
              <a:t>Чем ближе подошел педагог к ребенку ,чем искреннее их взаимные отношения, </a:t>
            </a:r>
            <a:r>
              <a:rPr lang="ru-RU" b="1" i="1" dirty="0" smtClean="0"/>
              <a:t>тем надежнее фундамент воспитания </a:t>
            </a:r>
            <a:r>
              <a:rPr lang="ru-RU" b="1" i="1" dirty="0" smtClean="0"/>
              <a:t>»…</a:t>
            </a:r>
            <a:endParaRPr lang="ru-RU" dirty="0" smtClean="0"/>
          </a:p>
          <a:p>
            <a:pPr algn="r">
              <a:buNone/>
              <a:defRPr/>
            </a:pPr>
            <a:r>
              <a:rPr lang="ru-RU" sz="2400" b="1" i="1" dirty="0" smtClean="0"/>
              <a:t>(Всеволод Петрович Кащенко , </a:t>
            </a:r>
            <a:r>
              <a:rPr lang="ru-RU" sz="2400" i="1" dirty="0" smtClean="0"/>
              <a:t>отечественный </a:t>
            </a:r>
            <a:r>
              <a:rPr lang="ru-RU" sz="2400" i="1" dirty="0" smtClean="0"/>
              <a:t>ученый , педагог, общественный деятель в книге:  «Педагогическая  коррекция…»)</a:t>
            </a:r>
            <a:endParaRPr lang="ru-RU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90600" y="908720"/>
            <a:ext cx="7772400" cy="5034880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Социальные и экономические проблемы в нашем обществе на данном этапе развития существенно ослабили институт семьи, ее воздействие на воспитание детей. Результатом этого процесса является рост численности безнадзорных детей, увеличение распространения в детской среде наркотиков и различных психотропных препаратов , алкоголя . </a:t>
            </a:r>
          </a:p>
          <a:p>
            <a:pPr>
              <a:buNone/>
            </a:pPr>
            <a:r>
              <a:rPr lang="ru-RU" sz="2400" dirty="0" smtClean="0"/>
              <a:t> И, как следствие, увеличение числа правонарушений среди несовершеннолетних.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л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365104"/>
            <a:ext cx="2500330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Владелец\Desktop\Pictures\фоны презентаций\смайлики\c385333eafd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56" y="4167172"/>
            <a:ext cx="2714644" cy="26908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2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39552" y="674549"/>
            <a:ext cx="7704856" cy="5195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ru-RU" sz="2800" dirty="0" smtClean="0"/>
              <a:t>    Основная </a:t>
            </a:r>
            <a:r>
              <a:rPr lang="ru-RU" sz="2800" dirty="0" smtClean="0"/>
              <a:t>тяжесть по исправлению нравственных, духовных дефектов личности ложится на общеобразовательные учреждения.</a:t>
            </a:r>
          </a:p>
          <a:p>
            <a:pPr>
              <a:buNone/>
            </a:pPr>
            <a:r>
              <a:rPr lang="ru-RU" sz="2800" dirty="0" smtClean="0"/>
              <a:t>    Классными </a:t>
            </a:r>
            <a:r>
              <a:rPr lang="ru-RU" sz="2800" dirty="0" smtClean="0"/>
              <a:t>руководителями, психологами, учителями-предметниками, администрацией школы систематически ведется наблюдение за успеваемостью, посещаемостью уроков, поведением подростков. На классных часах классные руководители много внимания уделяют основам формирования здорового образа жизни</a:t>
            </a:r>
            <a:r>
              <a:rPr lang="ru-RU" sz="1800" dirty="0" smtClean="0"/>
              <a:t>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72400" cy="811560"/>
          </a:xfrm>
        </p:spPr>
        <p:txBody>
          <a:bodyPr/>
          <a:lstStyle/>
          <a:p>
            <a:r>
              <a:rPr lang="ru-RU" dirty="0" smtClean="0"/>
              <a:t>Мероприятия по профилактике</a:t>
            </a:r>
            <a:endParaRPr lang="ru-RU" dirty="0"/>
          </a:p>
        </p:txBody>
      </p:sp>
      <p:sp>
        <p:nvSpPr>
          <p:cNvPr id="17409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971600" y="1251520"/>
            <a:ext cx="792088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Советы профилактики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Малый педсовет 7в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Классные часы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Правила поведения в школе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Месячник здоровья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Классные и общешкольное родительские собрания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Устав школы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Круглый стол 7в (родители + обучающиеся)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Родительские собрания с обучающимися по параллелям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Правонарушения и ответственность подростков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Классные часы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Права и обязанности обучающихся. Законы Забайкальского края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Классные часы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Профилактика употребления ПАВ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взаимодействие с волонтерами медицинской академии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Декада психологии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Психологическое здоровье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Индивидуальная работа психолога с детьми группы риска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Веселые старты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Квест-игра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Испокон века книга растит человека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рамках международного дня библиотек для 7 классов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90600" y="476672"/>
            <a:ext cx="7772400" cy="5466928"/>
          </a:xfrm>
        </p:spPr>
        <p:txBody>
          <a:bodyPr/>
          <a:lstStyle/>
          <a:p>
            <a:pPr algn="ctr">
              <a:buNone/>
            </a:pPr>
            <a:r>
              <a:rPr lang="ru-RU" sz="2800" b="1" dirty="0" smtClean="0"/>
              <a:t>Информационная, организационно-методическая деятельность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 </a:t>
            </a:r>
          </a:p>
          <a:p>
            <a:pPr>
              <a:buNone/>
            </a:pPr>
            <a:r>
              <a:rPr lang="ru-RU" sz="2400" dirty="0" smtClean="0"/>
              <a:t> </a:t>
            </a:r>
            <a:r>
              <a:rPr lang="ru-RU" sz="2000" dirty="0" smtClean="0"/>
              <a:t>взаимодействие </a:t>
            </a:r>
            <a:r>
              <a:rPr lang="ru-RU" sz="2000" dirty="0" smtClean="0"/>
              <a:t>методических объединений классных руководителей старших классов и учителей начальных классов (преемственность в работе</a:t>
            </a:r>
            <a:r>
              <a:rPr lang="ru-RU" sz="2000" dirty="0" smtClean="0"/>
              <a:t>);</a:t>
            </a:r>
          </a:p>
          <a:p>
            <a:pPr>
              <a:buNone/>
            </a:pPr>
            <a:r>
              <a:rPr lang="ru-RU" sz="2000" dirty="0" smtClean="0"/>
              <a:t>  разработка </a:t>
            </a:r>
            <a:r>
              <a:rPr lang="ru-RU" sz="2000" dirty="0" smtClean="0"/>
              <a:t>комплексно-целевой программы «Профилактика правонарушений и преступлений среди несовершеннолетних»;</a:t>
            </a:r>
          </a:p>
          <a:p>
            <a:pPr>
              <a:buNone/>
            </a:pPr>
            <a:r>
              <a:rPr lang="ru-RU" sz="2000" dirty="0" smtClean="0"/>
              <a:t> </a:t>
            </a:r>
            <a:r>
              <a:rPr lang="ru-RU" sz="2000" dirty="0" smtClean="0"/>
              <a:t> разработка </a:t>
            </a:r>
            <a:r>
              <a:rPr lang="ru-RU" sz="2000" dirty="0" smtClean="0"/>
              <a:t>индивидуальной программы коррекции поведения трудновоспитуемых подростков;</a:t>
            </a:r>
          </a:p>
          <a:p>
            <a:pPr>
              <a:buNone/>
            </a:pPr>
            <a:r>
              <a:rPr lang="ru-RU" sz="2000" dirty="0" smtClean="0"/>
              <a:t>  </a:t>
            </a:r>
            <a:r>
              <a:rPr lang="ru-RU" sz="2000" dirty="0" smtClean="0"/>
              <a:t>составление </a:t>
            </a:r>
            <a:r>
              <a:rPr lang="ru-RU" sz="2000" dirty="0" smtClean="0"/>
              <a:t>психолого-педагогической карты обучающихся, состоящих на </a:t>
            </a:r>
            <a:r>
              <a:rPr lang="ru-RU" sz="2000" dirty="0" err="1" smtClean="0"/>
              <a:t>внутришкольном</a:t>
            </a:r>
            <a:r>
              <a:rPr lang="ru-RU" sz="2000" dirty="0" smtClean="0"/>
              <a:t> контроле;</a:t>
            </a:r>
          </a:p>
          <a:p>
            <a:pPr>
              <a:buNone/>
            </a:pPr>
            <a:r>
              <a:rPr lang="ru-RU" sz="2000" dirty="0" smtClean="0"/>
              <a:t> разработка </a:t>
            </a:r>
            <a:r>
              <a:rPr lang="ru-RU" sz="2000" dirty="0" smtClean="0"/>
              <a:t>материалов в помощь классному руководителю;</a:t>
            </a:r>
          </a:p>
          <a:p>
            <a:pPr>
              <a:buNone/>
            </a:pPr>
            <a:r>
              <a:rPr lang="ru-RU" sz="2000" dirty="0" smtClean="0"/>
              <a:t> </a:t>
            </a:r>
            <a:r>
              <a:rPr lang="ru-RU" sz="2000" dirty="0" smtClean="0"/>
              <a:t>составление </a:t>
            </a:r>
            <a:r>
              <a:rPr lang="ru-RU" sz="2000" dirty="0" smtClean="0"/>
              <a:t>психолого-педагогической характеристики классов</a:t>
            </a:r>
            <a:r>
              <a:rPr lang="ru-RU" sz="2000" dirty="0" smtClean="0"/>
              <a:t>;</a:t>
            </a:r>
          </a:p>
          <a:p>
            <a:pPr>
              <a:buNone/>
            </a:pPr>
            <a:r>
              <a:rPr lang="ru-RU" sz="2000" dirty="0" smtClean="0"/>
              <a:t> </a:t>
            </a:r>
            <a:r>
              <a:rPr lang="ru-RU" sz="2000" dirty="0" smtClean="0"/>
              <a:t>организация выставок литературы, плакатов.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«Группа риска», ВШК, ПДН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90600" y="18288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Внеурочная занятость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90600" y="18288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/>
              <a:t>Психологическое сопровождение учебного процесса в МБОУ «СОШ № 45»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90600" y="2492896"/>
            <a:ext cx="7772400" cy="345070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Диагностика</a:t>
            </a:r>
          </a:p>
          <a:p>
            <a:pPr>
              <a:buNone/>
            </a:pPr>
            <a:r>
              <a:rPr lang="ru-RU" dirty="0" smtClean="0"/>
              <a:t>Коррекционно-развивающая деятельность</a:t>
            </a:r>
          </a:p>
          <a:p>
            <a:pPr>
              <a:buNone/>
            </a:pPr>
            <a:r>
              <a:rPr lang="ru-RU" dirty="0" smtClean="0"/>
              <a:t>Консультационное направление</a:t>
            </a:r>
          </a:p>
          <a:p>
            <a:pPr>
              <a:buNone/>
            </a:pPr>
            <a:r>
              <a:rPr lang="ru-RU" dirty="0" smtClean="0"/>
              <a:t>Просветительское направление</a:t>
            </a:r>
          </a:p>
          <a:p>
            <a:pPr>
              <a:buNone/>
            </a:pPr>
            <a:r>
              <a:rPr lang="ru-RU" dirty="0" smtClean="0"/>
              <a:t>Подготовка детей к мероприятиям разного уровня</a:t>
            </a:r>
            <a:endParaRPr lang="ru-RU" dirty="0"/>
          </a:p>
        </p:txBody>
      </p:sp>
      <p:pic>
        <p:nvPicPr>
          <p:cNvPr id="4" name="Рисунок 3" descr="knigi-129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124744"/>
            <a:ext cx="1295400" cy="226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Свободное время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90600" y="18288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18">
  <a:themeElements>
    <a:clrScheme name="Тетрадь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Тетрадь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традь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Тема18</Template>
  <TotalTime>36</TotalTime>
  <Words>331</Words>
  <Application>Microsoft Office PowerPoint</Application>
  <PresentationFormat>Экран 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Тема18</vt:lpstr>
      <vt:lpstr>Профилактика правонарушений в МБОУ «СОШ № 45»</vt:lpstr>
      <vt:lpstr>Слайд 2</vt:lpstr>
      <vt:lpstr>Слайд 3</vt:lpstr>
      <vt:lpstr>Мероприятия по профилактике</vt:lpstr>
      <vt:lpstr>Слайд 5</vt:lpstr>
      <vt:lpstr>«Группа риска», ВШК, ПДН</vt:lpstr>
      <vt:lpstr>Внеурочная занятость</vt:lpstr>
      <vt:lpstr>Психологическое сопровождение учебного процесса в МБОУ «СОШ № 45»</vt:lpstr>
      <vt:lpstr>Свободное время</vt:lpstr>
      <vt:lpstr>Вредные привычки</vt:lpstr>
      <vt:lpstr>Слайд 11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правонарушений в МБОУ «СОШ № 45»</dc:title>
  <dc:creator>user</dc:creator>
  <cp:lastModifiedBy>user</cp:lastModifiedBy>
  <cp:revision>1</cp:revision>
  <dcterms:created xsi:type="dcterms:W3CDTF">2017-11-29T20:40:43Z</dcterms:created>
  <dcterms:modified xsi:type="dcterms:W3CDTF">2017-11-29T21:17:41Z</dcterms:modified>
</cp:coreProperties>
</file>