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15" r:id="rId3"/>
    <p:sldId id="268" r:id="rId4"/>
    <p:sldId id="280" r:id="rId5"/>
    <p:sldId id="260" r:id="rId6"/>
    <p:sldId id="299" r:id="rId7"/>
    <p:sldId id="302" r:id="rId8"/>
    <p:sldId id="313" r:id="rId9"/>
    <p:sldId id="305" r:id="rId10"/>
    <p:sldId id="262" r:id="rId11"/>
    <p:sldId id="271" r:id="rId12"/>
    <p:sldId id="265" r:id="rId13"/>
    <p:sldId id="306" r:id="rId14"/>
    <p:sldId id="274" r:id="rId15"/>
    <p:sldId id="314" r:id="rId16"/>
    <p:sldId id="283" r:id="rId17"/>
    <p:sldId id="282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A60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9587" autoAdjust="0"/>
  </p:normalViewPr>
  <p:slideViewPr>
    <p:cSldViewPr>
      <p:cViewPr varScale="1">
        <p:scale>
          <a:sx n="68" d="100"/>
          <a:sy n="68" d="100"/>
        </p:scale>
        <p:origin x="181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52CC1-97B4-4D7F-B0AE-B41A4C94261D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FF209-A713-435D-BA97-3FF8A004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910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FF209-A713-435D-BA97-3FF8A00460C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4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FF209-A713-435D-BA97-3FF8A00460C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520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FF209-A713-435D-BA97-3FF8A00460C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842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E79238F-537F-49F0-BBCC-3864FFE8F926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88AFCF5-CF65-4799-A839-7C05A6C520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476672"/>
            <a:ext cx="6984776" cy="480173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ПРОЕКТ  программы наставничества  </a:t>
            </a:r>
            <a:br>
              <a:rPr lang="ru-RU" sz="3600" dirty="0">
                <a:solidFill>
                  <a:srgbClr val="C00000"/>
                </a:solidFill>
              </a:rPr>
            </a:b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600" i="1" dirty="0">
                <a:solidFill>
                  <a:srgbClr val="FF0000"/>
                </a:solidFill>
              </a:rPr>
              <a:t>ИДУЩИЕ РЯДОМ 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br>
              <a:rPr lang="ru-RU" sz="3600" dirty="0">
                <a:solidFill>
                  <a:srgbClr val="C00000"/>
                </a:solidFill>
              </a:rPr>
            </a:b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КОМИТЕТ ОБРАЗОВАНИЯ </a:t>
            </a:r>
            <a:br>
              <a:rPr lang="ru-RU" sz="2700" dirty="0">
                <a:solidFill>
                  <a:schemeClr val="tx1"/>
                </a:solidFill>
              </a:rPr>
            </a:br>
            <a:r>
              <a:rPr lang="ru-RU" sz="2700" dirty="0">
                <a:solidFill>
                  <a:schemeClr val="tx1"/>
                </a:solidFill>
              </a:rPr>
              <a:t>г. Читы </a:t>
            </a:r>
            <a:br>
              <a:rPr lang="ru-RU" sz="2700" dirty="0">
                <a:solidFill>
                  <a:schemeClr val="tx1"/>
                </a:solidFill>
              </a:rPr>
            </a:br>
            <a:br>
              <a:rPr lang="ru-RU" sz="3600" dirty="0">
                <a:solidFill>
                  <a:srgbClr val="C00000"/>
                </a:solidFill>
              </a:rPr>
            </a:br>
            <a:br>
              <a:rPr lang="ru-RU" sz="3600" dirty="0">
                <a:solidFill>
                  <a:srgbClr val="C00000"/>
                </a:solidFill>
              </a:rPr>
            </a:br>
            <a:br>
              <a:rPr lang="ru-RU" sz="3600" dirty="0">
                <a:solidFill>
                  <a:srgbClr val="C00000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срок реализации </a:t>
            </a:r>
            <a:r>
              <a:rPr lang="ru-RU" sz="3100" dirty="0">
                <a:solidFill>
                  <a:srgbClr val="C00000"/>
                </a:solidFill>
              </a:rPr>
              <a:t>– 2021-2026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4509120"/>
            <a:ext cx="5904656" cy="109539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ПРИНЦИПЫ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251825" cy="5786755"/>
          </a:xfrm>
        </p:spPr>
        <p:txBody>
          <a:bodyPr>
            <a:normAutofit/>
          </a:bodyPr>
          <a:lstStyle/>
          <a:p>
            <a:pPr algn="just"/>
            <a:endParaRPr lang="ru-RU" dirty="0">
              <a:solidFill>
                <a:srgbClr val="00206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Принцип системности в организации наставничества.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Принцип исторической преемственности в организации наставничества.  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Принцип добровольности участия в наставнической деятельности.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Принцип сбалансированности совместной деятельности наставника и наставляемого.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Принцип адекватности форм взаимодействия наставника и наставляемого.</a:t>
            </a:r>
          </a:p>
        </p:txBody>
      </p:sp>
      <p:sp>
        <p:nvSpPr>
          <p:cNvPr id="6" name="Содержимое 2"/>
          <p:cNvSpPr txBox="1"/>
          <p:nvPr/>
        </p:nvSpPr>
        <p:spPr>
          <a:xfrm>
            <a:off x="4500562" y="3643314"/>
            <a:ext cx="4329114" cy="22860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/>
              <a:buNone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700808"/>
            <a:ext cx="6572280" cy="2500330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C00000"/>
                </a:solidFill>
              </a:rPr>
              <a:t>ОСНОВНЫЕ НАПРАВЛЕНИЯ РЕАЛИЗАЦИИ ЦЕЛЕВЫХ ОРИЕНТИРОВ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УСЛОВИЯ для  реализации программы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651510" indent="-514350" algn="just"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Подготовить организационно-распорядительные акты (приказ комитета, решение  совета директоров МОУ) об утверждении программы наставничества, состава участников программы, критериев оценки эффективности участия в программе и др.</a:t>
            </a:r>
          </a:p>
          <a:p>
            <a:pPr marL="651510" indent="-514350" algn="just">
              <a:buAutoNum type="arabicPeriod"/>
            </a:pPr>
            <a:r>
              <a:rPr lang="ru-RU" sz="2000" dirty="0"/>
              <a:t>Организовать информирование потенциальных участников программы, педагогической общественности о целях, задачах и содержании  деятельности в рамках программы наставничества. </a:t>
            </a:r>
          </a:p>
          <a:p>
            <a:pPr marL="651510" indent="-514350" algn="just">
              <a:buAutoNum type="arabicPeriod"/>
            </a:pPr>
            <a:r>
              <a:rPr lang="ru-RU" sz="2000" dirty="0"/>
              <a:t>Сформировать команду, определить кураторов, </a:t>
            </a:r>
            <a:r>
              <a:rPr lang="ru-RU" sz="2000" dirty="0" err="1"/>
              <a:t>тьюторов</a:t>
            </a:r>
            <a:r>
              <a:rPr lang="ru-RU" sz="2000" dirty="0"/>
              <a:t> программы. </a:t>
            </a:r>
          </a:p>
          <a:p>
            <a:pPr marL="651510" indent="-514350" algn="just">
              <a:buAutoNum type="arabicPeriod"/>
            </a:pPr>
            <a:r>
              <a:rPr lang="ru-RU" sz="2000" dirty="0"/>
              <a:t>Сформировать базу наставников, базу протеже (наставляемых).</a:t>
            </a:r>
          </a:p>
          <a:p>
            <a:pPr marL="65151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Организационный этап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/>
              <a:t>Разработать «дорожную карту» реализации программы наставничества.  </a:t>
            </a:r>
          </a:p>
          <a:p>
            <a:pPr algn="just"/>
            <a:r>
              <a:rPr lang="ru-RU" dirty="0"/>
              <a:t>Организовать работу по формированию наставнических групп и пар. </a:t>
            </a:r>
          </a:p>
          <a:p>
            <a:pPr algn="just"/>
            <a:r>
              <a:rPr lang="ru-RU" dirty="0"/>
              <a:t> Организовать обучение наставников.</a:t>
            </a:r>
          </a:p>
          <a:p>
            <a:pPr algn="just"/>
            <a:r>
              <a:rPr lang="ru-RU" dirty="0"/>
              <a:t>Провести акцию по запуску программы, обеспечить её информационную поддержку.  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Основной этап деятельности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972072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/>
          </a:p>
          <a:p>
            <a:pPr algn="just"/>
            <a:r>
              <a:rPr lang="ru-RU" dirty="0"/>
              <a:t>Выбрать форматы взаимодействия для каждой наставнической пары или группы (регулярные и (или) иррегулярные встречи); </a:t>
            </a:r>
          </a:p>
          <a:p>
            <a:r>
              <a:rPr lang="ru-RU" dirty="0"/>
              <a:t>при необходимости предоставить наставникам методические рекомендации и/или материалы по взаимодействию с наставляемым(и); </a:t>
            </a:r>
          </a:p>
          <a:p>
            <a:r>
              <a:rPr lang="ru-RU" dirty="0"/>
              <a:t>Организовать сбор обратной связи от наставников, протеже (наставляемых) и кураторов для мониторинга эффективности реализации программы; </a:t>
            </a:r>
          </a:p>
          <a:p>
            <a:r>
              <a:rPr lang="ru-RU" dirty="0"/>
              <a:t>Собрать данные о влиянии программы на показатели работы молодых руководителей (возглавляемых ими учреждений). </a:t>
            </a:r>
          </a:p>
          <a:p>
            <a:r>
              <a:rPr lang="ru-RU" dirty="0"/>
              <a:t>Разработать систему поощрений наставников.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altLang="en-US" sz="2400" dirty="0">
                <a:solidFill>
                  <a:srgbClr val="FF0000"/>
                </a:solidFill>
              </a:rPr>
              <a:t>Аналитико-оценочный этап</a:t>
            </a:r>
            <a:r>
              <a:rPr lang="ru-RU" altLang="en-US" sz="2400" dirty="0"/>
              <a:t>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Организовать сбор обратной связи наставляемых, провести рефлексию, подвести итоги мониторинга влияния программы на наставляемых. </a:t>
            </a:r>
          </a:p>
          <a:p>
            <a:pPr algn="just"/>
            <a:r>
              <a:rPr lang="ru-RU" dirty="0"/>
              <a:t>Организовать сбор обратной связи от наставников, наставляемых и кураторов для мониторинга эффективности реализации программы. </a:t>
            </a:r>
          </a:p>
          <a:p>
            <a:pPr algn="just"/>
            <a:r>
              <a:rPr lang="ru-RU" dirty="0"/>
              <a:t>Реализовать систему поощрений наставников.</a:t>
            </a:r>
          </a:p>
          <a:p>
            <a:pPr algn="just"/>
            <a:r>
              <a:rPr lang="ru-RU" dirty="0"/>
              <a:t>Организовать итоговое событие для представления результатов наставничества, чествования лучших наставников и популяризации лучших кейсов.</a:t>
            </a:r>
          </a:p>
          <a:p>
            <a:pPr algn="just"/>
            <a:r>
              <a:rPr lang="ru-RU" dirty="0"/>
              <a:t>Сформировать долгосрочную базу наставников, в том числе включая завершивших программу наставляемых, желающих попробовать себя в роли наставников. </a:t>
            </a:r>
            <a:endParaRPr lang="ru-RU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Критерии оценки эффективности реализации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616624"/>
          </a:xfrm>
        </p:spPr>
        <p:txBody>
          <a:bodyPr>
            <a:noAutofit/>
          </a:bodyPr>
          <a:lstStyle/>
          <a:p>
            <a:pPr algn="just"/>
            <a:r>
              <a:rPr lang="ru-RU" sz="1500" b="1" dirty="0"/>
              <a:t>Удельный вес рекомендаций по совершенствованию управленческой деятельности молодых руководителей (в </a:t>
            </a:r>
            <a:r>
              <a:rPr lang="ru-RU" sz="1500" b="1" dirty="0" err="1"/>
              <a:t>т.ч</a:t>
            </a:r>
            <a:r>
              <a:rPr lang="ru-RU" sz="1500" b="1" dirty="0"/>
              <a:t>. заместителей)  по итогам аудита наставниками, выполненных в процессе реализации программы наставничества.  </a:t>
            </a:r>
          </a:p>
          <a:p>
            <a:pPr algn="just"/>
            <a:r>
              <a:rPr lang="ru-RU" sz="1500" b="1" dirty="0"/>
              <a:t>Удельный вес молодых руководителей (в </a:t>
            </a:r>
            <a:r>
              <a:rPr lang="ru-RU" sz="1500" b="1" dirty="0" err="1"/>
              <a:t>т.ч</a:t>
            </a:r>
            <a:r>
              <a:rPr lang="ru-RU" sz="1500" b="1" dirty="0"/>
              <a:t>. заместителей) муниципальных образовательных учреждений (МОУ),  вовлеченных в программу наставничества. </a:t>
            </a:r>
          </a:p>
          <a:p>
            <a:pPr algn="just"/>
            <a:r>
              <a:rPr lang="ru-RU" sz="1500" b="1" dirty="0"/>
              <a:t>Создание и стабильное функционирование профессионально-педагогического объединения – совета наставников в сфере управленческой деятельности . </a:t>
            </a:r>
            <a:endParaRPr lang="ru-RU" altLang="en-US" sz="1500" b="1" dirty="0"/>
          </a:p>
          <a:p>
            <a:pPr algn="just"/>
            <a:r>
              <a:rPr lang="ru-RU" sz="1500" b="1" dirty="0"/>
              <a:t>Повышение уровня удовлетворенности содержанием и результатами своей управленческой деятельности среди молодых руководителей (в </a:t>
            </a:r>
            <a:r>
              <a:rPr lang="ru-RU" sz="1500" b="1" dirty="0" err="1"/>
              <a:t>т.ч</a:t>
            </a:r>
            <a:r>
              <a:rPr lang="ru-RU" sz="1500" b="1" dirty="0"/>
              <a:t>. заместителей) в работу образовательных учреждений  до 85%. </a:t>
            </a:r>
          </a:p>
          <a:p>
            <a:pPr algn="just"/>
            <a:r>
              <a:rPr lang="ru-RU" sz="1500" b="1" dirty="0"/>
              <a:t>Количество собственных профессиональных работ: статей, исследований, методических практик молодого руководителя и руководителей –наставников.  </a:t>
            </a:r>
          </a:p>
          <a:p>
            <a:pPr algn="just"/>
            <a:r>
              <a:rPr lang="ru-RU" altLang="en-US" sz="1500" b="1" dirty="0"/>
              <a:t>Снижение уровня </a:t>
            </a:r>
            <a:r>
              <a:rPr lang="ru-RU" sz="1500" b="1" dirty="0"/>
              <a:t>текучести, сменяемости в составе управленческого кадрового корпуса МОУ г. Читы (до уровня среднего  по России). </a:t>
            </a:r>
          </a:p>
          <a:p>
            <a:pPr algn="just"/>
            <a:r>
              <a:rPr lang="ru-RU" sz="1500" b="1" dirty="0"/>
              <a:t>Сокращение числа конфликтов с педагогическим и родительским сообществами в учреждениях, которые возглавляются молодыми руководителями (в </a:t>
            </a:r>
            <a:r>
              <a:rPr lang="ru-RU" sz="1500" b="1" dirty="0" err="1"/>
              <a:t>т.ч</a:t>
            </a:r>
            <a:r>
              <a:rPr lang="ru-RU" sz="1500" b="1" dirty="0"/>
              <a:t>. заместителями) . </a:t>
            </a:r>
          </a:p>
          <a:p>
            <a:pPr marL="0" indent="0" algn="just">
              <a:buNone/>
            </a:pPr>
            <a:r>
              <a:rPr lang="ru-RU" sz="1600" dirty="0"/>
              <a:t>   </a:t>
            </a:r>
          </a:p>
          <a:p>
            <a:endParaRPr lang="ru-RU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301990" cy="74168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Риски и способы их преодоления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6418038"/>
              </p:ext>
            </p:extLst>
          </p:nvPr>
        </p:nvGraphicFramePr>
        <p:xfrm>
          <a:off x="64135" y="1115060"/>
          <a:ext cx="887793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8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23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1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Риски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Пути преодоления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09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Отказ опытных  руководителей от участия в программе наставничества ;  увольнение руководителей наставников, переход на другую работу.                </a:t>
                      </a:r>
                    </a:p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Введение мер стимулирования за организацию наставничества.</a:t>
                      </a:r>
                    </a:p>
                    <a:p>
                      <a:r>
                        <a:rPr lang="ru-RU" dirty="0"/>
                        <a:t>Формирование избыточной базы наставников, замена состава  наставнических групп и пар.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612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>
                          <a:sym typeface="+mn-ea"/>
                        </a:rPr>
                        <a:t>Загруженность  участников программы наставничества  иными видами деятельности , сложность координации взаимодействия  участников программы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Институционализация программы в составе  МЦПРО 17- 26, разработка и формализация отчётности по программе,  систематический мониторинг мероприятий программы.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45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НАД ПРОЕКТОМ </a:t>
            </a:r>
            <a:r>
              <a:rPr lang="ru-RU" sz="2800" dirty="0">
                <a:solidFill>
                  <a:srgbClr val="FF0000"/>
                </a:solidFill>
              </a:rPr>
              <a:t>программы</a:t>
            </a:r>
            <a:r>
              <a:rPr lang="ru-RU" sz="2400" dirty="0">
                <a:solidFill>
                  <a:srgbClr val="FF0000"/>
                </a:solidFill>
              </a:rPr>
              <a:t> РАБОТАЛ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  <a:p>
            <a:pPr marL="457200" indent="-457200">
              <a:buFont typeface="+mj-lt"/>
              <a:buAutoNum type="arabicPeriod"/>
            </a:pPr>
            <a:endParaRPr lang="ru-RU" sz="22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Зимирев Георгий Иванович – главный специалист отдела общего образования  комитета образования администрации городского округа «Город Чита»</a:t>
            </a:r>
          </a:p>
          <a:p>
            <a:pPr marL="0" indent="0">
              <a:buNone/>
            </a:pPr>
            <a:r>
              <a:rPr lang="ru-RU" sz="1800" dirty="0"/>
              <a:t>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68" y="1484784"/>
            <a:ext cx="2580640" cy="317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597" y="285729"/>
            <a:ext cx="8194704" cy="57150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Методологические основы проекта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28596" y="1142985"/>
            <a:ext cx="8286808" cy="5072098"/>
          </a:xfrm>
        </p:spPr>
        <p:txBody>
          <a:bodyPr>
            <a:normAutofit fontScale="87500" lnSpcReduction="10000"/>
          </a:bodyPr>
          <a:lstStyle/>
          <a:p>
            <a:pPr marL="457200" indent="-457200" algn="just">
              <a:buAutoNum type="arabicPeriod"/>
              <a:defRPr/>
            </a:pPr>
            <a:endParaRPr lang="ru-RU" dirty="0"/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dirty="0"/>
              <a:t>Теория взаимопомощи П.А. Кропоткина.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dirty="0"/>
              <a:t>Теория социализации Ч.Х. Кули (концепция «Значимого Другого»).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dirty="0"/>
              <a:t>Теория типов культур М. </a:t>
            </a:r>
            <a:r>
              <a:rPr lang="ru-RU" dirty="0" err="1"/>
              <a:t>Мид</a:t>
            </a:r>
            <a:r>
              <a:rPr lang="ru-RU" dirty="0"/>
              <a:t> (</a:t>
            </a:r>
            <a:r>
              <a:rPr lang="ru-RU" dirty="0" err="1"/>
              <a:t>конфигуративная</a:t>
            </a:r>
            <a:r>
              <a:rPr lang="ru-RU" dirty="0"/>
              <a:t>, </a:t>
            </a:r>
            <a:r>
              <a:rPr lang="ru-RU" dirty="0" err="1"/>
              <a:t>префигуративная</a:t>
            </a:r>
            <a:r>
              <a:rPr lang="ru-RU" dirty="0"/>
              <a:t>, </a:t>
            </a:r>
            <a:r>
              <a:rPr lang="ru-RU" dirty="0" err="1"/>
              <a:t>постфигуративная</a:t>
            </a:r>
            <a:r>
              <a:rPr lang="ru-RU" dirty="0"/>
              <a:t> культуры).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dirty="0"/>
              <a:t>Теория «</a:t>
            </a:r>
            <a:r>
              <a:rPr lang="ru-RU" dirty="0" err="1"/>
              <a:t>социокодов</a:t>
            </a:r>
            <a:r>
              <a:rPr lang="ru-RU" dirty="0"/>
              <a:t>» М.К. Петрова, В.Я. Нечаева.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dirty="0"/>
              <a:t>Методология (целевая модель)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 /под общ. рук. Н.Ю. </a:t>
            </a:r>
            <a:r>
              <a:rPr lang="ru-RU" dirty="0" err="1"/>
              <a:t>Синягиной</a:t>
            </a:r>
            <a:r>
              <a:rPr lang="ru-RU" dirty="0"/>
              <a:t> – М.: </a:t>
            </a:r>
            <a:r>
              <a:rPr lang="ru-RU" dirty="0" err="1"/>
              <a:t>Ментори</a:t>
            </a:r>
            <a:r>
              <a:rPr lang="ru-RU" dirty="0"/>
              <a:t>, 2019. - 233 с.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2227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39553" y="116633"/>
            <a:ext cx="8083748" cy="5760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</a:rPr>
              <a:t>Нормативно-правовая база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28596" y="980728"/>
            <a:ext cx="8286808" cy="523435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sz="1900" dirty="0"/>
              <a:t>Федеральный закон от 29 декабря 2012 г. № 273-ФЗ «Об образовании в Российской Федерации». 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sz="1900" dirty="0"/>
              <a:t>Национальный проект «Образование»: Федеральный проект «Учитель будущего» (Сроки реализации: 01.01.2019 - 31.12.2024).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sz="1900" dirty="0"/>
              <a:t>Приказ Министерства здравоохранения и социального развития РФ от 26 августа 2010 г. N 761н "Об утверждении Единого квалификационного справочника должностей руководителей, специалистов и служащих, раздел "Квалификационные характеристики должностей работников образования ".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ru-RU" sz="1900" dirty="0"/>
              <a:t>Порядок аттестации руководителей муниципальных автономных, бюджетных, казенных образовательных учреждений, находящихся в ведении комитета образования администрации городского округа «Город Чита» (утверждён приказом комитета образования от 19.08.2019 №515).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ru-RU" sz="1900" dirty="0"/>
              <a:t>Профессиональный стандарт «Руководитель общеобразовательной организации» (проект).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endParaRPr lang="ru-RU" sz="19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255"/>
            <a:ext cx="8064896" cy="875030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ПРОБЛЕМА (АКТУАЛЬНОСТЬ ТЕМЫ)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196752"/>
            <a:ext cx="8064896" cy="5040560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Одной из острых проблем  в управлении  муниципальными образовательными организациями г. Читы является проблема  текучести, частой сменяемости  в составе управленческого кадрового корпуса МОУ г. Читы. </a:t>
            </a:r>
          </a:p>
          <a:p>
            <a:pPr algn="just"/>
            <a:r>
              <a:rPr lang="ru-RU" sz="2000" dirty="0"/>
              <a:t>На </a:t>
            </a:r>
            <a:r>
              <a:rPr lang="ru-RU" sz="2000" b="1" i="1" dirty="0"/>
              <a:t>уровне учреждения </a:t>
            </a:r>
            <a:r>
              <a:rPr lang="ru-RU" sz="2000" dirty="0"/>
              <a:t>- В результате  это приводит к  нестабильности  и неустойчивости функционирования образовательных учреждений, неудовлетворительному социально - психологическому климату в коллективе образовательного учреждения.   </a:t>
            </a:r>
          </a:p>
          <a:p>
            <a:pPr algn="just"/>
            <a:r>
              <a:rPr lang="ru-RU" sz="2000" b="1" i="1" dirty="0"/>
              <a:t>На уровне личности педагога </a:t>
            </a:r>
            <a:r>
              <a:rPr lang="ru-RU" sz="2000" dirty="0"/>
              <a:t>– неудачный опыт управленческой деятельности может привести к социально-психологической травме работников, снижению самооценки и качества профессиональной деятельности, уходу из профессии. 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432048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FF0000"/>
                </a:solidFill>
              </a:rPr>
              <a:t>Причины-способ решения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522928"/>
              </p:ext>
            </p:extLst>
          </p:nvPr>
        </p:nvGraphicFramePr>
        <p:xfrm>
          <a:off x="457199" y="563131"/>
          <a:ext cx="8147251" cy="5817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2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56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67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Причины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Способ решения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50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Отсутствие специальной управленческой подготовки, предшествующей назначению на должность.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организация обучения резерва управленческих кадров, семинары (тренинги) для начинающих руководителей, </a:t>
                      </a:r>
                    </a:p>
                    <a:p>
                      <a:pPr algn="l"/>
                      <a:r>
                        <a:rPr lang="ru-RU" sz="1600" b="1" i="1" dirty="0"/>
                        <a:t>программа наставничества.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60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Недостаточно знаний о неформальной структуре коллектива, которым предстоит руководить.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Социометрические обследования коллектива, изучение личных документов.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40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Низкий уровень мотивации  на достижение успеха, высокий уровень стрессовых ситуаций.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/>
                        <a:t>наставничество</a:t>
                      </a:r>
                      <a:r>
                        <a:rPr lang="ru-RU" sz="1600" b="0" i="0" dirty="0"/>
                        <a:t>, изучение опыта решения профессиональных проблем наставником.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360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/>
                        <a:t>Перегрузки в работе, </a:t>
                      </a:r>
                    </a:p>
                    <a:p>
                      <a:pPr algn="l"/>
                      <a:r>
                        <a:rPr lang="ru-RU" sz="1600" dirty="0"/>
                        <a:t>много контроля со стороны контрольных и надзорных органов.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/>
                        <a:t>передача опыта делегирования функций и полномочий от наставников  к протеже.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8985">
                <a:tc>
                  <a:txBody>
                    <a:bodyPr/>
                    <a:lstStyle/>
                    <a:p>
                      <a:r>
                        <a:rPr lang="ru-RU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Значительный объем неплановых ситуаций в работе.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/>
                        <a:t>передача опыта делегирования функций и полномочий от наставников  к протеже.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dirty="0">
                <a:solidFill>
                  <a:srgbClr val="FF0000"/>
                </a:solidFill>
                <a:sym typeface="+mn-ea"/>
              </a:rPr>
              <a:t>Участники</a:t>
            </a:r>
            <a:r>
              <a:rPr lang="ru-RU" altLang="en-US" b="1" dirty="0">
                <a:solidFill>
                  <a:srgbClr val="FF0000"/>
                </a:solidFill>
                <a:sym typeface="+mn-ea"/>
              </a:rPr>
              <a:t> </a:t>
            </a:r>
            <a:br>
              <a:rPr lang="ru-RU" altLang="en-US" dirty="0">
                <a:solidFill>
                  <a:srgbClr val="FF0000"/>
                </a:solidFill>
              </a:rPr>
            </a:br>
            <a:endParaRPr lang="ru-RU" altLang="en-US" dirty="0">
              <a:solidFill>
                <a:srgbClr val="FF0000"/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424936" cy="5421216"/>
          </a:xfrm>
        </p:spPr>
        <p:txBody>
          <a:bodyPr>
            <a:normAutofit fontScale="92500" lnSpcReduction="20000"/>
          </a:bodyPr>
          <a:lstStyle/>
          <a:p>
            <a:r>
              <a:rPr lang="ru-RU" altLang="en-US" dirty="0"/>
              <a:t>Кураторы - </a:t>
            </a:r>
            <a:r>
              <a:rPr lang="ru-RU" altLang="en-US" i="1" dirty="0"/>
              <a:t>представитель кадровой службы комитета образования, член совета директоров г. Читы  </a:t>
            </a:r>
          </a:p>
          <a:p>
            <a:pPr algn="just"/>
            <a:r>
              <a:rPr lang="ru-RU" altLang="en-US" dirty="0" err="1"/>
              <a:t>Тьютор</a:t>
            </a:r>
            <a:r>
              <a:rPr lang="ru-RU" altLang="en-US" dirty="0"/>
              <a:t> – </a:t>
            </a:r>
            <a:r>
              <a:rPr lang="ru-RU" altLang="en-US" i="1" dirty="0"/>
              <a:t>специалист лаборатории УРО, оказывающие метод. поддержку в разработке программы наставничества руководителей, </a:t>
            </a:r>
            <a:r>
              <a:rPr lang="ru-RU" altLang="en-US" i="1" dirty="0" err="1"/>
              <a:t>зам.руководителей</a:t>
            </a:r>
            <a:r>
              <a:rPr lang="ru-RU" altLang="en-US" i="1" dirty="0"/>
              <a:t> МОУ</a:t>
            </a:r>
            <a:r>
              <a:rPr lang="ru-RU" altLang="en-US" dirty="0"/>
              <a:t>.    </a:t>
            </a:r>
          </a:p>
          <a:p>
            <a:r>
              <a:rPr lang="ru-RU" altLang="en-US" dirty="0"/>
              <a:t>Форматы наставничества – педагог-педагог (</a:t>
            </a:r>
            <a:r>
              <a:rPr lang="ru-RU" altLang="en-US" i="1" dirty="0"/>
              <a:t>опытный</a:t>
            </a:r>
            <a:r>
              <a:rPr lang="ru-RU" altLang="en-US" dirty="0"/>
              <a:t> </a:t>
            </a:r>
            <a:r>
              <a:rPr lang="ru-RU" i="1" dirty="0"/>
              <a:t>руководитель –начинающий руководитель МОУ).    </a:t>
            </a:r>
          </a:p>
          <a:p>
            <a:pPr algn="just"/>
            <a:r>
              <a:rPr lang="ru-RU" altLang="en-US" dirty="0"/>
              <a:t>Ролевая модель формата наставничества - (</a:t>
            </a:r>
            <a:r>
              <a:rPr lang="ru-RU" altLang="en-US" i="1" dirty="0"/>
              <a:t>о</a:t>
            </a:r>
            <a:r>
              <a:rPr lang="ru-RU" i="1" dirty="0"/>
              <a:t>пытный (квалифицированный) руководитель (директор, ЗДУВР) – молодой (начинающий) руководитель МОУ).</a:t>
            </a:r>
            <a:r>
              <a:rPr lang="ru-RU" altLang="en-US" dirty="0"/>
              <a:t> </a:t>
            </a:r>
          </a:p>
          <a:p>
            <a:pPr algn="just"/>
            <a:r>
              <a:rPr lang="ru-RU" altLang="en-US" b="1" dirty="0"/>
              <a:t>Протеже</a:t>
            </a:r>
            <a:r>
              <a:rPr lang="ru-RU" altLang="en-US" dirty="0"/>
              <a:t> (наставляемые) - </a:t>
            </a:r>
            <a:r>
              <a:rPr lang="ru-RU" altLang="en-US" i="1" dirty="0"/>
              <a:t>начинающие (1-2 года) руководители, заместители руководителя образовательного учреждения.   </a:t>
            </a:r>
          </a:p>
          <a:p>
            <a:pPr algn="just"/>
            <a:r>
              <a:rPr lang="ru-RU" altLang="en-US" dirty="0"/>
              <a:t>Наставники</a:t>
            </a:r>
            <a:r>
              <a:rPr lang="ru-RU" altLang="en-US" i="1" dirty="0"/>
              <a:t> – опытные и эффективные руководители, зам. руководителя по УВР, «бывшие» руководители и </a:t>
            </a:r>
            <a:r>
              <a:rPr lang="ru-RU" altLang="en-US" i="1" dirty="0" err="1"/>
              <a:t>зам.руководители</a:t>
            </a:r>
            <a:r>
              <a:rPr lang="ru-RU" altLang="en-US" i="1" dirty="0"/>
              <a:t> с положительным «</a:t>
            </a:r>
            <a:r>
              <a:rPr lang="ru-RU" altLang="en-US" i="1" dirty="0" err="1"/>
              <a:t>бэк-граундом</a:t>
            </a:r>
            <a:r>
              <a:rPr lang="ru-RU" altLang="en-US" i="1" dirty="0"/>
              <a:t>» в коллективе, ветераны педагогического труда.  </a:t>
            </a:r>
            <a:endParaRPr lang="ru-RU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1" y="188640"/>
            <a:ext cx="8485956" cy="702265"/>
          </a:xfrm>
        </p:spPr>
        <p:txBody>
          <a:bodyPr/>
          <a:lstStyle/>
          <a:p>
            <a:pPr algn="ctr"/>
            <a:r>
              <a:rPr lang="ru-RU" altLang="en-US" dirty="0">
                <a:solidFill>
                  <a:srgbClr val="FF0000"/>
                </a:solidFill>
              </a:rPr>
              <a:t>Цели проекта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1"/>
            <a:ext cx="8428990" cy="5277073"/>
          </a:xfrm>
        </p:spPr>
        <p:txBody>
          <a:bodyPr>
            <a:normAutofit/>
          </a:bodyPr>
          <a:lstStyle/>
          <a:p>
            <a:pPr algn="just"/>
            <a:r>
              <a:rPr lang="ru-RU" altLang="en-US" dirty="0"/>
              <a:t> Успешное становление молодых руководителей (заместителей руководителей) в управленческой профессии, снижение уровня </a:t>
            </a:r>
            <a:r>
              <a:rPr lang="ru-RU" dirty="0"/>
              <a:t>текучести, сменяемости  в составе управленческого кадрового корпуса МОУ г. Читы. </a:t>
            </a:r>
          </a:p>
          <a:p>
            <a:pPr algn="just"/>
            <a:r>
              <a:rPr lang="ru-RU" dirty="0"/>
              <a:t>Повышение стабильности и устойчивости функционирования образовательных учреждений, укрепление социально - психологического климата в коллективах образовательных учреждений гор. Читы.</a:t>
            </a:r>
          </a:p>
          <a:p>
            <a:pPr marL="0" indent="0" algn="just">
              <a:buNone/>
            </a:pPr>
            <a:r>
              <a:rPr lang="ru-RU" dirty="0"/>
              <a:t>   </a:t>
            </a:r>
          </a:p>
          <a:p>
            <a:pPr marL="0" indent="0" algn="just">
              <a:buNone/>
            </a:pPr>
            <a:r>
              <a:rPr lang="ru-RU" altLang="en-US" dirty="0"/>
              <a:t>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ru-RU" altLang="en-US" dirty="0">
                <a:solidFill>
                  <a:srgbClr val="FF0000"/>
                </a:solidFill>
              </a:rPr>
              <a:t>Задачи</a:t>
            </a:r>
            <a:endParaRPr lang="ru-RU" altLang="en-US" dirty="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075240" cy="5421216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Провести аудит наставниками профессиональной (управленческой) деятельности протеже.</a:t>
            </a:r>
          </a:p>
          <a:p>
            <a:pPr algn="just"/>
            <a:r>
              <a:rPr lang="ru-RU" dirty="0"/>
              <a:t>Разработать программу развития наставничества руководителей в муниципальной системе образования.   </a:t>
            </a:r>
          </a:p>
          <a:p>
            <a:pPr algn="just"/>
            <a:r>
              <a:rPr lang="ru-RU" dirty="0"/>
              <a:t>Прививать молодым руководителям интерес к основным аспектам профессиональной управленческой деятельности методике построения и организации результативного образовательного процесса.</a:t>
            </a:r>
          </a:p>
          <a:p>
            <a:pPr algn="just"/>
            <a:r>
              <a:rPr lang="ru-RU" dirty="0"/>
              <a:t> Ориентировать начинающих руководителей на творческое использование передового педагогического и управленческого опыта в своей деятельности.</a:t>
            </a:r>
          </a:p>
          <a:p>
            <a:r>
              <a:rPr lang="ru-RU" dirty="0"/>
              <a:t>Сформировать сообщество наставников в сфере управленческой деятельности муниципальной системы образования. </a:t>
            </a:r>
            <a:endParaRPr lang="ru-RU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dirty="0">
                <a:solidFill>
                  <a:srgbClr val="FF0000"/>
                </a:solidFill>
                <a:sym typeface="+mn-ea"/>
              </a:rPr>
              <a:t>Ожидаемые результаты </a:t>
            </a:r>
            <a:br>
              <a:rPr lang="ru-RU" altLang="en-US" dirty="0">
                <a:solidFill>
                  <a:srgbClr val="FF0000"/>
                </a:solidFill>
              </a:rPr>
            </a:br>
            <a:endParaRPr lang="ru-RU" altLang="en-US" dirty="0">
              <a:solidFill>
                <a:srgbClr val="FF0000"/>
              </a:solidFill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352928" cy="542108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700" b="1" dirty="0"/>
              <a:t>Разработка рекомендаций по совершенствованию управленческой деятельности молодых руководителей (в </a:t>
            </a:r>
            <a:r>
              <a:rPr lang="ru-RU" sz="2700" b="1" dirty="0" err="1"/>
              <a:t>т.ч</a:t>
            </a:r>
            <a:r>
              <a:rPr lang="ru-RU" sz="2700" b="1" dirty="0"/>
              <a:t>. заместителей)  по итогам аудита наставниками. </a:t>
            </a:r>
          </a:p>
          <a:p>
            <a:pPr algn="just"/>
            <a:r>
              <a:rPr lang="ru-RU" sz="2700" b="1" dirty="0"/>
              <a:t>Вовлечение в реализацию программы наставничества  от 80 до 90% молодых руководителей (в </a:t>
            </a:r>
            <a:r>
              <a:rPr lang="ru-RU" sz="2700" b="1" dirty="0" err="1"/>
              <a:t>т.ч</a:t>
            </a:r>
            <a:r>
              <a:rPr lang="ru-RU" sz="2700" b="1" dirty="0"/>
              <a:t>. заместителей) муниципальных образовательных учреждений (МОУ). Формирование сообщества наставников в сфере управленческой деятельности муниципальной системы образования. </a:t>
            </a:r>
            <a:endParaRPr lang="ru-RU" altLang="en-US" sz="2700" b="1" dirty="0"/>
          </a:p>
          <a:p>
            <a:pPr algn="just"/>
            <a:r>
              <a:rPr lang="ru-RU" sz="2700" b="1" dirty="0"/>
              <a:t>Высокий уровень </a:t>
            </a:r>
            <a:r>
              <a:rPr lang="ru-RU" sz="2700" b="1" dirty="0" err="1"/>
              <a:t>включённости</a:t>
            </a:r>
            <a:r>
              <a:rPr lang="ru-RU" sz="2700" b="1" dirty="0"/>
              <a:t> молодых руководителей (в </a:t>
            </a:r>
            <a:r>
              <a:rPr lang="ru-RU" sz="2700" b="1" dirty="0" err="1"/>
              <a:t>т.ч</a:t>
            </a:r>
            <a:r>
              <a:rPr lang="ru-RU" sz="2700" b="1" dirty="0"/>
              <a:t>. заместителей) в работу образовательных учреждений, повышение уверенности в собственных силах и развитие личного, творческого и педагогического потенциала; рост числа собственных профессиональных работ: статей, исследований, методических практик молодого руководителя. </a:t>
            </a:r>
          </a:p>
          <a:p>
            <a:pPr algn="just"/>
            <a:r>
              <a:rPr lang="ru-RU" altLang="en-US" sz="2700" b="1" dirty="0"/>
              <a:t>Успешное становление молодых руководителей (заместителей руководителей) в управленческой профессии, снижение уровня </a:t>
            </a:r>
            <a:r>
              <a:rPr lang="ru-RU" sz="2700" b="1" dirty="0"/>
              <a:t>текучести, сменяемости в составе управленческого кадрового корпуса МОУ г. Читы. </a:t>
            </a:r>
          </a:p>
          <a:p>
            <a:pPr algn="just"/>
            <a:r>
              <a:rPr lang="ru-RU" sz="2700" b="1" dirty="0"/>
              <a:t>Укрепление социально - психологического климата в коллективах образовательных учреждений г. Читы, в профессиональной управленческой среде, сокращение числа конфликтов с педагогическим и родительским сообществами. </a:t>
            </a:r>
          </a:p>
          <a:p>
            <a:pPr marL="0" indent="0" algn="just">
              <a:buNone/>
            </a:pPr>
            <a:endParaRPr lang="ru-RU" sz="2700" dirty="0"/>
          </a:p>
          <a:p>
            <a:pPr marL="0" indent="0" algn="just">
              <a:buNone/>
            </a:pPr>
            <a:endParaRPr lang="ru-RU" sz="2700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endParaRPr lang="ru-RU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719</TotalTime>
  <Words>1443</Words>
  <Application>Microsoft Office PowerPoint</Application>
  <PresentationFormat>Экран (4:3)</PresentationFormat>
  <Paragraphs>147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Calibri</vt:lpstr>
      <vt:lpstr>Century Schoolbook</vt:lpstr>
      <vt:lpstr>Wingdings</vt:lpstr>
      <vt:lpstr>Wingdings 2</vt:lpstr>
      <vt:lpstr>Эркер</vt:lpstr>
      <vt:lpstr>       ПРОЕКТ  программы наставничества    ИДУЩИЕ РЯДОМ    КОМИТЕТ ОБРАЗОВАНИЯ  г. Читы     срок реализации – 2021-2026</vt:lpstr>
      <vt:lpstr>Методологические основы проекта </vt:lpstr>
      <vt:lpstr>Нормативно-правовая база проекта</vt:lpstr>
      <vt:lpstr>ПРОБЛЕМА (АКТУАЛЬНОСТЬ ТЕМЫ)</vt:lpstr>
      <vt:lpstr>Причины-способ решения</vt:lpstr>
      <vt:lpstr>Участники  </vt:lpstr>
      <vt:lpstr>Цели проекта </vt:lpstr>
      <vt:lpstr>Задачи</vt:lpstr>
      <vt:lpstr>Ожидаемые результаты  </vt:lpstr>
      <vt:lpstr>ПРИНЦИПЫ:</vt:lpstr>
      <vt:lpstr>ОСНОВНЫЕ НАПРАВЛЕНИЯ РЕАЛИЗАЦИИ ЦЕЛЕВЫХ ОРИЕНТИРОВ</vt:lpstr>
      <vt:lpstr>УСЛОВИЯ для  реализации программы </vt:lpstr>
      <vt:lpstr>Организационный этап деятельности</vt:lpstr>
      <vt:lpstr>Основной этап деятельности</vt:lpstr>
      <vt:lpstr>Аналитико-оценочный этап </vt:lpstr>
      <vt:lpstr>Критерии оценки эффективности реализации программы</vt:lpstr>
      <vt:lpstr>Риски и способы их преодоления</vt:lpstr>
      <vt:lpstr>НАД ПРОЕКТОМ программы РАБОТАЛ: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ВОСПИТАНИЯ И СОЦИАЛИЗАЦИИ</dc:title>
  <dc:creator>Ученик</dc:creator>
  <cp:lastModifiedBy>Гордеев Андрей Валерьевич</cp:lastModifiedBy>
  <cp:revision>120</cp:revision>
  <dcterms:created xsi:type="dcterms:W3CDTF">2013-10-04T09:45:00Z</dcterms:created>
  <dcterms:modified xsi:type="dcterms:W3CDTF">2026-01-15T03:05:13Z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1049-11.2.0.9747</vt:lpwstr>
  </property>
</Properties>
</file>