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8" r:id="rId3"/>
    <p:sldId id="285" r:id="rId4"/>
    <p:sldId id="269" r:id="rId5"/>
    <p:sldId id="280" r:id="rId6"/>
    <p:sldId id="281" r:id="rId7"/>
    <p:sldId id="262" r:id="rId8"/>
    <p:sldId id="282" r:id="rId9"/>
    <p:sldId id="283" r:id="rId10"/>
    <p:sldId id="279" r:id="rId11"/>
    <p:sldId id="272" r:id="rId12"/>
    <p:sldId id="273" r:id="rId13"/>
    <p:sldId id="271" r:id="rId14"/>
    <p:sldId id="284" r:id="rId15"/>
    <p:sldId id="286" r:id="rId16"/>
    <p:sldId id="278" r:id="rId17"/>
    <p:sldId id="276" r:id="rId18"/>
    <p:sldId id="277" r:id="rId19"/>
    <p:sldId id="270" r:id="rId20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533" autoAdjust="0"/>
  </p:normalViewPr>
  <p:slideViewPr>
    <p:cSldViewPr snapToGrid="0" snapToObjects="1">
      <p:cViewPr>
        <p:scale>
          <a:sx n="78" d="100"/>
          <a:sy n="78" d="100"/>
        </p:scale>
        <p:origin x="-1200" y="-29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gear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AE7E297-C47D-42EE-885B-EE7E426D1567}" type="pres">
      <dgm:prSet presAssocID="{1BAD8522-E1D8-4100-9F9C-B922C6893C9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62746-164D-494D-9D3B-69B4E4E44B5F}" type="presOf" srcId="{1BAD8522-E1D8-4100-9F9C-B922C6893C90}" destId="{BAE7E297-C47D-42EE-885B-EE7E426D156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E15A-D8D5-466C-A19D-1E0B8708059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854F6-E956-4A3F-8AD6-18FDBCDE6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69729"/>
            <a:ext cx="58293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306-B0FD-4DE8-8D4A-80441AB3164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3E04-66A9-4251-93A4-9D6935EED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205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9"/>
          <p:cNvGrpSpPr/>
          <p:nvPr/>
        </p:nvGrpSpPr>
        <p:grpSpPr>
          <a:xfrm flipH="1">
            <a:off x="2768095" y="1580207"/>
            <a:ext cx="3712718" cy="1289110"/>
            <a:chOff x="279399" y="3448342"/>
            <a:chExt cx="3987800" cy="14405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08082">
              <a:off x="279399" y="3448342"/>
              <a:ext cx="3987800" cy="144059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427865">
              <a:off x="785328" y="3637497"/>
              <a:ext cx="2242944" cy="100762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endParaRPr lang="en-US" sz="975" dirty="0">
                <a:latin typeface="Comic Sans MS" pitchFamily="66" charset="0"/>
              </a:endParaRPr>
            </a:p>
            <a:p>
              <a:r>
                <a:rPr lang="en-US" sz="975" dirty="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29309" y="4109655"/>
            <a:ext cx="5115801" cy="838355"/>
            <a:chOff x="1811148" y="4118909"/>
            <a:chExt cx="5219423" cy="855336"/>
          </a:xfrm>
        </p:grpSpPr>
        <p:sp>
          <p:nvSpPr>
            <p:cNvPr id="5" name="Rectangle 16"/>
            <p:cNvSpPr/>
            <p:nvPr/>
          </p:nvSpPr>
          <p:spPr>
            <a:xfrm>
              <a:off x="1811148" y="4534090"/>
              <a:ext cx="5219423" cy="383965"/>
            </a:xfrm>
            <a:custGeom>
              <a:avLst/>
              <a:gdLst>
                <a:gd name="connsiteX0" fmla="*/ 0 w 4949952"/>
                <a:gd name="connsiteY0" fmla="*/ 0 h 362712"/>
                <a:gd name="connsiteX1" fmla="*/ 4949952 w 4949952"/>
                <a:gd name="connsiteY1" fmla="*/ 0 h 362712"/>
                <a:gd name="connsiteX2" fmla="*/ 4949952 w 4949952"/>
                <a:gd name="connsiteY2" fmla="*/ 362712 h 362712"/>
                <a:gd name="connsiteX3" fmla="*/ 0 w 4949952"/>
                <a:gd name="connsiteY3" fmla="*/ 362712 h 362712"/>
                <a:gd name="connsiteX4" fmla="*/ 0 w 4949952"/>
                <a:gd name="connsiteY4" fmla="*/ 0 h 362712"/>
                <a:gd name="connsiteX0" fmla="*/ 0 w 5114544"/>
                <a:gd name="connsiteY0" fmla="*/ 0 h 368808"/>
                <a:gd name="connsiteX1" fmla="*/ 5114544 w 5114544"/>
                <a:gd name="connsiteY1" fmla="*/ 6096 h 368808"/>
                <a:gd name="connsiteX2" fmla="*/ 5114544 w 5114544"/>
                <a:gd name="connsiteY2" fmla="*/ 368808 h 368808"/>
                <a:gd name="connsiteX3" fmla="*/ 164592 w 5114544"/>
                <a:gd name="connsiteY3" fmla="*/ 368808 h 368808"/>
                <a:gd name="connsiteX4" fmla="*/ 0 w 5114544"/>
                <a:gd name="connsiteY4" fmla="*/ 0 h 368808"/>
                <a:gd name="connsiteX0" fmla="*/ 0 w 5212080"/>
                <a:gd name="connsiteY0" fmla="*/ 0 h 368808"/>
                <a:gd name="connsiteX1" fmla="*/ 5212080 w 5212080"/>
                <a:gd name="connsiteY1" fmla="*/ 0 h 368808"/>
                <a:gd name="connsiteX2" fmla="*/ 5114544 w 5212080"/>
                <a:gd name="connsiteY2" fmla="*/ 368808 h 368808"/>
                <a:gd name="connsiteX3" fmla="*/ 164592 w 5212080"/>
                <a:gd name="connsiteY3" fmla="*/ 368808 h 368808"/>
                <a:gd name="connsiteX4" fmla="*/ 0 w 5212080"/>
                <a:gd name="connsiteY4" fmla="*/ 0 h 368808"/>
                <a:gd name="connsiteX0" fmla="*/ 0 w 5157216"/>
                <a:gd name="connsiteY0" fmla="*/ 0 h 374904"/>
                <a:gd name="connsiteX1" fmla="*/ 5157216 w 5157216"/>
                <a:gd name="connsiteY1" fmla="*/ 6096 h 374904"/>
                <a:gd name="connsiteX2" fmla="*/ 5059680 w 5157216"/>
                <a:gd name="connsiteY2" fmla="*/ 374904 h 374904"/>
                <a:gd name="connsiteX3" fmla="*/ 109728 w 5157216"/>
                <a:gd name="connsiteY3" fmla="*/ 374904 h 374904"/>
                <a:gd name="connsiteX4" fmla="*/ 0 w 5157216"/>
                <a:gd name="connsiteY4" fmla="*/ 0 h 374904"/>
                <a:gd name="connsiteX0" fmla="*/ 0 w 5120640"/>
                <a:gd name="connsiteY0" fmla="*/ 0 h 374904"/>
                <a:gd name="connsiteX1" fmla="*/ 5120640 w 5120640"/>
                <a:gd name="connsiteY1" fmla="*/ 6096 h 374904"/>
                <a:gd name="connsiteX2" fmla="*/ 5023104 w 5120640"/>
                <a:gd name="connsiteY2" fmla="*/ 374904 h 374904"/>
                <a:gd name="connsiteX3" fmla="*/ 73152 w 5120640"/>
                <a:gd name="connsiteY3" fmla="*/ 374904 h 374904"/>
                <a:gd name="connsiteX4" fmla="*/ 0 w 5120640"/>
                <a:gd name="connsiteY4" fmla="*/ 0 h 374904"/>
                <a:gd name="connsiteX0" fmla="*/ 0 w 5096256"/>
                <a:gd name="connsiteY0" fmla="*/ 0 h 374904"/>
                <a:gd name="connsiteX1" fmla="*/ 5096256 w 5096256"/>
                <a:gd name="connsiteY1" fmla="*/ 0 h 374904"/>
                <a:gd name="connsiteX2" fmla="*/ 5023104 w 5096256"/>
                <a:gd name="connsiteY2" fmla="*/ 374904 h 374904"/>
                <a:gd name="connsiteX3" fmla="*/ 73152 w 5096256"/>
                <a:gd name="connsiteY3" fmla="*/ 374904 h 374904"/>
                <a:gd name="connsiteX4" fmla="*/ 0 w 5096256"/>
                <a:gd name="connsiteY4" fmla="*/ 0 h 3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256" h="374904">
                  <a:moveTo>
                    <a:pt x="0" y="0"/>
                  </a:moveTo>
                  <a:lnTo>
                    <a:pt x="5096256" y="0"/>
                  </a:lnTo>
                  <a:lnTo>
                    <a:pt x="5023104" y="374904"/>
                  </a:lnTo>
                  <a:lnTo>
                    <a:pt x="73152" y="37490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dk1">
                    <a:shade val="93000"/>
                    <a:satMod val="13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  <a:effectLst>
              <a:outerShdw blurRad="50800" sx="101000" sy="101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175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86068" y="4118909"/>
              <a:ext cx="5069583" cy="855336"/>
            </a:xfrm>
            <a:custGeom>
              <a:avLst/>
              <a:gdLst>
                <a:gd name="connsiteX0" fmla="*/ 0 w 5069583"/>
                <a:gd name="connsiteY0" fmla="*/ 61396 h 855336"/>
                <a:gd name="connsiteX1" fmla="*/ 61396 w 5069583"/>
                <a:gd name="connsiteY1" fmla="*/ 0 h 855336"/>
                <a:gd name="connsiteX2" fmla="*/ 5008187 w 5069583"/>
                <a:gd name="connsiteY2" fmla="*/ 0 h 855336"/>
                <a:gd name="connsiteX3" fmla="*/ 5069583 w 5069583"/>
                <a:gd name="connsiteY3" fmla="*/ 61396 h 855336"/>
                <a:gd name="connsiteX4" fmla="*/ 5069583 w 5069583"/>
                <a:gd name="connsiteY4" fmla="*/ 793940 h 855336"/>
                <a:gd name="connsiteX5" fmla="*/ 5008187 w 5069583"/>
                <a:gd name="connsiteY5" fmla="*/ 855336 h 855336"/>
                <a:gd name="connsiteX6" fmla="*/ 61396 w 5069583"/>
                <a:gd name="connsiteY6" fmla="*/ 855336 h 855336"/>
                <a:gd name="connsiteX7" fmla="*/ 0 w 5069583"/>
                <a:gd name="connsiteY7" fmla="*/ 793940 h 855336"/>
                <a:gd name="connsiteX8" fmla="*/ 0 w 5069583"/>
                <a:gd name="connsiteY8" fmla="*/ 61396 h 855336"/>
                <a:gd name="connsiteX0" fmla="*/ 0 w 5069583"/>
                <a:gd name="connsiteY0" fmla="*/ 61396 h 855336"/>
                <a:gd name="connsiteX1" fmla="*/ 61396 w 5069583"/>
                <a:gd name="connsiteY1" fmla="*/ 0 h 855336"/>
                <a:gd name="connsiteX2" fmla="*/ 4961122 w 5069583"/>
                <a:gd name="connsiteY2" fmla="*/ 0 h 855336"/>
                <a:gd name="connsiteX3" fmla="*/ 5069583 w 5069583"/>
                <a:gd name="connsiteY3" fmla="*/ 61396 h 855336"/>
                <a:gd name="connsiteX4" fmla="*/ 5069583 w 5069583"/>
                <a:gd name="connsiteY4" fmla="*/ 793940 h 855336"/>
                <a:gd name="connsiteX5" fmla="*/ 5008187 w 5069583"/>
                <a:gd name="connsiteY5" fmla="*/ 855336 h 855336"/>
                <a:gd name="connsiteX6" fmla="*/ 61396 w 5069583"/>
                <a:gd name="connsiteY6" fmla="*/ 855336 h 855336"/>
                <a:gd name="connsiteX7" fmla="*/ 0 w 5069583"/>
                <a:gd name="connsiteY7" fmla="*/ 793940 h 855336"/>
                <a:gd name="connsiteX8" fmla="*/ 0 w 5069583"/>
                <a:gd name="connsiteY8" fmla="*/ 61396 h 855336"/>
                <a:gd name="connsiteX0" fmla="*/ 0 w 5069583"/>
                <a:gd name="connsiteY0" fmla="*/ 61396 h 855336"/>
                <a:gd name="connsiteX1" fmla="*/ 61396 w 5069583"/>
                <a:gd name="connsiteY1" fmla="*/ 0 h 855336"/>
                <a:gd name="connsiteX2" fmla="*/ 4961122 w 5069583"/>
                <a:gd name="connsiteY2" fmla="*/ 0 h 855336"/>
                <a:gd name="connsiteX3" fmla="*/ 5035966 w 5069583"/>
                <a:gd name="connsiteY3" fmla="*/ 61396 h 855336"/>
                <a:gd name="connsiteX4" fmla="*/ 5069583 w 5069583"/>
                <a:gd name="connsiteY4" fmla="*/ 793940 h 855336"/>
                <a:gd name="connsiteX5" fmla="*/ 5008187 w 5069583"/>
                <a:gd name="connsiteY5" fmla="*/ 855336 h 855336"/>
                <a:gd name="connsiteX6" fmla="*/ 61396 w 5069583"/>
                <a:gd name="connsiteY6" fmla="*/ 855336 h 855336"/>
                <a:gd name="connsiteX7" fmla="*/ 0 w 5069583"/>
                <a:gd name="connsiteY7" fmla="*/ 793940 h 855336"/>
                <a:gd name="connsiteX8" fmla="*/ 0 w 5069583"/>
                <a:gd name="connsiteY8" fmla="*/ 61396 h 8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9583" h="855336">
                  <a:moveTo>
                    <a:pt x="0" y="61396"/>
                  </a:moveTo>
                  <a:cubicBezTo>
                    <a:pt x="0" y="27488"/>
                    <a:pt x="27488" y="0"/>
                    <a:pt x="61396" y="0"/>
                  </a:cubicBezTo>
                  <a:lnTo>
                    <a:pt x="4961122" y="0"/>
                  </a:lnTo>
                  <a:cubicBezTo>
                    <a:pt x="4995030" y="0"/>
                    <a:pt x="5035966" y="27488"/>
                    <a:pt x="5035966" y="61396"/>
                  </a:cubicBezTo>
                  <a:lnTo>
                    <a:pt x="5069583" y="793940"/>
                  </a:lnTo>
                  <a:cubicBezTo>
                    <a:pt x="5069583" y="827848"/>
                    <a:pt x="5042095" y="855336"/>
                    <a:pt x="5008187" y="855336"/>
                  </a:cubicBezTo>
                  <a:lnTo>
                    <a:pt x="61396" y="855336"/>
                  </a:lnTo>
                  <a:cubicBezTo>
                    <a:pt x="27488" y="855336"/>
                    <a:pt x="0" y="827848"/>
                    <a:pt x="0" y="793940"/>
                  </a:cubicBezTo>
                  <a:lnTo>
                    <a:pt x="0" y="61396"/>
                  </a:lnTo>
                  <a:close/>
                </a:path>
              </a:pathLst>
            </a:custGeom>
            <a:gradFill>
              <a:gsLst>
                <a:gs pos="8000">
                  <a:schemeClr val="bg1">
                    <a:lumMod val="65000"/>
                  </a:schemeClr>
                </a:gs>
                <a:gs pos="30000">
                  <a:schemeClr val="bg1">
                    <a:lumMod val="75000"/>
                  </a:schemeClr>
                </a:gs>
                <a:gs pos="53000">
                  <a:srgbClr val="B2B2B2"/>
                </a:gs>
                <a:gs pos="87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Применение игровых технологий в РЭМП детей дошкольного возраста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075412" y="4154773"/>
            <a:ext cx="4905591" cy="7510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endParaRPr lang="en-US" sz="36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644" y="-184510"/>
            <a:ext cx="2247072" cy="2247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0406">
            <a:off x="-106887" y="212626"/>
            <a:ext cx="2980201" cy="3315940"/>
          </a:xfrm>
          <a:prstGeom prst="rect">
            <a:avLst/>
          </a:prstGeom>
        </p:spPr>
      </p:pic>
      <p:grpSp>
        <p:nvGrpSpPr>
          <p:cNvPr id="8" name="Group 15"/>
          <p:cNvGrpSpPr/>
          <p:nvPr/>
        </p:nvGrpSpPr>
        <p:grpSpPr>
          <a:xfrm rot="20244080">
            <a:off x="2101568" y="2231138"/>
            <a:ext cx="1441882" cy="1441883"/>
            <a:chOff x="6426708" y="-102216"/>
            <a:chExt cx="2992120" cy="29921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6708" y="-102216"/>
              <a:ext cx="2992120" cy="29921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278990">
              <a:off x="6767980" y="406654"/>
              <a:ext cx="2049936" cy="169468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endParaRPr lang="en-US" sz="975" dirty="0">
                <a:latin typeface="Comic Sans MS" pitchFamily="66" charset="0"/>
              </a:endParaRPr>
            </a:p>
            <a:p>
              <a:pPr algn="ctr"/>
              <a:r>
                <a:rPr lang="en-US" sz="975" dirty="0">
                  <a:latin typeface="Comic Sans MS" pitchFamily="66" charset="0"/>
                </a:rPr>
                <a:t>  </a:t>
              </a:r>
            </a:p>
            <a:p>
              <a:pPr algn="ctr"/>
              <a:r>
                <a:rPr lang="en-US" sz="975" dirty="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20113267">
            <a:off x="1315663" y="523546"/>
            <a:ext cx="703112" cy="5794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sz="975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975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 rot="21139528">
            <a:off x="3866940" y="1747004"/>
            <a:ext cx="1881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Воспитатель МБДОУ №86 Капшай Е.П.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Разработанный практический материал для детей подготовительной группы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1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57" y="928149"/>
            <a:ext cx="2798201" cy="366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67513" y="1430037"/>
            <a:ext cx="3808857" cy="286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500" y="102530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Собери узор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3740104" cy="25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69727" y="1566099"/>
            <a:ext cx="3706837" cy="306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55" y="302509"/>
            <a:ext cx="2901330" cy="253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809" y="2674448"/>
            <a:ext cx="2995004" cy="239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340" y="226881"/>
            <a:ext cx="3045708" cy="24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Собери правильно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37" y="1063228"/>
            <a:ext cx="280244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725" y="1063228"/>
            <a:ext cx="294459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9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Собери и дорисуй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95" y="1200150"/>
            <a:ext cx="463581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3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917" y="1911303"/>
            <a:ext cx="4607169" cy="31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71" y="34015"/>
            <a:ext cx="4710459" cy="268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2" y="205978"/>
            <a:ext cx="3375717" cy="475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456" y="205978"/>
            <a:ext cx="3258266" cy="475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80" y="205978"/>
            <a:ext cx="2901328" cy="45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74" y="205978"/>
            <a:ext cx="3918857" cy="45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2083">
            <a:off x="796266" y="2546202"/>
            <a:ext cx="1629849" cy="1629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36"/>
          <p:cNvGrpSpPr/>
          <p:nvPr/>
        </p:nvGrpSpPr>
        <p:grpSpPr>
          <a:xfrm rot="1940633">
            <a:off x="5170330" y="2786486"/>
            <a:ext cx="1123790" cy="1120775"/>
            <a:chOff x="7322884" y="1649774"/>
            <a:chExt cx="1498387" cy="1494366"/>
          </a:xfrm>
        </p:grpSpPr>
        <p:sp>
          <p:nvSpPr>
            <p:cNvPr id="6" name="Rectangle 32"/>
            <p:cNvSpPr/>
            <p:nvPr/>
          </p:nvSpPr>
          <p:spPr>
            <a:xfrm>
              <a:off x="7322884" y="1649774"/>
              <a:ext cx="1498387" cy="1494366"/>
            </a:xfrm>
            <a:prstGeom prst="rect">
              <a:avLst/>
            </a:prstGeom>
            <a:gradFill>
              <a:gsLst>
                <a:gs pos="46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6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254000" prstMaterial="plastic">
              <a:bevelT w="387350" h="3556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33"/>
            <p:cNvSpPr/>
            <p:nvPr/>
          </p:nvSpPr>
          <p:spPr>
            <a:xfrm>
              <a:off x="7679202" y="1986251"/>
              <a:ext cx="785750" cy="785750"/>
            </a:xfrm>
            <a:prstGeom prst="ellipse">
              <a:avLst/>
            </a:prstGeom>
            <a:gradFill>
              <a:gsLst>
                <a:gs pos="4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6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254000">
              <a:bevelT w="120650" h="355600" prst="hardEdge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34"/>
            <p:cNvSpPr/>
            <p:nvPr/>
          </p:nvSpPr>
          <p:spPr>
            <a:xfrm>
              <a:off x="7716562" y="2023721"/>
              <a:ext cx="711030" cy="711030"/>
            </a:xfrm>
            <a:prstGeom prst="ellipse">
              <a:avLst/>
            </a:prstGeom>
            <a:gradFill>
              <a:gsLst>
                <a:gs pos="46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6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 extrusionH="254000">
              <a:bevelT w="120650" h="355600" prst="hardEdge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35"/>
            <p:cNvSpPr/>
            <p:nvPr/>
          </p:nvSpPr>
          <p:spPr>
            <a:xfrm>
              <a:off x="7826825" y="2133984"/>
              <a:ext cx="490504" cy="490504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plastic">
              <a:bevelT w="69850" h="8255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665" y="2572815"/>
            <a:ext cx="347543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21181078">
            <a:off x="167907" y="101975"/>
            <a:ext cx="5180190" cy="4254231"/>
            <a:chOff x="761989" y="487935"/>
            <a:chExt cx="5298859" cy="43516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989" y="487935"/>
              <a:ext cx="5298859" cy="4351688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499104" y="1388520"/>
              <a:ext cx="2036064" cy="266531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endParaRPr lang="en-US" sz="975" dirty="0" smtClean="0">
                <a:latin typeface="Comic Sans MS" pitchFamily="66" charset="0"/>
              </a:endParaRPr>
            </a:p>
            <a:p>
              <a:r>
                <a:rPr lang="en-US" sz="975" dirty="0" smtClean="0">
                  <a:latin typeface="Comic Sans MS" pitchFamily="66" charset="0"/>
                </a:rPr>
                <a:t> </a:t>
              </a:r>
            </a:p>
            <a:p>
              <a:endParaRPr lang="en-US" sz="975" dirty="0" smtClean="0">
                <a:latin typeface="Comic Sans MS" pitchFamily="66" charset="0"/>
              </a:endParaRPr>
            </a:p>
            <a:p>
              <a:r>
                <a:rPr lang="en-US" sz="975" dirty="0" smtClean="0">
                  <a:latin typeface="Comic Sans MS" pitchFamily="66" charset="0"/>
                </a:rPr>
                <a:t>  </a:t>
              </a:r>
            </a:p>
            <a:p>
              <a:r>
                <a:rPr lang="en-US" sz="975" dirty="0" smtClean="0">
                  <a:latin typeface="Comic Sans MS" pitchFamily="66" charset="0"/>
                </a:rPr>
                <a:t> </a:t>
              </a:r>
              <a:endParaRPr lang="en-US" sz="975" dirty="0">
                <a:latin typeface="Comic Sans MS" pitchFamily="66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212" y="3187942"/>
            <a:ext cx="2333739" cy="1467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52" y="586613"/>
            <a:ext cx="1930393" cy="2807844"/>
          </a:xfrm>
          <a:prstGeom prst="rect">
            <a:avLst/>
          </a:prstGeom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653797"/>
              </p:ext>
            </p:extLst>
          </p:nvPr>
        </p:nvGraphicFramePr>
        <p:xfrm>
          <a:off x="314557" y="1155051"/>
          <a:ext cx="2389310" cy="203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Прямоугольник 15"/>
          <p:cNvSpPr/>
          <p:nvPr/>
        </p:nvSpPr>
        <p:spPr>
          <a:xfrm rot="21089398">
            <a:off x="2797206" y="521770"/>
            <a:ext cx="18857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развития. Игра – это огромное светлое окно, через которое </a:t>
            </a:r>
            <a:r>
              <a:rPr lang="ru-RU" sz="1100" i="1" dirty="0" smtClean="0"/>
              <a:t>в духовный мир ребёнка вливается живительный поток представлений, понятий. Игра – это искра, зажигающая огонёк пытливости и любознательности»</a:t>
            </a:r>
            <a:r>
              <a:rPr lang="ru-RU" sz="1100" dirty="0" smtClean="0"/>
              <a:t>.</a:t>
            </a:r>
          </a:p>
          <a:p>
            <a:r>
              <a:rPr lang="ru-RU" sz="1100" i="1" dirty="0" smtClean="0"/>
              <a:t>В.А.Сухомлинский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11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Важнейшим показателем интеллектуальной готовности детей к школе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овладение мыслительными операциями и логическими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действиями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Сравнение</a:t>
            </a:r>
          </a:p>
          <a:p>
            <a:r>
              <a:rPr lang="ru-RU" dirty="0" smtClean="0"/>
              <a:t>2. Анализ</a:t>
            </a:r>
          </a:p>
          <a:p>
            <a:r>
              <a:rPr lang="ru-RU" dirty="0" smtClean="0"/>
              <a:t>3. Синтез</a:t>
            </a:r>
          </a:p>
          <a:p>
            <a:r>
              <a:rPr lang="ru-RU" dirty="0" smtClean="0"/>
              <a:t>4.Классификация</a:t>
            </a:r>
          </a:p>
          <a:p>
            <a:r>
              <a:rPr lang="ru-RU" dirty="0" smtClean="0"/>
              <a:t>5.Обобщение</a:t>
            </a:r>
          </a:p>
          <a:p>
            <a:r>
              <a:rPr lang="ru-RU" dirty="0" smtClean="0"/>
              <a:t>6.Схематизация</a:t>
            </a:r>
          </a:p>
          <a:p>
            <a:r>
              <a:rPr lang="ru-RU" dirty="0" smtClean="0"/>
              <a:t>7.Моделирование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сультация «Игры с блоками Дьенеша». Родителям.  Консультационно-методический центр. Консультационно-методический центр.  Детский сад №37 &amp;quot;Колокольчик&amp;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63662"/>
            <a:ext cx="4876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цель и задачи блоков </a:t>
            </a:r>
            <a:r>
              <a:rPr lang="ru-RU" b="1" dirty="0" err="1" smtClean="0">
                <a:solidFill>
                  <a:srgbClr val="FF0000"/>
                </a:solidFill>
              </a:rPr>
              <a:t>Дьенеша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помочь детям научиться выполнять логические операции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разбивать объекты по свойствам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кодировать информацию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обобщать и находить различия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сравнивать, классифицировать объекты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6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Блоки </a:t>
            </a:r>
            <a:r>
              <a:rPr lang="ru-RU" sz="36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Дьенеша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 помогают детям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200" b="1" dirty="0" smtClean="0"/>
              <a:t>1</a:t>
            </a:r>
            <a:r>
              <a:rPr lang="ru-RU" sz="2200" b="1" i="1" dirty="0" smtClean="0"/>
              <a:t>.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изучать признаки объектов (формой, цветом,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размером</a:t>
            </a:r>
          </a:p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развить пространственное воображение, творческие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развивать  фантазию, навыки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конструирова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, моделирования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Развивать речь, логическое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Развивать самостоятельность и 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произвольность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Comic Sans MS" pitchFamily="66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35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Цветные счётные палочки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OZETKA | Счетные палочки Кюизенера. Цена, купить Счетные палочки Кюизенера  в Киеве, Харькове, Днепропетровске, Одессе, Запорожье, Львове. Счетные  палочки Кюизенера: обзор, описание, продаж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260052"/>
            <a:ext cx="3327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1"/>
          <p:cNvGrpSpPr/>
          <p:nvPr/>
        </p:nvGrpSpPr>
        <p:grpSpPr>
          <a:xfrm>
            <a:off x="4254165" y="1216495"/>
            <a:ext cx="2564815" cy="3054199"/>
            <a:chOff x="4109392" y="1437060"/>
            <a:chExt cx="2426413" cy="2894416"/>
          </a:xfrm>
        </p:grpSpPr>
        <p:grpSp>
          <p:nvGrpSpPr>
            <p:cNvPr id="60" name="Group 21"/>
            <p:cNvGrpSpPr/>
            <p:nvPr/>
          </p:nvGrpSpPr>
          <p:grpSpPr>
            <a:xfrm rot="983279">
              <a:off x="4109392" y="1437060"/>
              <a:ext cx="2426413" cy="2894416"/>
              <a:chOff x="-3095367" y="393865"/>
              <a:chExt cx="4349101" cy="5187948"/>
            </a:xfrm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-3095367" y="393865"/>
                <a:ext cx="4335463" cy="5187948"/>
              </a:xfrm>
              <a:custGeom>
                <a:avLst/>
                <a:gdLst>
                  <a:gd name="T0" fmla="*/ 3112 w 3135"/>
                  <a:gd name="T1" fmla="*/ 3752 h 3752"/>
                  <a:gd name="T2" fmla="*/ 0 w 3135"/>
                  <a:gd name="T3" fmla="*/ 3752 h 3752"/>
                  <a:gd name="T4" fmla="*/ 0 w 3135"/>
                  <a:gd name="T5" fmla="*/ 33 h 3752"/>
                  <a:gd name="T6" fmla="*/ 1822 w 3135"/>
                  <a:gd name="T7" fmla="*/ 33 h 3752"/>
                  <a:gd name="T8" fmla="*/ 2691 w 3135"/>
                  <a:gd name="T9" fmla="*/ 457 h 3752"/>
                  <a:gd name="T10" fmla="*/ 3112 w 3135"/>
                  <a:gd name="T11" fmla="*/ 1231 h 3752"/>
                  <a:gd name="T12" fmla="*/ 3112 w 3135"/>
                  <a:gd name="T13" fmla="*/ 3752 h 3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5" h="3752">
                    <a:moveTo>
                      <a:pt x="3112" y="3752"/>
                    </a:moveTo>
                    <a:cubicBezTo>
                      <a:pt x="0" y="3752"/>
                      <a:pt x="0" y="3752"/>
                      <a:pt x="0" y="375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822" y="33"/>
                      <a:pt x="1822" y="33"/>
                      <a:pt x="1822" y="33"/>
                    </a:cubicBezTo>
                    <a:cubicBezTo>
                      <a:pt x="1822" y="33"/>
                      <a:pt x="2247" y="0"/>
                      <a:pt x="2691" y="457"/>
                    </a:cubicBezTo>
                    <a:cubicBezTo>
                      <a:pt x="3135" y="913"/>
                      <a:pt x="3112" y="1231"/>
                      <a:pt x="3112" y="1231"/>
                    </a:cubicBezTo>
                    <a:lnTo>
                      <a:pt x="3112" y="3752"/>
                    </a:lnTo>
                    <a:close/>
                  </a:path>
                </a:pathLst>
              </a:custGeom>
              <a:gradFill>
                <a:gsLst>
                  <a:gs pos="35000">
                    <a:schemeClr val="bg1">
                      <a:lumMod val="95000"/>
                    </a:schemeClr>
                  </a:gs>
                  <a:gs pos="8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-408378" y="440313"/>
                <a:ext cx="1662112" cy="1547812"/>
              </a:xfrm>
              <a:custGeom>
                <a:avLst/>
                <a:gdLst>
                  <a:gd name="T0" fmla="*/ 0 w 1202"/>
                  <a:gd name="T1" fmla="*/ 0 h 1120"/>
                  <a:gd name="T2" fmla="*/ 250 w 1202"/>
                  <a:gd name="T3" fmla="*/ 321 h 1120"/>
                  <a:gd name="T4" fmla="*/ 250 w 1202"/>
                  <a:gd name="T5" fmla="*/ 789 h 1120"/>
                  <a:gd name="T6" fmla="*/ 737 w 1202"/>
                  <a:gd name="T7" fmla="*/ 777 h 1120"/>
                  <a:gd name="T8" fmla="*/ 1202 w 1202"/>
                  <a:gd name="T9" fmla="*/ 1120 h 1120"/>
                  <a:gd name="T10" fmla="*/ 787 w 1202"/>
                  <a:gd name="T11" fmla="*/ 421 h 1120"/>
                  <a:gd name="T12" fmla="*/ 0 w 1202"/>
                  <a:gd name="T13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2" h="1120">
                    <a:moveTo>
                      <a:pt x="0" y="0"/>
                    </a:moveTo>
                    <a:cubicBezTo>
                      <a:pt x="0" y="0"/>
                      <a:pt x="225" y="102"/>
                      <a:pt x="250" y="321"/>
                    </a:cubicBezTo>
                    <a:cubicBezTo>
                      <a:pt x="275" y="539"/>
                      <a:pt x="250" y="789"/>
                      <a:pt x="250" y="789"/>
                    </a:cubicBezTo>
                    <a:cubicBezTo>
                      <a:pt x="250" y="789"/>
                      <a:pt x="462" y="721"/>
                      <a:pt x="737" y="777"/>
                    </a:cubicBezTo>
                    <a:cubicBezTo>
                      <a:pt x="1012" y="833"/>
                      <a:pt x="1202" y="1120"/>
                      <a:pt x="1202" y="1120"/>
                    </a:cubicBezTo>
                    <a:cubicBezTo>
                      <a:pt x="1182" y="1000"/>
                      <a:pt x="1102" y="745"/>
                      <a:pt x="787" y="421"/>
                    </a:cubicBezTo>
                    <a:cubicBezTo>
                      <a:pt x="461" y="85"/>
                      <a:pt x="145" y="1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1">
                      <a:lumMod val="9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600000" scaled="0"/>
              </a:gradFill>
              <a:ln>
                <a:noFill/>
              </a:ln>
              <a:effectLst>
                <a:outerShdw blurRad="139700" dist="25400" dir="852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961608">
              <a:off x="4302939" y="1800624"/>
              <a:ext cx="1733114" cy="2087042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US" sz="975" dirty="0" smtClean="0">
                  <a:latin typeface="Comic Sans MS" pitchFamily="66" charset="0"/>
                </a:rPr>
                <a:t> </a:t>
              </a: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u="sng" dirty="0" smtClean="0">
                  <a:latin typeface="Times New Roman" pitchFamily="18" charset="0"/>
                  <a:cs typeface="Times New Roman" pitchFamily="18" charset="0"/>
                </a:rPr>
                <a:t>Цель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Привлечение интереса к использованию палочек </a:t>
              </a:r>
              <a:r>
                <a:rPr lang="ru-RU" sz="1500" b="1" dirty="0" err="1" smtClean="0">
                  <a:latin typeface="Times New Roman" pitchFamily="18" charset="0"/>
                  <a:cs typeface="Times New Roman" pitchFamily="18" charset="0"/>
                </a:rPr>
                <a:t>Кюизенера</a:t>
              </a:r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 в развитии познавательных способностей детей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975" dirty="0">
                <a:latin typeface="Comic Sans MS" pitchFamily="66" charset="0"/>
              </a:endParaRPr>
            </a:p>
            <a:p>
              <a:r>
                <a:rPr lang="en-US" sz="975" dirty="0" smtClean="0">
                  <a:latin typeface="Comic Sans MS" pitchFamily="66" charset="0"/>
                </a:rPr>
                <a:t>  </a:t>
              </a:r>
              <a:endParaRPr lang="en-US" sz="975" dirty="0">
                <a:latin typeface="Comic Sans MS" pitchFamily="66" charset="0"/>
              </a:endParaRPr>
            </a:p>
            <a:p>
              <a:endParaRPr lang="en-US" sz="975" dirty="0">
                <a:latin typeface="Comic Sans MS" pitchFamily="66" charset="0"/>
              </a:endParaRPr>
            </a:p>
            <a:p>
              <a:r>
                <a:rPr lang="en-US" sz="975" dirty="0">
                  <a:latin typeface="Comic Sans MS" pitchFamily="66" charset="0"/>
                </a:rPr>
                <a:t>  </a:t>
              </a:r>
            </a:p>
            <a:p>
              <a:r>
                <a:rPr lang="en-US" sz="975" dirty="0"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Занятия по методу </a:t>
            </a:r>
            <a:r>
              <a:rPr lang="ru-RU" dirty="0" err="1">
                <a:solidFill>
                  <a:srgbClr val="00B050"/>
                </a:solidFill>
              </a:rPr>
              <a:t>Кюизенера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делятся </a:t>
            </a:r>
            <a:r>
              <a:rPr lang="ru-RU" dirty="0">
                <a:solidFill>
                  <a:srgbClr val="00B050"/>
                </a:solidFill>
              </a:rPr>
              <a:t>на два этапа: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 </a:t>
            </a:r>
            <a:r>
              <a:rPr lang="ru-RU" dirty="0">
                <a:solidFill>
                  <a:srgbClr val="00B050"/>
                </a:solidFill>
              </a:rPr>
              <a:t>игровой</a:t>
            </a:r>
            <a:r>
              <a:rPr lang="ru-RU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палочки используются в качестве материала для игр. В процессе игры у ребенка развивается зрительное восприятие и мелкая моторика. Комментируя игры малыша, взрослые помогают ему познакомиться с цветом и размером палочек.</a:t>
            </a:r>
          </a:p>
          <a:p>
            <a:r>
              <a:rPr lang="ru-RU" dirty="0" smtClean="0"/>
              <a:t>2. </a:t>
            </a:r>
            <a:r>
              <a:rPr lang="ru-RU" dirty="0">
                <a:solidFill>
                  <a:srgbClr val="00B050"/>
                </a:solidFill>
              </a:rPr>
              <a:t>обучающий </a:t>
            </a:r>
            <a:r>
              <a:rPr lang="ru-RU" dirty="0"/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выступают в качестве универсального математического пособия, позволяющего «через руки» (то есть, наглядно) сформировать у ребенка понятие числовой последовательности и состава числа</a:t>
            </a:r>
          </a:p>
        </p:txBody>
      </p:sp>
    </p:spTree>
    <p:extLst>
      <p:ext uri="{BB962C8B-B14F-4D97-AF65-F5344CB8AC3E}">
        <p14:creationId xmlns:p14="http://schemas.microsoft.com/office/powerpoint/2010/main" val="350489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оль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игровых технологий (блоков </a:t>
            </a:r>
            <a:r>
              <a:rPr lang="ru-RU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в развитии логического мышления, интеллектуальных и творческих способностей человека. </a:t>
            </a:r>
            <a:b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спользуется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абстрактный материал: натуральные объекты заменяются символами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Дети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решении логических задач и проблемных ситуаций устанавливают причинно-следственные связи, без которых не придёшь к правильному ответу, правильным выводам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Дошкольники самостоятельно находят закономерности, учатся выводить свойства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31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344</Words>
  <Application>Microsoft Office PowerPoint</Application>
  <PresentationFormat>Произвольный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Важнейшим показателем интеллектуальной готовности детей к школе являются овладение мыслительными операциями и логическими действиями</vt:lpstr>
      <vt:lpstr>Логические Блоки Дьенеша</vt:lpstr>
      <vt:lpstr>Основные цель и задачи блоков Дьенеша</vt:lpstr>
      <vt:lpstr> Блоки Дьенеша помогают детям </vt:lpstr>
      <vt:lpstr>Цветные счётные палочки Кюизенера</vt:lpstr>
      <vt:lpstr>Занятия по методу Кюизенера  делятся на два этапа: </vt:lpstr>
      <vt:lpstr>Роль игровых технологий (блоков Дьенеша и палочек Кюизенера) в развитии логического мышления, интеллектуальных и творческих способностей человека.  </vt:lpstr>
      <vt:lpstr>       Разработанный практический материал для детей подготовительной группы</vt:lpstr>
      <vt:lpstr>Презентация PowerPoint</vt:lpstr>
      <vt:lpstr>Презентация PowerPoint</vt:lpstr>
      <vt:lpstr>Презентация PowerPoint</vt:lpstr>
      <vt:lpstr>Собери правильно</vt:lpstr>
      <vt:lpstr>Собери и дорисуй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стол</dc:title>
  <dc:creator>GordeevAV</dc:creator>
  <cp:lastModifiedBy>GordeevAV</cp:lastModifiedBy>
  <cp:revision>43</cp:revision>
  <dcterms:created xsi:type="dcterms:W3CDTF">2014-04-03T16:07:16Z</dcterms:created>
  <dcterms:modified xsi:type="dcterms:W3CDTF">2021-08-23T07:02:09Z</dcterms:modified>
</cp:coreProperties>
</file>