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6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58" d="100"/>
          <a:sy n="58" d="100"/>
        </p:scale>
        <p:origin x="-581" y="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83331-3711-4956-88DC-44E4A3FCF4A6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E8B1C-B730-487B-AE9C-83094DCDD5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3539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83331-3711-4956-88DC-44E4A3FCF4A6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E8B1C-B730-487B-AE9C-83094DCDD5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9889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83331-3711-4956-88DC-44E4A3FCF4A6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E8B1C-B730-487B-AE9C-83094DCDD5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33446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83331-3711-4956-88DC-44E4A3FCF4A6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E8B1C-B730-487B-AE9C-83094DCDD5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93364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83331-3711-4956-88DC-44E4A3FCF4A6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E8B1C-B730-487B-AE9C-83094DCDD5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09476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83331-3711-4956-88DC-44E4A3FCF4A6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E8B1C-B730-487B-AE9C-83094DCDD5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0333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83331-3711-4956-88DC-44E4A3FCF4A6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E8B1C-B730-487B-AE9C-83094DCDD5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7611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83331-3711-4956-88DC-44E4A3FCF4A6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E8B1C-B730-487B-AE9C-83094DCDD5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3821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83331-3711-4956-88DC-44E4A3FCF4A6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E8B1C-B730-487B-AE9C-83094DCDD5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8398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83331-3711-4956-88DC-44E4A3FCF4A6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E8B1C-B730-487B-AE9C-83094DCDD5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5844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83331-3711-4956-88DC-44E4A3FCF4A6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E8B1C-B730-487B-AE9C-83094DCDD5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7521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83331-3711-4956-88DC-44E4A3FCF4A6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E8B1C-B730-487B-AE9C-83094DCDD5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5890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83331-3711-4956-88DC-44E4A3FCF4A6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E8B1C-B730-487B-AE9C-83094DCDD5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1442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4B783331-3711-4956-88DC-44E4A3FCF4A6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AD0E8B1C-B730-487B-AE9C-83094DCDD5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8952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4B783331-3711-4956-88DC-44E4A3FCF4A6}" type="datetimeFigureOut">
              <a:rPr lang="ru-RU" smtClean="0"/>
              <a:t>23.08.2021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AD0E8B1C-B730-487B-AE9C-83094DCDD5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29565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du.gov.ru/national-project/projects/success/" TargetMode="External"/><Relationship Id="rId2" Type="http://schemas.openxmlformats.org/officeDocument/2006/relationships/hyperlink" Target="https://edu.gov.ru/national-project/plan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ocs.cntd.ru/document/561232576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Приоритеты государственной политики в области дополнительного образования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10001" y="5280846"/>
            <a:ext cx="10572000" cy="931417"/>
          </a:xfrm>
        </p:spPr>
        <p:txBody>
          <a:bodyPr>
            <a:normAutofit fontScale="85000" lnSpcReduction="20000"/>
          </a:bodyPr>
          <a:lstStyle/>
          <a:p>
            <a:pPr algn="r"/>
            <a:r>
              <a:rPr lang="ru-RU" dirty="0" err="1" smtClean="0"/>
              <a:t>Дыкина</a:t>
            </a:r>
            <a:r>
              <a:rPr lang="ru-RU" dirty="0" smtClean="0"/>
              <a:t> Ольга </a:t>
            </a:r>
            <a:r>
              <a:rPr lang="ru-RU" dirty="0"/>
              <a:t>Н</a:t>
            </a:r>
            <a:r>
              <a:rPr lang="ru-RU" dirty="0" smtClean="0"/>
              <a:t>иколаевна </a:t>
            </a:r>
          </a:p>
          <a:p>
            <a:pPr algn="r"/>
            <a:r>
              <a:rPr lang="ru-RU" dirty="0" smtClean="0"/>
              <a:t> директор МБУ ДО «Дворец детского (юношеского) творчества», </a:t>
            </a:r>
          </a:p>
          <a:p>
            <a:pPr algn="r"/>
            <a:r>
              <a:rPr lang="ru-RU" dirty="0" smtClean="0"/>
              <a:t>руководитель Муниципального опорного центра ГО Чита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81521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Проектное управление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2485" y="2271860"/>
            <a:ext cx="4282849" cy="4298623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731497" y="2446690"/>
            <a:ext cx="5904575" cy="3840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62241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Проектное управление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95926" y="2187018"/>
            <a:ext cx="6573657" cy="428919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6391373" y="2300142"/>
            <a:ext cx="578210" cy="5090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105759" y="2516958"/>
            <a:ext cx="4903989" cy="3478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5489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0061" y="3152681"/>
            <a:ext cx="10571998" cy="970450"/>
          </a:xfrm>
        </p:spPr>
        <p:txBody>
          <a:bodyPr/>
          <a:lstStyle/>
          <a:p>
            <a:r>
              <a:rPr lang="ru-RU" dirty="0" smtClean="0"/>
              <a:t>Спасибо за внимание!!!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6952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документы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Национальный проект «Образование» </a:t>
            </a:r>
            <a:r>
              <a:rPr lang="en-US" dirty="0">
                <a:hlinkClick r:id="rId2"/>
              </a:rPr>
              <a:t>https://edu.gov.ru/national-project/plan</a:t>
            </a:r>
            <a:r>
              <a:rPr lang="en-US" dirty="0" smtClean="0">
                <a:hlinkClick r:id="rId2"/>
              </a:rPr>
              <a:t>/</a:t>
            </a:r>
            <a:r>
              <a:rPr lang="ru-RU" dirty="0" smtClean="0"/>
              <a:t> </a:t>
            </a:r>
          </a:p>
          <a:p>
            <a:r>
              <a:rPr lang="ru-RU" dirty="0" smtClean="0"/>
              <a:t>Федеральный проект «Успех каждого ребенка» </a:t>
            </a:r>
            <a:r>
              <a:rPr lang="en-US" dirty="0">
                <a:hlinkClick r:id="rId3"/>
              </a:rPr>
              <a:t>https://edu.gov.ru/national-project/projects/success</a:t>
            </a:r>
            <a:r>
              <a:rPr lang="en-US" dirty="0" smtClean="0">
                <a:hlinkClick r:id="rId3"/>
              </a:rPr>
              <a:t>/</a:t>
            </a:r>
            <a:r>
              <a:rPr lang="ru-RU" dirty="0" smtClean="0"/>
              <a:t> </a:t>
            </a:r>
          </a:p>
          <a:p>
            <a:r>
              <a:rPr lang="ru-RU" dirty="0" smtClean="0"/>
              <a:t>Целевая модель развития региональных систем дополнительного образования  детей </a:t>
            </a: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docs.cntd.ru/document/561232576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0531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7708" y="5754479"/>
            <a:ext cx="10571998" cy="970450"/>
          </a:xfrm>
        </p:spPr>
        <p:txBody>
          <a:bodyPr/>
          <a:lstStyle/>
          <a:p>
            <a:r>
              <a:rPr lang="ru-RU" dirty="0"/>
              <a:t>Целевая модель развития региональных систем дополнительного образования  </a:t>
            </a:r>
            <a:r>
              <a:rPr lang="ru-RU" dirty="0" smtClean="0"/>
              <a:t>детей – инструмент федерального проекта «Успех каждого ребенка», в которой отражены все перспективные направления изменений системы дополнительного образования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8015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8712" y="824260"/>
            <a:ext cx="10571998" cy="970450"/>
          </a:xfrm>
        </p:spPr>
        <p:txBody>
          <a:bodyPr/>
          <a:lstStyle/>
          <a:p>
            <a:r>
              <a:rPr lang="ru-RU" sz="3600" dirty="0" smtClean="0"/>
              <a:t>Приоритеты развития системы дополнительного образования согласно Целевой модели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увеличение </a:t>
            </a:r>
            <a:r>
              <a:rPr lang="ru-RU" dirty="0"/>
              <a:t>охвата дополнительным образованием до уровня не менее 80% от общего </a:t>
            </a:r>
            <a:r>
              <a:rPr lang="ru-RU" dirty="0" smtClean="0"/>
              <a:t>числа </a:t>
            </a:r>
            <a:r>
              <a:rPr lang="ru-RU" dirty="0"/>
              <a:t>детей в возрасте от 5 до 18 </a:t>
            </a:r>
            <a:r>
              <a:rPr lang="ru-RU" dirty="0" smtClean="0"/>
              <a:t>лет</a:t>
            </a:r>
          </a:p>
          <a:p>
            <a:r>
              <a:rPr lang="ru-RU" dirty="0"/>
              <a:t>о</a:t>
            </a:r>
            <a:r>
              <a:rPr lang="ru-RU" dirty="0" smtClean="0"/>
              <a:t>бновление </a:t>
            </a:r>
            <a:r>
              <a:rPr lang="ru-RU" dirty="0"/>
              <a:t>содержания дополнительных общеобразовательных программ и методов обучения </a:t>
            </a:r>
            <a:r>
              <a:rPr lang="ru-RU" dirty="0" smtClean="0"/>
              <a:t>на </a:t>
            </a:r>
            <a:r>
              <a:rPr lang="ru-RU" dirty="0"/>
              <a:t>основе программного </a:t>
            </a:r>
            <a:r>
              <a:rPr lang="ru-RU" dirty="0" smtClean="0"/>
              <a:t>подхода</a:t>
            </a:r>
          </a:p>
          <a:p>
            <a:r>
              <a:rPr lang="ru-RU" dirty="0"/>
              <a:t>внедрение проектного </a:t>
            </a:r>
            <a:r>
              <a:rPr lang="ru-RU" dirty="0" smtClean="0"/>
              <a:t>управления </a:t>
            </a:r>
            <a:r>
              <a:rPr lang="ru-RU" dirty="0"/>
              <a:t>в сфере дополнительного образования </a:t>
            </a:r>
            <a:r>
              <a:rPr lang="ru-RU" dirty="0" smtClean="0"/>
              <a:t>детей</a:t>
            </a:r>
          </a:p>
          <a:p>
            <a:r>
              <a:rPr lang="ru-RU" dirty="0"/>
              <a:t>повышение вариативности дополнительного образования детей, качества и доступности дополнительных образовательных программ для детей</a:t>
            </a:r>
          </a:p>
        </p:txBody>
      </p:sp>
    </p:spTree>
    <p:extLst>
      <p:ext uri="{BB962C8B-B14F-4D97-AF65-F5344CB8AC3E}">
        <p14:creationId xmlns:p14="http://schemas.microsoft.com/office/powerpoint/2010/main" val="212268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Пути обновления содержания ДООП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ru-RU" sz="1400" dirty="0" smtClean="0"/>
              <a:t>обеспечение </a:t>
            </a:r>
            <a:r>
              <a:rPr lang="ru-RU" sz="1400" b="1" u="sng" dirty="0"/>
              <a:t>эффективного использования времени обучающихся</a:t>
            </a:r>
            <a:r>
              <a:rPr lang="ru-RU" sz="1400" dirty="0"/>
              <a:t>, приобретение ими новых навыков и компетенций за оптимальное время, </a:t>
            </a:r>
            <a:endParaRPr lang="ru-RU" sz="1400" dirty="0" smtClean="0"/>
          </a:p>
          <a:p>
            <a:pPr>
              <a:lnSpc>
                <a:spcPct val="120000"/>
              </a:lnSpc>
            </a:pPr>
            <a:r>
              <a:rPr lang="ru-RU" sz="1400" dirty="0" smtClean="0"/>
              <a:t> </a:t>
            </a:r>
            <a:r>
              <a:rPr lang="ru-RU" sz="1400" dirty="0"/>
              <a:t>предоставление </a:t>
            </a:r>
            <a:r>
              <a:rPr lang="ru-RU" sz="1400" b="1" u="sng" dirty="0"/>
              <a:t>всеобщего и равного доступа каждого ребенка к дополнительным общеобразовательным программам различной направленности</a:t>
            </a:r>
            <a:r>
              <a:rPr lang="ru-RU" sz="1400" dirty="0"/>
              <a:t>, обеспечение доступности для каждого ребенка не менее чем к двум дополнительным общеобразовательным программам различных направленностей </a:t>
            </a:r>
            <a:endParaRPr lang="ru-RU" sz="1400" dirty="0" smtClean="0"/>
          </a:p>
          <a:p>
            <a:pPr>
              <a:lnSpc>
                <a:spcPct val="120000"/>
              </a:lnSpc>
            </a:pPr>
            <a:r>
              <a:rPr lang="ru-RU" sz="1400" dirty="0" smtClean="0"/>
              <a:t> </a:t>
            </a:r>
            <a:r>
              <a:rPr lang="ru-RU" sz="1400" dirty="0"/>
              <a:t>создание условий для </a:t>
            </a:r>
            <a:r>
              <a:rPr lang="ru-RU" sz="1400" b="1" u="sng" dirty="0"/>
              <a:t>самостоятельного построения обучающимися индивидуального учебного плана </a:t>
            </a:r>
            <a:r>
              <a:rPr lang="ru-RU" sz="1400" dirty="0"/>
              <a:t>и возможности непрерывного образования путем выстраивания образовательных связей на разных уровнях образования, в том </a:t>
            </a:r>
            <a:r>
              <a:rPr lang="ru-RU" sz="1400" dirty="0" smtClean="0"/>
              <a:t>числе </a:t>
            </a:r>
            <a:r>
              <a:rPr lang="ru-RU" sz="1400" b="1" u="sng" dirty="0" smtClean="0"/>
              <a:t>конвергентный </a:t>
            </a:r>
            <a:r>
              <a:rPr lang="ru-RU" sz="1400" b="1" u="sng" dirty="0"/>
              <a:t>подход </a:t>
            </a:r>
            <a:r>
              <a:rPr lang="ru-RU" sz="1400" dirty="0" smtClean="0"/>
              <a:t> </a:t>
            </a:r>
            <a:r>
              <a:rPr lang="ru-RU" sz="1400" dirty="0"/>
              <a:t>с использованием сетевой формы реализации образовательных программ;</a:t>
            </a:r>
          </a:p>
          <a:p>
            <a:pPr>
              <a:lnSpc>
                <a:spcPct val="120000"/>
              </a:lnSpc>
            </a:pPr>
            <a:r>
              <a:rPr lang="ru-RU" sz="1400" dirty="0" smtClean="0"/>
              <a:t>д</a:t>
            </a:r>
            <a:r>
              <a:rPr lang="ru-RU" sz="1400" dirty="0"/>
              <a:t>) </a:t>
            </a:r>
            <a:r>
              <a:rPr lang="ru-RU" sz="1400" dirty="0" smtClean="0"/>
              <a:t>в </a:t>
            </a:r>
            <a:r>
              <a:rPr lang="ru-RU" sz="1400" dirty="0"/>
              <a:t>разработке дополнительных общеобразовательных программ, реализация междисциплинарных программ, включающих в себя элементы нескольких направленностей;</a:t>
            </a:r>
          </a:p>
          <a:p>
            <a:pPr>
              <a:lnSpc>
                <a:spcPct val="120000"/>
              </a:lnSpc>
            </a:pPr>
            <a:endParaRPr lang="ru-RU" sz="800" dirty="0"/>
          </a:p>
        </p:txBody>
      </p:sp>
    </p:spTree>
    <p:extLst>
      <p:ext uri="{BB962C8B-B14F-4D97-AF65-F5344CB8AC3E}">
        <p14:creationId xmlns:p14="http://schemas.microsoft.com/office/powerpoint/2010/main" val="8473641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Пути обновления содержания ДООП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10000" y="2271860"/>
            <a:ext cx="10554574" cy="4468305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ru-RU" sz="1900" dirty="0" smtClean="0"/>
              <a:t>использование </a:t>
            </a:r>
            <a:r>
              <a:rPr lang="ru-RU" sz="1900" dirty="0"/>
              <a:t>в реализации дополнительных общеобразовательных программ </a:t>
            </a:r>
            <a:r>
              <a:rPr lang="ru-RU" sz="1900" b="1" u="sng" dirty="0"/>
              <a:t>современных методов и форматов обучения</a:t>
            </a:r>
            <a:r>
              <a:rPr lang="ru-RU" sz="1900" dirty="0"/>
              <a:t>, направленных на </a:t>
            </a:r>
            <a:r>
              <a:rPr lang="ru-RU" sz="1900" b="1" u="sng" dirty="0"/>
              <a:t>развитие </a:t>
            </a:r>
            <a:r>
              <a:rPr lang="ru-RU" sz="1900" b="1" u="sng" dirty="0" err="1"/>
              <a:t>метапредметных</a:t>
            </a:r>
            <a:r>
              <a:rPr lang="ru-RU" sz="1900" b="1" u="sng" dirty="0"/>
              <a:t> навыков, навыков проектной, учебно-исследовательской деятельности</a:t>
            </a:r>
            <a:r>
              <a:rPr lang="ru-RU" sz="1900" dirty="0"/>
              <a:t>, взаимодействия между обучающимися посредством равного обмена знаниями, умениями и навыками, при которой </a:t>
            </a:r>
            <a:r>
              <a:rPr lang="ru-RU" sz="1900" b="1" u="sng" dirty="0"/>
              <a:t>образовательный процесс выстраивается без активного участия в нем педагога</a:t>
            </a:r>
            <a:r>
              <a:rPr lang="ru-RU" sz="1900" dirty="0"/>
              <a:t> (взаимное обучение);</a:t>
            </a:r>
          </a:p>
          <a:p>
            <a:pPr>
              <a:lnSpc>
                <a:spcPct val="120000"/>
              </a:lnSpc>
            </a:pPr>
            <a:r>
              <a:rPr lang="ru-RU" sz="1900" dirty="0" smtClean="0"/>
              <a:t>обеспечение </a:t>
            </a:r>
            <a:r>
              <a:rPr lang="ru-RU" sz="1900" dirty="0"/>
              <a:t>выравнивания </a:t>
            </a:r>
            <a:r>
              <a:rPr lang="ru-RU" sz="1900" b="1" u="sng" dirty="0"/>
              <a:t>доступности </a:t>
            </a:r>
            <a:r>
              <a:rPr lang="ru-RU" sz="1900" dirty="0"/>
              <a:t>дополнительного образования </a:t>
            </a:r>
            <a:r>
              <a:rPr lang="ru-RU" sz="1900" b="1" u="sng" dirty="0"/>
              <a:t>для различных категорий детей </a:t>
            </a:r>
            <a:r>
              <a:rPr lang="ru-RU" sz="1900" dirty="0"/>
              <a:t>в соответствии с их образовательными потребностями и возможностями;</a:t>
            </a:r>
          </a:p>
          <a:p>
            <a:pPr>
              <a:lnSpc>
                <a:spcPct val="120000"/>
              </a:lnSpc>
            </a:pPr>
            <a:r>
              <a:rPr lang="ru-RU" sz="1900" b="1" u="sng" dirty="0" smtClean="0"/>
              <a:t>ориентация </a:t>
            </a:r>
            <a:r>
              <a:rPr lang="ru-RU" sz="1900" b="1" u="sng" dirty="0"/>
              <a:t>содержания </a:t>
            </a:r>
            <a:r>
              <a:rPr lang="ru-RU" sz="1900" dirty="0"/>
              <a:t>дополнительных общеобразовательных программ </a:t>
            </a:r>
            <a:r>
              <a:rPr lang="ru-RU" sz="1900" b="1" u="sng" dirty="0"/>
              <a:t>на образовательные потребности и интересы обучающихс</a:t>
            </a:r>
            <a:r>
              <a:rPr lang="ru-RU" sz="1900" dirty="0"/>
              <a:t>я по дополнительным общеобразовательным программам, вовлечение в разработку дополнительных общеобразовательных программ обучающихся, представителей общественных объединений, работодателей и родительского сообщества;</a:t>
            </a:r>
          </a:p>
          <a:p>
            <a:pPr>
              <a:lnSpc>
                <a:spcPct val="120000"/>
              </a:lnSpc>
            </a:pPr>
            <a:r>
              <a:rPr lang="ru-RU" sz="1900" b="1" u="sng" dirty="0" smtClean="0"/>
              <a:t>ориентация </a:t>
            </a:r>
            <a:r>
              <a:rPr lang="ru-RU" sz="1900" b="1" u="sng" dirty="0"/>
              <a:t>содержания </a:t>
            </a:r>
            <a:r>
              <a:rPr lang="ru-RU" sz="1900" dirty="0"/>
              <a:t>дополнительных общеобразовательных программ </a:t>
            </a:r>
            <a:r>
              <a:rPr lang="ru-RU" sz="1900" b="1" u="sng" dirty="0"/>
              <a:t>на приоритетные направления социально-экономического и территориального развития субъекта Российской Федерации</a:t>
            </a:r>
            <a:r>
              <a:rPr lang="ru-RU" sz="1900" dirty="0"/>
              <a:t> на основе прогнозных оценок развития рынка труда, а также региональных стратегий социально-экономического и пространственного развития субъекта Российской Федерации на среднесрочный и долгосрочный периоды;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11223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Пути обновления содержания ДООП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ru-RU" dirty="0" smtClean="0"/>
              <a:t>Для определения </a:t>
            </a:r>
            <a:r>
              <a:rPr lang="ru-RU" b="1" u="sng" dirty="0"/>
              <a:t>потребности в новых </a:t>
            </a:r>
            <a:r>
              <a:rPr lang="ru-RU" dirty="0"/>
              <a:t>дополнительных общеобразовательных программах </a:t>
            </a:r>
            <a:r>
              <a:rPr lang="ru-RU" b="1" u="sng" dirty="0" smtClean="0"/>
              <a:t>проведение анализа </a:t>
            </a:r>
            <a:r>
              <a:rPr lang="ru-RU" b="1" u="sng" dirty="0"/>
              <a:t>реализуемых </a:t>
            </a:r>
            <a:r>
              <a:rPr lang="ru-RU" dirty="0" smtClean="0"/>
              <a:t>дополнительных общеобразовательных </a:t>
            </a:r>
            <a:r>
              <a:rPr lang="ru-RU" dirty="0"/>
              <a:t>программ.</a:t>
            </a:r>
            <a:br>
              <a:rPr lang="ru-RU" dirty="0"/>
            </a:br>
            <a:endParaRPr lang="ru-RU" dirty="0"/>
          </a:p>
          <a:p>
            <a:pPr fontAlgn="base"/>
            <a:r>
              <a:rPr lang="ru-RU" dirty="0" smtClean="0"/>
              <a:t>Для обеспечения </a:t>
            </a:r>
            <a:r>
              <a:rPr lang="ru-RU" b="1" u="sng" dirty="0"/>
              <a:t>выравнивания доступности</a:t>
            </a:r>
            <a:r>
              <a:rPr lang="ru-RU" dirty="0"/>
              <a:t> дополнительного образования для различных категорий детей в соответствии с их образовательными потребностями и индивидуальными возможностями </a:t>
            </a:r>
            <a:r>
              <a:rPr lang="ru-RU" dirty="0" smtClean="0"/>
              <a:t>используются </a:t>
            </a:r>
            <a:r>
              <a:rPr lang="ru-RU" b="1" u="sng" dirty="0"/>
              <a:t>различные формы организации образовательной деятельности</a:t>
            </a:r>
            <a:r>
              <a:rPr lang="ru-RU" dirty="0"/>
              <a:t>, в том числе основанные на </a:t>
            </a:r>
            <a:r>
              <a:rPr lang="ru-RU" b="1" u="sng" dirty="0"/>
              <a:t>модульном принципе </a:t>
            </a:r>
            <a:r>
              <a:rPr lang="ru-RU" dirty="0"/>
              <a:t>представления содержания образовательных программ, образовательных проектов, путем реализации образовательных программ с применением </a:t>
            </a:r>
            <a:r>
              <a:rPr lang="ru-RU" b="1" u="sng" dirty="0"/>
              <a:t>дистанционных образовательных </a:t>
            </a:r>
            <a:r>
              <a:rPr lang="ru-RU" b="1" u="sng" dirty="0" smtClean="0"/>
              <a:t>технологий</a:t>
            </a:r>
            <a:endParaRPr lang="ru-RU" b="1" u="sng" dirty="0"/>
          </a:p>
        </p:txBody>
      </p:sp>
    </p:spTree>
    <p:extLst>
      <p:ext uri="{BB962C8B-B14F-4D97-AF65-F5344CB8AC3E}">
        <p14:creationId xmlns:p14="http://schemas.microsoft.com/office/powerpoint/2010/main" val="24148640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Пути обновления содержания ДООП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Для обеспечения </a:t>
            </a:r>
            <a:r>
              <a:rPr lang="ru-RU" dirty="0"/>
              <a:t>всеобщего и равного доступа к дополнительным общеобразовательным программам всех направленностей </a:t>
            </a:r>
            <a:r>
              <a:rPr lang="ru-RU" dirty="0" smtClean="0"/>
              <a:t>разрабатываются </a:t>
            </a:r>
            <a:r>
              <a:rPr lang="ru-RU" b="1" u="sng" dirty="0"/>
              <a:t>краткосрочные дополнительные общеразвивающие программы </a:t>
            </a:r>
            <a:r>
              <a:rPr lang="ru-RU" dirty="0"/>
              <a:t>по всем направленностям, </a:t>
            </a:r>
            <a:r>
              <a:rPr lang="ru-RU" b="1" u="sng" dirty="0"/>
              <a:t>нацеленные на получение обучающимися базовых навыков, социальных и коммуникативных компетенций</a:t>
            </a:r>
            <a:r>
              <a:rPr lang="ru-RU" dirty="0"/>
              <a:t>, позволяющие обучающимся </a:t>
            </a:r>
            <a:r>
              <a:rPr lang="ru-RU" b="1" u="sng" dirty="0"/>
              <a:t>определить направление для дальнейшего углубленного освоения </a:t>
            </a:r>
            <a:r>
              <a:rPr lang="ru-RU" dirty="0"/>
              <a:t>дополнительных общеобразовательных программ, в том числе дополнительных предпрофессиональных программ</a:t>
            </a:r>
            <a:r>
              <a:rPr lang="ru-RU" dirty="0" smtClean="0"/>
              <a:t>.</a:t>
            </a:r>
          </a:p>
          <a:p>
            <a:r>
              <a:rPr lang="ru-RU" dirty="0"/>
              <a:t>Использование форм организации образовательной деятельности применяется в </a:t>
            </a:r>
            <a:r>
              <a:rPr lang="ru-RU" b="1" u="sng" dirty="0"/>
              <a:t>целях развития </a:t>
            </a:r>
            <a:r>
              <a:rPr lang="ru-RU" b="1" u="sng" dirty="0" err="1"/>
              <a:t>метапредметных</a:t>
            </a:r>
            <a:r>
              <a:rPr lang="ru-RU" b="1" u="sng" dirty="0"/>
              <a:t> навыков </a:t>
            </a:r>
            <a:r>
              <a:rPr lang="ru-RU" dirty="0"/>
              <a:t>у обучающихся, включая </a:t>
            </a:r>
            <a:r>
              <a:rPr lang="ru-RU" dirty="0" err="1"/>
              <a:t>межпредметные</a:t>
            </a:r>
            <a:r>
              <a:rPr lang="ru-RU" dirty="0"/>
              <a:t>, </a:t>
            </a:r>
            <a:r>
              <a:rPr lang="ru-RU" b="1" u="sng" dirty="0"/>
              <a:t>и реализуется в том числе в организациях отдыха детей и их оздоровления</a:t>
            </a:r>
            <a:r>
              <a:rPr lang="ru-RU" dirty="0"/>
              <a:t> сезонного и (или) круглогодичного действия.</a:t>
            </a:r>
          </a:p>
        </p:txBody>
      </p:sp>
    </p:spTree>
    <p:extLst>
      <p:ext uri="{BB962C8B-B14F-4D97-AF65-F5344CB8AC3E}">
        <p14:creationId xmlns:p14="http://schemas.microsoft.com/office/powerpoint/2010/main" val="14072363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Проектное управление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253927"/>
          </a:xfrm>
        </p:spPr>
        <p:txBody>
          <a:bodyPr>
            <a:normAutofit/>
          </a:bodyPr>
          <a:lstStyle/>
          <a:p>
            <a:r>
              <a:rPr lang="ru-RU" sz="2000" b="1" u="sng" dirty="0"/>
              <a:t>Проектное управление </a:t>
            </a:r>
            <a:r>
              <a:rPr lang="ru-RU" sz="2000" dirty="0"/>
              <a:t>– это тип управления образовательной организацией в режиме развития, при котором осваиваются новшества и наращивается образовательный потенциал организации, и, как следствие, улучшается качество </a:t>
            </a:r>
            <a:r>
              <a:rPr lang="ru-RU" sz="2000" dirty="0" smtClean="0"/>
              <a:t>его </a:t>
            </a:r>
            <a:r>
              <a:rPr lang="ru-RU" sz="2000" dirty="0"/>
              <a:t>работы</a:t>
            </a:r>
            <a:r>
              <a:rPr lang="ru-RU" sz="2000" dirty="0" smtClean="0"/>
              <a:t>.</a:t>
            </a:r>
          </a:p>
          <a:p>
            <a:r>
              <a:rPr lang="ru-RU" sz="2000" b="1" u="sng" dirty="0"/>
              <a:t>Проект </a:t>
            </a:r>
            <a:r>
              <a:rPr lang="ru-RU" sz="2000" b="1" u="sng" dirty="0" smtClean="0"/>
              <a:t>– это </a:t>
            </a:r>
          </a:p>
          <a:p>
            <a:pPr marL="800100" lvl="2" indent="0">
              <a:buNone/>
            </a:pPr>
            <a:r>
              <a:rPr lang="ru-RU" sz="1600" dirty="0" smtClean="0"/>
              <a:t>временное </a:t>
            </a:r>
            <a:r>
              <a:rPr lang="ru-RU" sz="1600" dirty="0"/>
              <a:t>мероприятие, предназначенное для создания уникальных продуктов. </a:t>
            </a:r>
            <a:endParaRPr lang="ru-RU" sz="1600" dirty="0" smtClean="0"/>
          </a:p>
          <a:p>
            <a:pPr marL="800100" lvl="2" indent="0">
              <a:buNone/>
            </a:pPr>
            <a:r>
              <a:rPr lang="ru-RU" sz="1600" dirty="0"/>
              <a:t>д</a:t>
            </a:r>
            <a:r>
              <a:rPr lang="ru-RU" sz="1600" dirty="0" smtClean="0"/>
              <a:t>еятельность</a:t>
            </a:r>
            <a:r>
              <a:rPr lang="ru-RU" sz="1600" dirty="0"/>
              <a:t>, осуществляемая человеком или группой людей ради достижения определённой цели. </a:t>
            </a:r>
            <a:endParaRPr lang="ru-RU" sz="1600" dirty="0" smtClean="0"/>
          </a:p>
          <a:p>
            <a:pPr marL="800100" lvl="2" indent="0">
              <a:buNone/>
            </a:pPr>
            <a:r>
              <a:rPr lang="ru-RU" sz="1600" dirty="0" smtClean="0"/>
              <a:t>комплекс </a:t>
            </a:r>
            <a:r>
              <a:rPr lang="ru-RU" sz="1600" dirty="0"/>
              <a:t>взаимосвязанных мероприятий, направленных на создание уникального продукта или услуги в условиях временных и ресурсных ограничений.</a:t>
            </a:r>
          </a:p>
        </p:txBody>
      </p:sp>
    </p:spTree>
    <p:extLst>
      <p:ext uri="{BB962C8B-B14F-4D97-AF65-F5344CB8AC3E}">
        <p14:creationId xmlns:p14="http://schemas.microsoft.com/office/powerpoint/2010/main" val="10480020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Цитаты">
  <a:themeElements>
    <a:clrScheme name="Фиолетовый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Цитаты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Цитаты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Quotable" id="{39EC5628-30ED-4578-ACD8-9820EDB8E15A}" vid="{7AF46513-5B0D-4B03-9323-32F3F0BFC9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TM03457503[[fn=Цитаты]]</Template>
  <TotalTime>111</TotalTime>
  <Words>598</Words>
  <Application>Microsoft Office PowerPoint</Application>
  <PresentationFormat>Произвольный</PresentationFormat>
  <Paragraphs>39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Цитаты</vt:lpstr>
      <vt:lpstr>Приоритеты государственной политики в области дополнительного образования</vt:lpstr>
      <vt:lpstr>Основные документы</vt:lpstr>
      <vt:lpstr>Целевая модель развития региональных систем дополнительного образования  детей – инструмент федерального проекта «Успех каждого ребенка», в которой отражены все перспективные направления изменений системы дополнительного образования </vt:lpstr>
      <vt:lpstr>Приоритеты развития системы дополнительного образования согласно Целевой модели</vt:lpstr>
      <vt:lpstr>Пути обновления содержания ДООП</vt:lpstr>
      <vt:lpstr>Пути обновления содержания ДООП</vt:lpstr>
      <vt:lpstr>Пути обновления содержания ДООП</vt:lpstr>
      <vt:lpstr>Пути обновления содержания ДООП</vt:lpstr>
      <vt:lpstr>Проектное управление</vt:lpstr>
      <vt:lpstr>Проектное управление</vt:lpstr>
      <vt:lpstr>Проектное управление</vt:lpstr>
      <vt:lpstr>Спасибо за внимание!!!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Приоритеты государственной политики в области дополнительного образования</dc:title>
  <dc:creator>User</dc:creator>
  <cp:lastModifiedBy>GordeevAV</cp:lastModifiedBy>
  <cp:revision>11</cp:revision>
  <dcterms:created xsi:type="dcterms:W3CDTF">2021-08-22T21:16:08Z</dcterms:created>
  <dcterms:modified xsi:type="dcterms:W3CDTF">2021-08-23T06:46:33Z</dcterms:modified>
</cp:coreProperties>
</file>