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57" r:id="rId4"/>
    <p:sldId id="258" r:id="rId5"/>
    <p:sldId id="259" r:id="rId6"/>
    <p:sldId id="260" r:id="rId7"/>
    <p:sldId id="304" r:id="rId8"/>
    <p:sldId id="261" r:id="rId9"/>
    <p:sldId id="262" r:id="rId10"/>
    <p:sldId id="263" r:id="rId11"/>
    <p:sldId id="30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58" d="100"/>
          <a:sy n="58" d="100"/>
        </p:scale>
        <p:origin x="-114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onov77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lovievaAS\Pictures\Рисунок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-27384"/>
            <a:ext cx="9148763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947570"/>
            <a:ext cx="6932613" cy="481826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geonov77@mail.ru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Тел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8-924-278-53-06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9"/>
          <p:cNvGrpSpPr>
            <a:grpSpLocks/>
          </p:cNvGrpSpPr>
          <p:nvPr/>
        </p:nvGrpSpPr>
        <p:grpSpPr bwMode="auto">
          <a:xfrm>
            <a:off x="2699792" y="214313"/>
            <a:ext cx="6209258" cy="1957387"/>
            <a:chOff x="2771800" y="40407"/>
            <a:chExt cx="6337300" cy="1957914"/>
          </a:xfrm>
        </p:grpSpPr>
        <p:sp>
          <p:nvSpPr>
            <p:cNvPr id="2055" name="Заголовок 1"/>
            <p:cNvSpPr txBox="1">
              <a:spLocks/>
            </p:cNvSpPr>
            <p:nvPr/>
          </p:nvSpPr>
          <p:spPr bwMode="auto">
            <a:xfrm>
              <a:off x="2771800" y="195982"/>
              <a:ext cx="4433888" cy="97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/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6" name="Рисунок 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9518" y="40407"/>
              <a:ext cx="1979582" cy="1957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Заголовок 9"/>
          <p:cNvSpPr>
            <a:spLocks noGrp="1"/>
          </p:cNvSpPr>
          <p:nvPr>
            <p:ph type="ctrTitle"/>
          </p:nvPr>
        </p:nvSpPr>
        <p:spPr>
          <a:xfrm>
            <a:off x="35496" y="2780928"/>
            <a:ext cx="8420472" cy="2934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ИССЛЕДОВАТЕЛЬСКОЙ ДЕЯТЕЛЬНОСТИ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ДОПОЛНИТЕЛЬНОМ ОБРАЗОВАНИИ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географии, 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жизнедеятельности и технологий; 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образования, 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географических наук, доцент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Новиков Александр Николаевич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539552" y="0"/>
            <a:ext cx="6393061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высшего образования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Забайкальский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государственный университет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МБУ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«ЦДЮТиК»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9"/>
          <p:cNvSpPr txBox="1">
            <a:spLocks/>
          </p:cNvSpPr>
          <p:nvPr/>
        </p:nvSpPr>
        <p:spPr>
          <a:xfrm>
            <a:off x="899592" y="6467028"/>
            <a:ext cx="6688360" cy="346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Чита 2021 </a:t>
            </a:r>
          </a:p>
        </p:txBody>
      </p:sp>
    </p:spTree>
    <p:extLst>
      <p:ext uri="{BB962C8B-B14F-4D97-AF65-F5344CB8AC3E}">
        <p14:creationId xmlns:p14="http://schemas.microsoft.com/office/powerpoint/2010/main" val="15408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20. География Победы: </a:t>
            </a:r>
            <a:r>
              <a:rPr lang="ru-RU" sz="1800" dirty="0"/>
              <a:t>б</a:t>
            </a:r>
            <a:r>
              <a:rPr lang="ru-RU" sz="1800" dirty="0" smtClean="0"/>
              <a:t>оевой путь ветерана Великой Отечественной Войны (на примере ветерана из своего населённого пункта).</a:t>
            </a:r>
          </a:p>
          <a:p>
            <a:pPr marL="0" indent="0">
              <a:buNone/>
            </a:pPr>
            <a:r>
              <a:rPr lang="ru-RU" sz="1800" dirty="0" smtClean="0"/>
              <a:t>21.  География фамилии: регионы распространения и происхождение (на примере своей фамилии).</a:t>
            </a:r>
          </a:p>
          <a:p>
            <a:pPr marL="0" indent="0">
              <a:buNone/>
            </a:pPr>
            <a:r>
              <a:rPr lang="ru-RU" sz="1800" dirty="0" smtClean="0"/>
              <a:t>22. Неофициальные  географические названия в Чите: локализация и происхождение.</a:t>
            </a:r>
          </a:p>
          <a:p>
            <a:pPr marL="0" indent="0">
              <a:buNone/>
            </a:pPr>
            <a:r>
              <a:rPr lang="ru-RU" sz="1800" dirty="0" smtClean="0"/>
              <a:t>23. Архитектурные ландшафты Читы: проблема фрагментарности.</a:t>
            </a:r>
          </a:p>
          <a:p>
            <a:pPr marL="0" indent="0">
              <a:buNone/>
            </a:pPr>
            <a:r>
              <a:rPr lang="ru-RU" sz="1800" dirty="0" smtClean="0"/>
              <a:t>24.  Локализация деревянных зданий Читы: проблема реставрации и целесообразность сохранения.</a:t>
            </a:r>
          </a:p>
          <a:p>
            <a:pPr marL="0" indent="0">
              <a:buNone/>
            </a:pPr>
            <a:r>
              <a:rPr lang="ru-RU" sz="1800" dirty="0" smtClean="0"/>
              <a:t>25. Туристические бренды Читы: вопросы позиции в информационном пространстве (на примере сети Интернет).</a:t>
            </a:r>
          </a:p>
          <a:p>
            <a:pPr marL="0" indent="0">
              <a:buNone/>
            </a:pPr>
            <a:r>
              <a:rPr lang="ru-RU" sz="1800" dirty="0" smtClean="0"/>
              <a:t>26. Красная горка как объект познавательного туризма: вопросы применения иностранного опыта.</a:t>
            </a:r>
          </a:p>
          <a:p>
            <a:pPr>
              <a:buAutoNum type="arabicPeriod" startAt="27"/>
            </a:pPr>
            <a:r>
              <a:rPr lang="ru-RU" sz="1800" dirty="0" smtClean="0"/>
              <a:t>География ……. диаспоры в России: территориальная организация и вопросы продвижения национальной культуры.</a:t>
            </a:r>
          </a:p>
          <a:p>
            <a:pPr>
              <a:buAutoNum type="arabicPeriod" startAt="27"/>
            </a:pPr>
            <a:r>
              <a:rPr lang="ru-RU" sz="1800" dirty="0" smtClean="0"/>
              <a:t>География торговли молочной продукций личных  подсобных хозяйств в Чите.</a:t>
            </a:r>
          </a:p>
          <a:p>
            <a:pPr>
              <a:buAutoNum type="arabicPeriod" startAt="27"/>
            </a:pPr>
            <a:r>
              <a:rPr lang="ru-RU" sz="1800" dirty="0" smtClean="0"/>
              <a:t> География православных объектов Читы: объекты и маршруты </a:t>
            </a:r>
            <a:r>
              <a:rPr lang="ru-RU" sz="1800" smtClean="0"/>
              <a:t>паломничества.</a:t>
            </a:r>
          </a:p>
          <a:p>
            <a:pPr marL="0" indent="0">
              <a:buNone/>
            </a:pPr>
            <a:endParaRPr lang="ru-RU" sz="1800" dirty="0" smtClean="0"/>
          </a:p>
          <a:p>
            <a:pPr>
              <a:buAutoNum type="arabicPeriod" startAt="27"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6725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lovievaAS\Pictures\Рисунок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-27384"/>
            <a:ext cx="9148763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496"/>
            <a:ext cx="7772400" cy="147002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8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lovievaAS\Pictures\Рисунок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-27384"/>
            <a:ext cx="9148763" cy="695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</a:rPr>
              <a:t>ПЛАН:</a:t>
            </a:r>
            <a:endParaRPr lang="ru-RU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Объект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214578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</a:rPr>
              <a:t>Сравнение </a:t>
            </a:r>
            <a:r>
              <a:rPr lang="ru-RU" sz="2000" b="1" dirty="0">
                <a:solidFill>
                  <a:schemeClr val="tx1"/>
                </a:solidFill>
              </a:rPr>
              <a:t>двух видов исследовательской деятельности: обучающихся и </a:t>
            </a:r>
            <a:r>
              <a:rPr lang="ru-RU" sz="2000" b="1" dirty="0" smtClean="0">
                <a:solidFill>
                  <a:schemeClr val="tx1"/>
                </a:solidFill>
              </a:rPr>
              <a:t>учителей.</a:t>
            </a:r>
          </a:p>
          <a:p>
            <a:pPr marL="457200" indent="-457200" algn="l">
              <a:buAutoNum type="arabicPeriod"/>
            </a:pPr>
            <a:r>
              <a:rPr lang="ru-RU" sz="2000" b="1" dirty="0">
                <a:solidFill>
                  <a:schemeClr val="tx1"/>
                </a:solidFill>
              </a:rPr>
              <a:t>Проблемы организации исследования у </a:t>
            </a:r>
            <a:r>
              <a:rPr lang="ru-RU" sz="2000" b="1" dirty="0" smtClean="0">
                <a:solidFill>
                  <a:schemeClr val="tx1"/>
                </a:solidFill>
              </a:rPr>
              <a:t>школьников.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</a:rPr>
              <a:t>Виды научно-исследовательских работ школьников и примерные темы.</a:t>
            </a:r>
          </a:p>
          <a:p>
            <a:pPr marL="457200" indent="-457200">
              <a:buAutoNum type="arabicPeriod"/>
            </a:pPr>
            <a:endParaRPr lang="ru-RU" sz="2000" b="1" dirty="0" smtClean="0"/>
          </a:p>
          <a:p>
            <a:pPr marL="457200" indent="-457200">
              <a:buAutoNum type="arabicPeriod"/>
            </a:pPr>
            <a:endParaRPr lang="ru-RU" sz="2000" b="1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8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30622"/>
            <a:ext cx="8856984" cy="49006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Сравнение двух видов исследовательской деятельности: обучающихся и учителей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08608"/>
              </p:ext>
            </p:extLst>
          </p:nvPr>
        </p:nvGraphicFramePr>
        <p:xfrm>
          <a:off x="179512" y="760514"/>
          <a:ext cx="8712969" cy="6057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445"/>
                <a:gridCol w="2098359"/>
                <a:gridCol w="3268159"/>
                <a:gridCol w="2894006"/>
              </a:tblGrid>
              <a:tr h="673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Элементы исследовательской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Обучающиеся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Учителя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0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</a:rPr>
                        <a:t>Область исследования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Область школьного предмета (биология, география, история и др.)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основном педагогика. В отдельных случаях соответствующий специализации предмет (биология, география, история и др.)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</a:rPr>
                        <a:t>Мотивы для занятия исследовательской деятельностью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Интерес. Необходимость выполнения новых стандартов.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Интерес. Самореализация. Самоутверждение.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1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</a:rPr>
                        <a:t>Объект исследования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Объекты частично или полностью выходящие </a:t>
                      </a:r>
                      <a:r>
                        <a:rPr lang="ru-RU" sz="1400" dirty="0">
                          <a:effectLst/>
                        </a:rPr>
                        <a:t>за рамки школьной программы соответствующего школьного </a:t>
                      </a:r>
                      <a:r>
                        <a:rPr lang="ru-RU" sz="1400" dirty="0" smtClean="0">
                          <a:effectLst/>
                        </a:rPr>
                        <a:t>предмета. </a:t>
                      </a:r>
                      <a:r>
                        <a:rPr lang="ru-RU" sz="1400" dirty="0">
                          <a:effectLst/>
                        </a:rPr>
                        <a:t>Часто имеют краеведческий формат.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Объектом выступают обучающиеся, проблемы обучения и воспитания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Объектом очень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редко могут выступать  науки специализации учителя.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</a:rPr>
                        <a:t>Цель исследования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Интерес и профессиональная ориентация обучающихся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Повышение квалификации учителя.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2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</a:rPr>
                        <a:t>Интел-</a:t>
                      </a:r>
                      <a:r>
                        <a:rPr lang="ru-RU" sz="1800" i="1" dirty="0" err="1" smtClean="0">
                          <a:effectLst/>
                        </a:rPr>
                        <a:t>лектуальный</a:t>
                      </a:r>
                      <a:r>
                        <a:rPr lang="ru-RU" sz="1800" i="1" dirty="0" smtClean="0">
                          <a:effectLst/>
                        </a:rPr>
                        <a:t> </a:t>
                      </a:r>
                      <a:r>
                        <a:rPr lang="ru-RU" sz="1800" i="1" dirty="0">
                          <a:effectLst/>
                        </a:rPr>
                        <a:t>продукт 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Реферат или статья в сборнике конференции.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Реферат</a:t>
                      </a:r>
                      <a:r>
                        <a:rPr lang="ru-RU" sz="1400" dirty="0" smtClean="0">
                          <a:effectLst/>
                        </a:rPr>
                        <a:t>, статья, монография, </a:t>
                      </a:r>
                      <a:r>
                        <a:rPr lang="ru-RU" sz="1400" dirty="0">
                          <a:effectLst/>
                        </a:rPr>
                        <a:t>выпускная квалификационная работа магистранта, кандидатская или докторская диссертации.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3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Проблемы организации исследования у школьников </a:t>
            </a:r>
            <a:br>
              <a:rPr lang="ru-RU" sz="2400" b="1" dirty="0" smtClean="0"/>
            </a:br>
            <a:r>
              <a:rPr lang="ru-RU" sz="2400" b="1" dirty="0" smtClean="0"/>
              <a:t>(вопросы для обсуждения):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интереса у ребёнка (всегда ли виновен учитель?);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идей (или идеи неперспективные) у учителя и у школьника;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времени у учителя.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культуры научного исследования у учителя. Быть отличным учителем (преподавателем) и быть исследователем – это разные вещи!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возможности совместить тематику исследования обучающихся и учителя в один формат (отсутствие тематической дополнительности).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4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up/datas/141314/0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60039"/>
            <a:ext cx="8028384" cy="60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70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cf.ppt-online.org/files1/slide/f/f9ZgoCiTJzRxe5dYtb16vykOArP2ujQh7S04lwnBD/slide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909" y="332656"/>
            <a:ext cx="817154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Главное условие преодоления психолого-познавательного барьера – </a:t>
            </a:r>
            <a:r>
              <a:rPr lang="ru-RU" sz="3200" b="1" dirty="0" smtClean="0"/>
              <a:t>постоянная умственная работа над темой (даже во время отдыха дома или по пути домой)</a:t>
            </a:r>
            <a:r>
              <a:rPr lang="ru-RU" sz="3200" dirty="0" smtClean="0"/>
              <a:t>. В этом случае вся реальность будет преломляться через тему и жизнь (?) «покажет» (даст подсказку) аналогию. Если в этот момент Ваш мозг не будет думать о теме, то Вы не увидите подсказку. </a:t>
            </a:r>
            <a:br>
              <a:rPr lang="ru-RU" sz="3200" dirty="0" smtClean="0"/>
            </a:br>
            <a:r>
              <a:rPr lang="ru-RU" sz="3200" u="sng" dirty="0" smtClean="0"/>
              <a:t>Мистики и озарения нет.</a:t>
            </a:r>
            <a:br>
              <a:rPr lang="ru-RU" sz="3200" u="sng" dirty="0" smtClean="0"/>
            </a:br>
            <a:r>
              <a:rPr lang="ru-RU" sz="3200" dirty="0" smtClean="0"/>
              <a:t>Тема и жизнь пересекутся, Вы увидите «своих обезьян».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27498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Примерные направления научно-исследовательской деятельности обучающихся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54461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800" dirty="0" smtClean="0"/>
              <a:t>Поведенческо-географические особенности населения (на примере размещения точек розничной торговли ).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Познавательно-туристическая тропа «Природное и культурное наследие </a:t>
            </a:r>
            <a:r>
              <a:rPr lang="ru-RU" sz="1800" dirty="0" err="1" smtClean="0"/>
              <a:t>Титовской</a:t>
            </a:r>
            <a:r>
              <a:rPr lang="ru-RU" sz="1800" dirty="0" smtClean="0"/>
              <a:t> сопки»: вопросы вариативности схем реализации.</a:t>
            </a:r>
          </a:p>
          <a:p>
            <a:pPr marL="514350" indent="-514350">
              <a:buAutoNum type="arabicPeriod"/>
            </a:pPr>
            <a:r>
              <a:rPr lang="ru-RU" sz="1800" dirty="0"/>
              <a:t>Познавательно-туристическая тропа </a:t>
            </a:r>
            <a:r>
              <a:rPr lang="ru-RU" sz="1800" dirty="0" smtClean="0"/>
              <a:t>«Скалы «Дворцы»»: </a:t>
            </a:r>
            <a:r>
              <a:rPr lang="ru-RU" sz="1800" dirty="0"/>
              <a:t>вопросы вариативности схем реализации.</a:t>
            </a:r>
            <a:endParaRPr lang="ru-RU" sz="1800" dirty="0" smtClean="0"/>
          </a:p>
          <a:p>
            <a:pPr marL="514350" indent="-514350">
              <a:buAutoNum type="arabicPeriod"/>
            </a:pPr>
            <a:r>
              <a:rPr lang="ru-RU" sz="1800" dirty="0" smtClean="0"/>
              <a:t>Возможности организации психологического туризма: выявление пейзажно-эстетических ресурсов окрестностей Читы.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Поведенческо-географические матрицы маршрутов до школы № …: анализ и типизация угроз здоровью и жизни обучающихся.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1800" dirty="0"/>
              <a:t>Познавательно-туристическая тропа </a:t>
            </a:r>
            <a:r>
              <a:rPr lang="ru-RU" sz="1800" dirty="0" smtClean="0"/>
              <a:t>«река </a:t>
            </a:r>
            <a:r>
              <a:rPr lang="ru-RU" sz="1800" dirty="0" err="1" smtClean="0"/>
              <a:t>Кайдаловка</a:t>
            </a:r>
            <a:r>
              <a:rPr lang="ru-RU" sz="1800" dirty="0" smtClean="0"/>
              <a:t>»: </a:t>
            </a:r>
            <a:r>
              <a:rPr lang="ru-RU" sz="1800" dirty="0"/>
              <a:t>вопросы вариативности схем реализации.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Проект обустройства и функционального зонирования Пионерского парка.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Поведенческая география: проблема организации пешеходных зон в Чите.</a:t>
            </a:r>
          </a:p>
          <a:p>
            <a:pPr marL="514350" indent="-514350">
              <a:buAutoNum type="arabicPeriod"/>
            </a:pPr>
            <a:r>
              <a:rPr lang="ru-RU" sz="1800" dirty="0"/>
              <a:t>Геоморфологическая экскурсия по </a:t>
            </a:r>
            <a:r>
              <a:rPr lang="ru-RU" sz="1800" dirty="0" smtClean="0"/>
              <a:t>территории Читы (геоморфология наука о рельефе).</a:t>
            </a:r>
          </a:p>
          <a:p>
            <a:pPr marL="514350" indent="-514350">
              <a:buAutoNum type="arabicPeriod"/>
            </a:pPr>
            <a:r>
              <a:rPr lang="ru-RU" sz="1800" dirty="0" smtClean="0"/>
              <a:t>Городской озёрный туризм: перспективы развития в Чите и анализ иногороднего опыта.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27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11.  Отражение связи Читы с другими городами в названии её улиц, зданий.</a:t>
            </a:r>
          </a:p>
          <a:p>
            <a:pPr marL="0" indent="0">
              <a:buNone/>
            </a:pPr>
            <a:r>
              <a:rPr lang="ru-RU" sz="1800" dirty="0" smtClean="0"/>
              <a:t>12. Проблемы совершенствования движения автомобильного транспорта в городе Чита.</a:t>
            </a:r>
          </a:p>
          <a:p>
            <a:pPr marL="0" indent="0">
              <a:buNone/>
            </a:pPr>
            <a:r>
              <a:rPr lang="ru-RU" sz="1800" dirty="0" smtClean="0"/>
              <a:t>13. Проблемы совершенствования движения общественного транспорта в городе Чита.</a:t>
            </a:r>
          </a:p>
          <a:p>
            <a:pPr marL="0" indent="0">
              <a:buNone/>
            </a:pPr>
            <a:r>
              <a:rPr lang="ru-RU" sz="1800" dirty="0" smtClean="0"/>
              <a:t>14. Рекреационное значение городских водоёмов: обобщение иногороднего опыта и возможности его применения в Чите.</a:t>
            </a:r>
          </a:p>
          <a:p>
            <a:pPr marL="0" indent="0">
              <a:buNone/>
            </a:pPr>
            <a:r>
              <a:rPr lang="ru-RU" sz="1800" dirty="0" smtClean="0"/>
              <a:t>15. Парковые зоны Читы: ранжирование кварталов города по проблеме шаговой доступности.</a:t>
            </a:r>
          </a:p>
          <a:p>
            <a:pPr marL="0" indent="0">
              <a:buNone/>
            </a:pPr>
            <a:r>
              <a:rPr lang="ru-RU" sz="1800" dirty="0" smtClean="0"/>
              <a:t>16. Объекты спортивной инфраструктуры:</a:t>
            </a:r>
            <a:r>
              <a:rPr lang="ru-RU" sz="1800" dirty="0"/>
              <a:t> ранжирование кварталов города по проблеме шаговой доступности.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17. Территориальная дифференциация цен на недвижимость в Чите: неадекватность рыночного подхода.</a:t>
            </a:r>
          </a:p>
          <a:p>
            <a:pPr marL="0" indent="0">
              <a:buNone/>
            </a:pPr>
            <a:r>
              <a:rPr lang="ru-RU" sz="1800" dirty="0" smtClean="0"/>
              <a:t>18. Гастрономическая география Читы: проблема неравномерности размещения объектов общественного питания.</a:t>
            </a:r>
          </a:p>
          <a:p>
            <a:pPr marL="0" indent="0">
              <a:buNone/>
            </a:pPr>
            <a:r>
              <a:rPr lang="ru-RU" sz="1800" dirty="0" smtClean="0"/>
              <a:t>19. Проблема вывоза мусора в Чите: территориальные особенности в различных районах города.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969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716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ОСОБЕННОСТИ ОРГАНИЗАЦИИ ИССЛЕДОВАТЕЛЬСКОЙ ДЕЯТЕЛЬНОСТИ В ДОПОЛНИТЕЛЬНОМ ОБРАЗОВАНИИ   профессор кафедры географии,  безопасности жизнедеятельности и технологий;  педагог дополнительного образования,  доктор географических наук, доцент  Новиков Александр Николаевич</vt:lpstr>
      <vt:lpstr>ПЛАН:</vt:lpstr>
      <vt:lpstr>Сравнение двух видов исследовательской деятельности: обучающихся и учителей</vt:lpstr>
      <vt:lpstr>Проблемы организации исследования у школьников  (вопросы для обсуждения):</vt:lpstr>
      <vt:lpstr>Презентация PowerPoint</vt:lpstr>
      <vt:lpstr>Презентация PowerPoint</vt:lpstr>
      <vt:lpstr>Главное условие преодоления психолого-познавательного барьера – постоянная умственная работа над темой (даже во время отдыха дома или по пути домой). В этом случае вся реальность будет преломляться через тему и жизнь (?) «покажет» (даст подсказку) аналогию. Если в этот момент Ваш мозг не будет думать о теме, то Вы не увидите подсказку.  Мистики и озарения нет. Тема и жизнь пересекутся, Вы увидите «своих обезьян».</vt:lpstr>
      <vt:lpstr>Примерные направления научно-исследовательской деятельности обучающихся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ИССЛЕДОВАТЕЛЬСКОЙ ДЕЯТЕЛЬНОСТИ профессор кафедры географии, безопасности жизнедеятельности и технологий,  доктор географических наук, доцент  Новиков Александр Николаевич</dc:title>
  <dc:creator>AN312</dc:creator>
  <cp:lastModifiedBy>GordeevAV</cp:lastModifiedBy>
  <cp:revision>29</cp:revision>
  <dcterms:created xsi:type="dcterms:W3CDTF">2020-01-31T02:46:48Z</dcterms:created>
  <dcterms:modified xsi:type="dcterms:W3CDTF">2021-08-23T06:46:10Z</dcterms:modified>
</cp:coreProperties>
</file>