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91" y="46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0945817D-8B15-428C-B629-3C88F1E03254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E3AA0F1-950A-494B-B731-8DFE33955F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227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817D-8B15-428C-B629-3C88F1E03254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A0F1-950A-494B-B731-8DFE33955F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132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945817D-8B15-428C-B629-3C88F1E03254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E3AA0F1-950A-494B-B731-8DFE33955F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103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945817D-8B15-428C-B629-3C88F1E03254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E3AA0F1-950A-494B-B731-8DFE33955F9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0104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945817D-8B15-428C-B629-3C88F1E03254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E3AA0F1-950A-494B-B731-8DFE33955F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8362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817D-8B15-428C-B629-3C88F1E03254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A0F1-950A-494B-B731-8DFE33955F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18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817D-8B15-428C-B629-3C88F1E03254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A0F1-950A-494B-B731-8DFE33955F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648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817D-8B15-428C-B629-3C88F1E03254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A0F1-950A-494B-B731-8DFE33955F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785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945817D-8B15-428C-B629-3C88F1E03254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E3AA0F1-950A-494B-B731-8DFE33955F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070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817D-8B15-428C-B629-3C88F1E03254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A0F1-950A-494B-B731-8DFE33955F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138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945817D-8B15-428C-B629-3C88F1E03254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E3AA0F1-950A-494B-B731-8DFE33955F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358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817D-8B15-428C-B629-3C88F1E03254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A0F1-950A-494B-B731-8DFE33955F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531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817D-8B15-428C-B629-3C88F1E03254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A0F1-950A-494B-B731-8DFE33955F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856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817D-8B15-428C-B629-3C88F1E03254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A0F1-950A-494B-B731-8DFE33955F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439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817D-8B15-428C-B629-3C88F1E03254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A0F1-950A-494B-B731-8DFE33955F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213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817D-8B15-428C-B629-3C88F1E03254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A0F1-950A-494B-B731-8DFE33955F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69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817D-8B15-428C-B629-3C88F1E03254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A0F1-950A-494B-B731-8DFE33955F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793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5817D-8B15-428C-B629-3C88F1E03254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AA0F1-950A-494B-B731-8DFE33955F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805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rodod.moscow/archives/115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rodod.moscow/wp-content/uploads/Pro_DOD_Deecember_2020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cu.ru/page/odoop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od75.zabedu.ru/wp-content/uploads/2020/07/&#1054;&#1089;&#1086;&#1073;&#1077;&#1085;&#1085;&#1086;&#1089;&#1090;&#1080;-&#1082;&#1088;&#1072;&#1090;&#1082;&#1086;&#1089;&#1088;&#1086;&#1095;&#1085;&#1099;&#1093;-&#1076;&#1086;&#1087;&#1086;&#1083;&#1085;&#1080;&#1090;&#1077;&#1083;&#1100;&#1085;&#1099;&#1093;-&#1086;&#1073;&#1097;&#1077;&#1086;&#1073;&#1088;&#1072;&#1079;&#1086;&#1074;&#1072;&#1090;&#1077;&#1083;&#1100;&#1085;&#1099;&#1093;-&#1087;&#1088;&#1086;&#1075;&#1088;&#1072;&#1084;&#1084;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od75.zabedu.ru/wp-content/uploads/2020/11/&#1052;&#1086;&#1076;&#1077;&#1083;&#1100;-&#1088;&#1077;&#1072;&#1083;&#1080;&#1079;&#1072;&#1094;&#1080;&#1080;-&#1087;&#1088;&#1086;&#1075;&#1088;&#1072;&#1084;&#1084;-&#1076;&#1086;&#1087;&#1086;&#1083;&#1085;&#1080;&#1090;&#1077;&#1083;&#1100;&#1085;&#1086;&#1075;&#1086;-&#1086;&#1073;&#1088;&#1072;&#1079;&#1086;&#1074;&#1072;&#1085;&#1080;&#1103;-&#1080;-&#1076;&#1086;&#1087;&#1086;&#1083;&#1085;&#1080;&#1090;&#1077;&#1083;&#1100;&#1085;&#1099;&#1077;-&#1087;&#1088;&#1086;&#1075;&#1088;&#1072;&#1084;&#1084;&#1099;-&#1076;&#1083;&#1103;-&#1076;&#1077;&#1090;&#1077;&#1081;-&#1086;&#1082;&#1072;&#1079;&#1072;&#1074;&#1096;&#1080;&#1093;&#1089;&#1103;-&#1074;-&#1090;&#1088;&#1091;&#1076;&#1085;&#1086;&#1081;-&#1078;&#1080;&#1079;&#1085;&#1077;&#1085;&#1085;&#1086;&#1081;-&#1089;&#1080;&#1090;&#1091;&#1072;&#1094;&#1080;&#1080;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isk.yandex.ru/i/mAKXSB6dRArx9w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isk.yandex.ru/i/sh-0K2Uscq4J_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4445" y="2029648"/>
            <a:ext cx="9448800" cy="1825096"/>
          </a:xfrm>
        </p:spPr>
        <p:txBody>
          <a:bodyPr>
            <a:noAutofit/>
          </a:bodyPr>
          <a:lstStyle/>
          <a:p>
            <a:r>
              <a:rPr lang="ru-RU" sz="4400" dirty="0" smtClean="0"/>
              <a:t>Методологические основы обновления системы дополнительного образования детей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4445" y="3980993"/>
            <a:ext cx="9448800" cy="982894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ru-RU" sz="3100" b="1" dirty="0" err="1"/>
              <a:t>Дыкина</a:t>
            </a:r>
            <a:r>
              <a:rPr lang="ru-RU" sz="3100" b="1" dirty="0"/>
              <a:t> Ольга Николаевна </a:t>
            </a:r>
          </a:p>
          <a:p>
            <a:pPr algn="r"/>
            <a:r>
              <a:rPr lang="ru-RU" sz="3100" b="1" dirty="0"/>
              <a:t> директор МБУ ДО «Дворец детского (юношеского) творчества», </a:t>
            </a:r>
          </a:p>
          <a:p>
            <a:pPr algn="r"/>
            <a:r>
              <a:rPr lang="ru-RU" sz="3100" b="1" dirty="0"/>
              <a:t>руководитель Муниципального опорного центра ГО Чита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859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6268" y="2412303"/>
            <a:ext cx="8610600" cy="1293028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Спасибо за внимание!!!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3626040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Задачи системы дополнительного образования согласно Целевой модели развития региональных систем дополнительного образования детей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увеличение охвата дополнительным образованием до уровня не менее 80% от общего числа детей в возрасте от 5 до 18 лет</a:t>
            </a:r>
          </a:p>
          <a:p>
            <a:r>
              <a:rPr lang="ru-RU" dirty="0"/>
              <a:t>обновление содержания дополнительных общеобразовательных программ и методов обучения на основе программного подхода</a:t>
            </a:r>
          </a:p>
          <a:p>
            <a:r>
              <a:rPr lang="ru-RU" dirty="0" smtClean="0"/>
              <a:t>повышение </a:t>
            </a:r>
            <a:r>
              <a:rPr lang="ru-RU" dirty="0"/>
              <a:t>вариативности дополнительного образования детей, качества и доступности дополнительных образовательных программ для детей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1475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Перспективные модели развития дополнительного образования </a:t>
            </a:r>
            <a:r>
              <a:rPr lang="ru-RU" sz="2400" b="1" dirty="0" smtClean="0"/>
              <a:t>детей (Л.Н. </a:t>
            </a:r>
            <a:r>
              <a:rPr lang="ru-RU" sz="2400" b="1" dirty="0" err="1" smtClean="0"/>
              <a:t>Буйлова</a:t>
            </a:r>
            <a:r>
              <a:rPr lang="ru-RU" sz="2400" b="1" dirty="0" smtClean="0"/>
              <a:t> А.Б. </a:t>
            </a:r>
            <a:r>
              <a:rPr lang="ru-RU" sz="2400" b="1" dirty="0" err="1" smtClean="0"/>
              <a:t>Бакурадзе</a:t>
            </a:r>
            <a:r>
              <a:rPr lang="ru-RU" sz="2400" b="1" dirty="0" smtClean="0"/>
              <a:t>)</a:t>
            </a:r>
            <a:r>
              <a:rPr lang="ru-RU" sz="3200" b="1" dirty="0"/>
              <a:t/>
            </a:r>
            <a:br>
              <a:rPr lang="ru-RU" sz="3200" b="1" dirty="0"/>
            </a:br>
            <a:r>
              <a:rPr lang="en-US" sz="1400" b="1" dirty="0">
                <a:hlinkClick r:id="rId2"/>
              </a:rPr>
              <a:t>https://</a:t>
            </a:r>
            <a:r>
              <a:rPr lang="en-US" sz="1400" b="1" dirty="0" smtClean="0">
                <a:hlinkClick r:id="rId2"/>
              </a:rPr>
              <a:t>prodod.moscow/archives/1154</a:t>
            </a:r>
            <a:r>
              <a:rPr lang="ru-RU" sz="1400" b="1" dirty="0" smtClean="0"/>
              <a:t> 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Модель 1</a:t>
            </a:r>
            <a:r>
              <a:rPr lang="ru-RU" dirty="0"/>
              <a:t>. «Школьное дополнительное образование детей»: интеграция общего образования и дополнительного образования детей с целью создания единого образовательного пространства на базе общеобразовательных школ и образовательных </a:t>
            </a:r>
            <a:r>
              <a:rPr lang="ru-RU" dirty="0" smtClean="0"/>
              <a:t>комплексов</a:t>
            </a:r>
          </a:p>
          <a:p>
            <a:r>
              <a:rPr lang="ru-RU" b="1" dirty="0"/>
              <a:t>Модель 2. </a:t>
            </a:r>
            <a:r>
              <a:rPr lang="ru-RU" dirty="0"/>
              <a:t>«Внешкольное дополнительное образование детей»: создание современных центров интеллектуального и творческого развития детей на базе стабильных организаций дополнительного образования детей, имеющих развитую </a:t>
            </a:r>
            <a:r>
              <a:rPr lang="ru-RU" dirty="0" smtClean="0"/>
              <a:t>инфраструктуру</a:t>
            </a:r>
          </a:p>
          <a:p>
            <a:r>
              <a:rPr lang="ru-RU" b="1" dirty="0"/>
              <a:t>Модель 3. </a:t>
            </a:r>
            <a:r>
              <a:rPr lang="ru-RU" dirty="0"/>
              <a:t>Модель дополнительной активности </a:t>
            </a:r>
            <a:r>
              <a:rPr lang="ru-RU" dirty="0" smtClean="0"/>
              <a:t>обучающихся</a:t>
            </a:r>
          </a:p>
          <a:p>
            <a:r>
              <a:rPr lang="ru-RU" b="1" dirty="0"/>
              <a:t>Модель 4. </a:t>
            </a:r>
            <a:r>
              <a:rPr lang="ru-RU" dirty="0"/>
              <a:t>Ресурсный центр дополнительного образования детей как организатор сетевого взаимодействия образовательных организаций и специалистов</a:t>
            </a:r>
          </a:p>
        </p:txBody>
      </p:sp>
    </p:spTree>
    <p:extLst>
      <p:ext uri="{BB962C8B-B14F-4D97-AF65-F5344CB8AC3E}">
        <p14:creationId xmlns:p14="http://schemas.microsoft.com/office/powerpoint/2010/main" val="3204704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ПУТИ ОБНОВЛЕНИЯ СОДЕРЖАНИЯ ДОПОЛНИТЕЛЬНОГО ОБРАЗОВАНИЯ </a:t>
            </a:r>
            <a:r>
              <a:rPr lang="ru-RU" sz="2800" b="1" dirty="0" smtClean="0"/>
              <a:t>ДЕТЕЙ (из </a:t>
            </a:r>
            <a:r>
              <a:rPr lang="ru-RU" sz="2800" b="1" dirty="0"/>
              <a:t>опыта работы ЦДОД </a:t>
            </a:r>
            <a:r>
              <a:rPr lang="ru-RU" sz="2800" b="1" dirty="0" smtClean="0"/>
              <a:t>г. УСИНСКА)</a:t>
            </a:r>
            <a:br>
              <a:rPr lang="ru-RU" sz="2800" b="1" dirty="0" smtClean="0"/>
            </a:br>
            <a:r>
              <a:rPr lang="en-US" sz="1600" b="1" dirty="0">
                <a:hlinkClick r:id="rId2"/>
              </a:rPr>
              <a:t>https://</a:t>
            </a:r>
            <a:r>
              <a:rPr lang="en-US" sz="1600" b="1" dirty="0" smtClean="0">
                <a:hlinkClick r:id="rId2"/>
              </a:rPr>
              <a:t>prodod.moscow/wp-content/uploads/Pro_DOD_Deecember_2020.pdf</a:t>
            </a:r>
            <a:r>
              <a:rPr lang="ru-RU" sz="1600" b="1" dirty="0" smtClean="0"/>
              <a:t>  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Соответствие дополнительных общеобразовательных программ современному уровню развития науки, техники и искусства</a:t>
            </a:r>
            <a:r>
              <a:rPr lang="ru-RU" dirty="0" smtClean="0"/>
              <a:t>.</a:t>
            </a:r>
          </a:p>
          <a:p>
            <a:r>
              <a:rPr lang="ru-RU" dirty="0"/>
              <a:t>Диверсификация образовательных программ (увеличение их разнообразия, расширение ассортимента</a:t>
            </a:r>
            <a:r>
              <a:rPr lang="ru-RU" dirty="0" smtClean="0"/>
              <a:t>)</a:t>
            </a:r>
          </a:p>
          <a:p>
            <a:r>
              <a:rPr lang="ru-RU" dirty="0"/>
              <a:t>Осуществление уровневой классификации образовательных программ дополнительного образования </a:t>
            </a:r>
            <a:r>
              <a:rPr lang="ru-RU" dirty="0" smtClean="0"/>
              <a:t>детей</a:t>
            </a:r>
          </a:p>
          <a:p>
            <a:r>
              <a:rPr lang="ru-RU" dirty="0"/>
              <a:t>Расширение контингента обучающихся, осваивающих дополнительные общеобразовательные программы.</a:t>
            </a:r>
          </a:p>
        </p:txBody>
      </p:sp>
    </p:spTree>
    <p:extLst>
      <p:ext uri="{BB962C8B-B14F-4D97-AF65-F5344CB8AC3E}">
        <p14:creationId xmlns:p14="http://schemas.microsoft.com/office/powerpoint/2010/main" val="860871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Открытое дополнительное образование</a:t>
            </a:r>
            <a:br>
              <a:rPr lang="ru-RU" b="1" dirty="0" smtClean="0"/>
            </a:br>
            <a:r>
              <a:rPr lang="en-US" sz="2200" b="1" dirty="0">
                <a:hlinkClick r:id="rId2"/>
              </a:rPr>
              <a:t>http://</a:t>
            </a:r>
            <a:r>
              <a:rPr lang="en-US" sz="2200" b="1" dirty="0" smtClean="0">
                <a:hlinkClick r:id="rId2"/>
              </a:rPr>
              <a:t>www.opencu.ru/page/odoopp</a:t>
            </a:r>
            <a:r>
              <a:rPr lang="ru-RU" sz="2200" b="1" dirty="0" smtClean="0"/>
              <a:t> 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Понятие открытого образования имеет </a:t>
            </a:r>
            <a:r>
              <a:rPr lang="ru-RU" b="1" dirty="0" smtClean="0"/>
              <a:t>два </a:t>
            </a:r>
            <a:r>
              <a:rPr lang="ru-RU" b="1" dirty="0"/>
              <a:t>разных, взаимно дополняющих, </a:t>
            </a:r>
            <a:r>
              <a:rPr lang="ru-RU" b="1" dirty="0" smtClean="0"/>
              <a:t>смысла:</a:t>
            </a:r>
          </a:p>
          <a:p>
            <a:pPr marL="0" indent="0">
              <a:buNone/>
            </a:pPr>
            <a:r>
              <a:rPr lang="ru-RU" dirty="0"/>
              <a:t>Во-первых, это помещение школьника в </a:t>
            </a:r>
            <a:r>
              <a:rPr lang="ru-RU" i="1" dirty="0"/>
              <a:t>открытую</a:t>
            </a:r>
            <a:r>
              <a:rPr lang="ru-RU" dirty="0"/>
              <a:t> образовательную ситуацию, в которой он может сам определять свою позицию и стратегию действия, двигаться к собственной, а не предложенной педагогом, </a:t>
            </a:r>
            <a:r>
              <a:rPr lang="ru-RU" dirty="0" smtClean="0"/>
              <a:t>цели</a:t>
            </a:r>
          </a:p>
          <a:p>
            <a:pPr marL="0" indent="0">
              <a:buNone/>
            </a:pPr>
            <a:r>
              <a:rPr lang="ru-RU" dirty="0"/>
              <a:t>Во-вторых, это создание открытого образовательного пространства, внутрь которого, в зависимости от поставленных учениками целей и выстроенных ими индивидуальных траекторий, может втягиваться разный материал, не только учебный в собственном смысле и которое побуждает школьника действовать «то себя», в соответствии с логикой разворачивающейся ситуации, и конструировать собственный способ действия и собственную стратегию.</a:t>
            </a:r>
          </a:p>
        </p:txBody>
      </p:sp>
    </p:spTree>
    <p:extLst>
      <p:ext uri="{BB962C8B-B14F-4D97-AF65-F5344CB8AC3E}">
        <p14:creationId xmlns:p14="http://schemas.microsoft.com/office/powerpoint/2010/main" val="959503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Краткосрочные программы</a:t>
            </a:r>
            <a:br>
              <a:rPr lang="ru-RU" b="1" dirty="0" smtClean="0"/>
            </a:br>
            <a:r>
              <a:rPr lang="en-US" sz="2000" b="1" dirty="0">
                <a:hlinkClick r:id="rId2"/>
              </a:rPr>
              <a:t>http://dod75.zabedu.ru/wp-content/uploads/2020/07/</a:t>
            </a:r>
            <a:r>
              <a:rPr lang="ru-RU" sz="2000" b="1" dirty="0">
                <a:hlinkClick r:id="rId2"/>
              </a:rPr>
              <a:t>Особенности-краткосрочных-дополнительных-общеобразовательных-программ.</a:t>
            </a:r>
            <a:r>
              <a:rPr lang="en-US" sz="2000" b="1" dirty="0" smtClean="0">
                <a:hlinkClick r:id="rId2"/>
              </a:rPr>
              <a:t>pdf</a:t>
            </a:r>
            <a:r>
              <a:rPr lang="ru-RU" sz="2000" b="1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Это </a:t>
            </a:r>
            <a:r>
              <a:rPr lang="ru-RU" dirty="0"/>
              <a:t>программы, срок реализации которых составляет не более одного года. Рекомендуемый срок освоения – не менее 3 месяцев. </a:t>
            </a:r>
            <a:endParaRPr lang="ru-RU" dirty="0" smtClean="0"/>
          </a:p>
          <a:p>
            <a:pPr marL="0" indent="0">
              <a:buNone/>
            </a:pPr>
            <a:r>
              <a:rPr lang="ru-RU" b="1" dirty="0"/>
              <a:t>Реализация краткосрочных программ обеспечивает ряд преимуществ всем участникам образовательного процесса: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для </a:t>
            </a:r>
            <a:r>
              <a:rPr lang="ru-RU" b="1" dirty="0"/>
              <a:t>учащихся </a:t>
            </a:r>
            <a:r>
              <a:rPr lang="ru-RU" dirty="0"/>
              <a:t>– это возможность попробовать себя в разных видах деятельности, возможность определиться с выбором направления деятельности; 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для </a:t>
            </a:r>
            <a:r>
              <a:rPr lang="ru-RU" b="1" dirty="0"/>
              <a:t>родителей </a:t>
            </a:r>
            <a:r>
              <a:rPr lang="ru-RU" dirty="0"/>
              <a:t>– это возможность разобраться с логикой дополнительного образования, понять преемственность его ступеней, наметить общую линию индивидуального развития своего ребенка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b="1" dirty="0" smtClean="0"/>
              <a:t>для </a:t>
            </a:r>
            <a:r>
              <a:rPr lang="ru-RU" b="1" dirty="0"/>
              <a:t>педагогов </a:t>
            </a:r>
            <a:r>
              <a:rPr lang="ru-RU" dirty="0"/>
              <a:t>– это реальный шанс сформировать контингент детей, а также, стимул к разработке базовой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1371215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95600" y="575034"/>
            <a:ext cx="8610600" cy="1772239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ДОПОЛНИТЕЛЬНЫЕ </a:t>
            </a:r>
            <a:r>
              <a:rPr lang="ru-RU" sz="2800" b="1" dirty="0"/>
              <a:t>ОБЩЕОБРАЗОВАТЕЛЬНЫЕ ПРОГРАММЫ ДЛЯ ДЕТЕЙ, ОКАЗАВШИХСЯ В ТРУДНОЙ ЖИЗНЕННОЙ </a:t>
            </a:r>
            <a:r>
              <a:rPr lang="ru-RU" sz="2800" b="1" dirty="0" smtClean="0"/>
              <a:t>СИТУАЦИИ</a:t>
            </a:r>
            <a:br>
              <a:rPr lang="ru-RU" sz="2800" b="1" dirty="0" smtClean="0"/>
            </a:br>
            <a:r>
              <a:rPr lang="en-US" sz="1400" b="1" dirty="0">
                <a:hlinkClick r:id="rId2"/>
              </a:rPr>
              <a:t>http://dod75.zabedu.ru/wp-content/uploads/2020/11/</a:t>
            </a:r>
            <a:r>
              <a:rPr lang="ru-RU" sz="1400" b="1" dirty="0">
                <a:hlinkClick r:id="rId2"/>
              </a:rPr>
              <a:t>Модель-реализации-программ-дополнительного-образования-и-дополнительные-программы-для-детей-оказавшихся-в-трудной-жизненной-ситуации.</a:t>
            </a:r>
            <a:r>
              <a:rPr lang="en-US" sz="1400" b="1" dirty="0" smtClean="0">
                <a:hlinkClick r:id="rId2"/>
              </a:rPr>
              <a:t>pdf</a:t>
            </a:r>
            <a:r>
              <a:rPr lang="ru-RU" sz="1400" b="1" dirty="0" smtClean="0"/>
              <a:t> </a:t>
            </a:r>
            <a:endParaRPr lang="ru-RU" sz="1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2430230"/>
            <a:ext cx="10820400" cy="40241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С учетом основных задач государственной политики Российской Федерации в сфере поддержки семьи и защиты прав детей, оказавшихся в трудной жизненной ситуации, на современном этапе значимым является обеспечение всесторонней поддержки семей и детей, находящихся в трудной жизненной ситуации, создание условий при которых детям из таких семей будут обеспечены равные условия в развитии.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В </a:t>
            </a:r>
            <a:r>
              <a:rPr lang="ru-RU" b="1" dirty="0"/>
              <a:t>настоящее время перед государством и обществом стоит две задачи: </a:t>
            </a:r>
            <a:endParaRPr lang="ru-RU" b="1" dirty="0" smtClean="0"/>
          </a:p>
          <a:p>
            <a:pPr marL="457200" indent="-457200">
              <a:buAutoNum type="arabicParenR"/>
            </a:pPr>
            <a:r>
              <a:rPr lang="ru-RU" dirty="0" smtClean="0"/>
              <a:t>выступить </a:t>
            </a:r>
            <a:r>
              <a:rPr lang="ru-RU" dirty="0"/>
              <a:t>гарантом социальной защищенности таких детей, взять на себя обязанность обеспечить им условия для нормальной жизни, учебы, развития всех задатков и способностей, профессиональной подготовки, адаптации к социальной среде, тем самым компенсируя отсутствие родительской заботы; </a:t>
            </a:r>
            <a:endParaRPr lang="ru-RU" dirty="0" smtClean="0"/>
          </a:p>
          <a:p>
            <a:pPr marL="457200" indent="-457200">
              <a:buAutoNum type="arabicParenR"/>
            </a:pPr>
            <a:r>
              <a:rPr lang="ru-RU" dirty="0" smtClean="0"/>
              <a:t> </a:t>
            </a:r>
            <a:r>
              <a:rPr lang="ru-RU" dirty="0"/>
              <a:t>подготовить их к самостоятельной взрослой жизни.</a:t>
            </a:r>
          </a:p>
        </p:txBody>
      </p:sp>
    </p:spTree>
    <p:extLst>
      <p:ext uri="{BB962C8B-B14F-4D97-AF65-F5344CB8AC3E}">
        <p14:creationId xmlns:p14="http://schemas.microsoft.com/office/powerpoint/2010/main" val="3651005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Организация дистанционного обучения по дополнительным общеобразовательным программам</a:t>
            </a:r>
            <a:br>
              <a:rPr lang="ru-RU" sz="2400" b="1" dirty="0" smtClean="0"/>
            </a:br>
            <a:r>
              <a:rPr lang="en-US" sz="1800" b="1" dirty="0">
                <a:hlinkClick r:id="rId2"/>
              </a:rPr>
              <a:t>https://</a:t>
            </a:r>
            <a:r>
              <a:rPr lang="en-US" sz="1800" b="1" dirty="0" smtClean="0">
                <a:hlinkClick r:id="rId2"/>
              </a:rPr>
              <a:t>disk.yandex.ru/i/mAKXSB6dRArx9w</a:t>
            </a:r>
            <a:r>
              <a:rPr lang="ru-RU" sz="1800" b="1" dirty="0" smtClean="0"/>
              <a:t>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500" b="1" cap="none" dirty="0" smtClean="0"/>
              <a:t> 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467497"/>
          </a:xfrm>
        </p:spPr>
        <p:txBody>
          <a:bodyPr>
            <a:normAutofit fontScale="70000" lnSpcReduction="20000"/>
          </a:bodyPr>
          <a:lstStyle/>
          <a:p>
            <a:r>
              <a:rPr lang="ru-RU" sz="2800" dirty="0"/>
              <a:t>Актуальность разработки и внедрения </a:t>
            </a:r>
            <a:r>
              <a:rPr lang="ru-RU" sz="2800" dirty="0" smtClean="0"/>
              <a:t>дистанционных программ обусловлена </a:t>
            </a:r>
            <a:r>
              <a:rPr lang="ru-RU" sz="2800" dirty="0"/>
              <a:t>следующими факторами:</a:t>
            </a:r>
          </a:p>
          <a:p>
            <a:pPr>
              <a:buFontTx/>
              <a:buChar char="-"/>
            </a:pPr>
            <a:r>
              <a:rPr lang="ru-RU" sz="2800" dirty="0" smtClean="0"/>
              <a:t>наличие </a:t>
            </a:r>
            <a:r>
              <a:rPr lang="ru-RU" sz="2800" dirty="0"/>
              <a:t>удаленных поселений, в каждом из которых </a:t>
            </a:r>
            <a:r>
              <a:rPr lang="ru-RU" sz="2800" dirty="0" smtClean="0"/>
              <a:t>невозможно </a:t>
            </a:r>
            <a:r>
              <a:rPr lang="ru-RU" sz="2800" dirty="0"/>
              <a:t>создать полноценный образовательный центр, но в </a:t>
            </a:r>
            <a:r>
              <a:rPr lang="ru-RU" sz="2800" dirty="0" smtClean="0"/>
              <a:t>которых </a:t>
            </a:r>
            <a:r>
              <a:rPr lang="ru-RU" sz="2800" dirty="0"/>
              <a:t>есть дети, нуждающиеся в полноценных </a:t>
            </a:r>
            <a:r>
              <a:rPr lang="ru-RU" sz="2800" dirty="0" smtClean="0"/>
              <a:t>образовательных </a:t>
            </a:r>
            <a:r>
              <a:rPr lang="ru-RU" sz="2800" dirty="0"/>
              <a:t>услугах и заслуживающих их получение</a:t>
            </a:r>
            <a:r>
              <a:rPr lang="ru-RU" sz="2800" dirty="0" smtClean="0"/>
              <a:t>;</a:t>
            </a:r>
          </a:p>
          <a:p>
            <a:pPr>
              <a:buFontTx/>
              <a:buChar char="-"/>
            </a:pPr>
            <a:r>
              <a:rPr lang="ru-RU" sz="2800" dirty="0" smtClean="0"/>
              <a:t> </a:t>
            </a:r>
            <a:r>
              <a:rPr lang="ru-RU" sz="2800" dirty="0"/>
              <a:t>наличие ценных и перспективных образовательных </a:t>
            </a:r>
            <a:r>
              <a:rPr lang="ru-RU" sz="2800" dirty="0" smtClean="0"/>
              <a:t>практик, важных </a:t>
            </a:r>
            <a:r>
              <a:rPr lang="ru-RU" sz="2800" dirty="0"/>
              <a:t>для развития человеческого потенциала в </a:t>
            </a:r>
            <a:r>
              <a:rPr lang="ru-RU" sz="2800" dirty="0" smtClean="0"/>
              <a:t>максимально </a:t>
            </a:r>
            <a:r>
              <a:rPr lang="ru-RU" sz="2800" dirty="0"/>
              <a:t>большом количестве территорий и поселений</a:t>
            </a:r>
            <a:r>
              <a:rPr lang="ru-RU" sz="2800" dirty="0" smtClean="0"/>
              <a:t>;</a:t>
            </a:r>
          </a:p>
          <a:p>
            <a:pPr>
              <a:buFontTx/>
              <a:buChar char="-"/>
            </a:pPr>
            <a:r>
              <a:rPr lang="ru-RU" sz="2800" dirty="0" smtClean="0"/>
              <a:t> </a:t>
            </a:r>
            <a:r>
              <a:rPr lang="ru-RU" sz="2800" dirty="0"/>
              <a:t>значимость для современного дополнительного </a:t>
            </a:r>
            <a:r>
              <a:rPr lang="ru-RU" sz="2800" dirty="0" smtClean="0"/>
              <a:t>образования </a:t>
            </a:r>
            <a:r>
              <a:rPr lang="ru-RU" sz="2800" dirty="0"/>
              <a:t>детей, в том числе, в удалённых территориях, </a:t>
            </a:r>
            <a:r>
              <a:rPr lang="ru-RU" sz="2800" dirty="0" smtClean="0"/>
              <a:t>организации дистанционного </a:t>
            </a:r>
            <a:r>
              <a:rPr lang="ru-RU" sz="2800" dirty="0"/>
              <a:t>общения с ведущими специалистами </a:t>
            </a:r>
            <a:r>
              <a:rPr lang="ru-RU" sz="2800" dirty="0" smtClean="0"/>
              <a:t>региона в </a:t>
            </a:r>
            <a:r>
              <a:rPr lang="ru-RU" sz="2800" dirty="0"/>
              <a:t>тех областях, в которых школьники предполагают </a:t>
            </a:r>
            <a:r>
              <a:rPr lang="ru-RU" sz="2800" dirty="0" smtClean="0"/>
              <a:t>специализироваться</a:t>
            </a:r>
            <a:r>
              <a:rPr lang="ru-RU" sz="2800" dirty="0"/>
              <a:t>, в том числе, реализовывать рекордные </a:t>
            </a:r>
            <a:r>
              <a:rPr lang="ru-RU" sz="2800" dirty="0" smtClean="0"/>
              <a:t>стратегии;</a:t>
            </a:r>
          </a:p>
          <a:p>
            <a:pPr>
              <a:buFontTx/>
              <a:buChar char="-"/>
            </a:pPr>
            <a:r>
              <a:rPr lang="ru-RU" sz="2800" dirty="0" smtClean="0"/>
              <a:t>необходимость </a:t>
            </a:r>
            <a:r>
              <a:rPr lang="ru-RU" sz="2800" dirty="0"/>
              <a:t>массового тиражирования </a:t>
            </a:r>
            <a:r>
              <a:rPr lang="ru-RU" sz="2800" dirty="0" smtClean="0"/>
              <a:t>образовательных программ</a:t>
            </a:r>
            <a:r>
              <a:rPr lang="ru-RU" sz="2800" dirty="0"/>
              <a:t>, существующих в конкретных регионах, </a:t>
            </a:r>
            <a:r>
              <a:rPr lang="ru-RU" sz="2800" dirty="0" smtClean="0"/>
              <a:t>отвечающих условиям</a:t>
            </a:r>
            <a:r>
              <a:rPr lang="ru-RU" sz="2800" dirty="0"/>
              <a:t>, потребностям и задачам образовательной </a:t>
            </a:r>
            <a:r>
              <a:rPr lang="ru-RU" sz="2800" dirty="0" smtClean="0"/>
              <a:t>деятельности </a:t>
            </a:r>
            <a:r>
              <a:rPr lang="ru-RU" sz="2800" dirty="0"/>
              <a:t>в них, при этом, реализуемых заведомо в очном </a:t>
            </a:r>
            <a:r>
              <a:rPr lang="ru-RU" sz="2800" dirty="0" smtClean="0"/>
              <a:t>режиме, что </a:t>
            </a:r>
            <a:r>
              <a:rPr lang="ru-RU" sz="2800" dirty="0"/>
              <a:t>ограничивает возможность распространения и </a:t>
            </a:r>
            <a:r>
              <a:rPr lang="ru-RU" sz="2800" dirty="0" smtClean="0"/>
              <a:t>тиражирования </a:t>
            </a:r>
            <a:r>
              <a:rPr lang="ru-RU" sz="2800" dirty="0"/>
              <a:t>данных практик.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168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3714" y="754325"/>
            <a:ext cx="8610600" cy="129302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Модульный принцип построения  ДООП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sz="2700" b="1" dirty="0">
                <a:hlinkClick r:id="rId2"/>
              </a:rPr>
              <a:t>https://</a:t>
            </a:r>
            <a:r>
              <a:rPr lang="en-US" sz="2700" b="1" dirty="0" smtClean="0">
                <a:hlinkClick r:id="rId2"/>
              </a:rPr>
              <a:t>disk.yandex.ru/i/sh-0K2Uscq4J_A</a:t>
            </a:r>
            <a:r>
              <a:rPr lang="ru-RU" sz="2700" b="1" dirty="0" smtClean="0"/>
              <a:t>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000000"/>
                </a:solidFill>
                <a:latin typeface="YS Text"/>
              </a:rPr>
              <a:t>Модульная образовательная программа - образовательная </a:t>
            </a:r>
            <a:r>
              <a:rPr lang="ru-RU" dirty="0" smtClean="0">
                <a:solidFill>
                  <a:srgbClr val="000000"/>
                </a:solidFill>
                <a:latin typeface="YS Text"/>
              </a:rPr>
              <a:t>программа, построенная </a:t>
            </a:r>
            <a:r>
              <a:rPr lang="ru-RU" dirty="0">
                <a:solidFill>
                  <a:srgbClr val="000000"/>
                </a:solidFill>
                <a:latin typeface="YS Text"/>
              </a:rPr>
              <a:t>на модульном принципе представления содержания и </a:t>
            </a:r>
            <a:r>
              <a:rPr lang="ru-RU" dirty="0" smtClean="0">
                <a:solidFill>
                  <a:srgbClr val="000000"/>
                </a:solidFill>
                <a:latin typeface="YS Text"/>
              </a:rPr>
              <a:t>построения учебных планов, включающая в себя относительно самостоятельные дидактические единицы (части образовательной программы)позволяющие </a:t>
            </a:r>
            <a:r>
              <a:rPr lang="ru-RU" dirty="0">
                <a:solidFill>
                  <a:srgbClr val="000000"/>
                </a:solidFill>
                <a:latin typeface="YS Text"/>
              </a:rPr>
              <a:t>увеличить ее гибкость, вариативность.</a:t>
            </a:r>
          </a:p>
          <a:p>
            <a:r>
              <a:rPr lang="ru-RU" dirty="0">
                <a:solidFill>
                  <a:srgbClr val="000000"/>
                </a:solidFill>
                <a:latin typeface="YS Text"/>
              </a:rPr>
              <a:t>Модульность, как и </a:t>
            </a:r>
            <a:r>
              <a:rPr lang="ru-RU" dirty="0" err="1">
                <a:solidFill>
                  <a:srgbClr val="000000"/>
                </a:solidFill>
                <a:latin typeface="YS Text"/>
              </a:rPr>
              <a:t>разноуровневость</a:t>
            </a:r>
            <a:r>
              <a:rPr lang="ru-RU" dirty="0">
                <a:solidFill>
                  <a:srgbClr val="000000"/>
                </a:solidFill>
                <a:latin typeface="YS Text"/>
              </a:rPr>
              <a:t>, позволяет более </a:t>
            </a:r>
            <a:r>
              <a:rPr lang="ru-RU" dirty="0" smtClean="0">
                <a:solidFill>
                  <a:srgbClr val="000000"/>
                </a:solidFill>
                <a:latin typeface="YS Text"/>
              </a:rPr>
              <a:t>вариативно организовать образовательный процесс, оперативно подстраиваясь под интересы </a:t>
            </a:r>
            <a:r>
              <a:rPr lang="ru-RU" dirty="0">
                <a:solidFill>
                  <a:srgbClr val="000000"/>
                </a:solidFill>
                <a:latin typeface="YS Text"/>
              </a:rPr>
              <a:t>и способности обучающихся. </a:t>
            </a:r>
            <a:endParaRPr lang="ru-RU" dirty="0" smtClean="0">
              <a:solidFill>
                <a:srgbClr val="000000"/>
              </a:solidFill>
              <a:latin typeface="YS Text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YS Text"/>
              </a:rPr>
              <a:t>Модульная образовательная программа </a:t>
            </a:r>
            <a:r>
              <a:rPr lang="ru-RU" dirty="0">
                <a:solidFill>
                  <a:srgbClr val="000000"/>
                </a:solidFill>
                <a:latin typeface="YS Text"/>
              </a:rPr>
              <a:t>дает обучающемуся возможность выбора модулей, </a:t>
            </a:r>
            <a:r>
              <a:rPr lang="ru-RU" dirty="0" smtClean="0">
                <a:solidFill>
                  <a:srgbClr val="000000"/>
                </a:solidFill>
                <a:latin typeface="YS Text"/>
              </a:rPr>
              <a:t>нелинейной последовательности их изучения (в отличие от традиционной дополнительной </a:t>
            </a:r>
            <a:r>
              <a:rPr lang="ru-RU" dirty="0">
                <a:solidFill>
                  <a:srgbClr val="000000"/>
                </a:solidFill>
                <a:latin typeface="YS Text"/>
              </a:rPr>
              <a:t>общеобразовательной общеразвивающей программы),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8351420"/>
      </p:ext>
    </p:extLst>
  </p:cSld>
  <p:clrMapOvr>
    <a:masterClrMapping/>
  </p:clrMapOvr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56</TotalTime>
  <Words>717</Words>
  <Application>Microsoft Office PowerPoint</Application>
  <PresentationFormat>Произвольный</PresentationFormat>
  <Paragraphs>44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След самолета</vt:lpstr>
      <vt:lpstr>Методологические основы обновления системы дополнительного образования детей</vt:lpstr>
      <vt:lpstr>Задачи системы дополнительного образования согласно Целевой модели развития региональных систем дополнительного образования детей</vt:lpstr>
      <vt:lpstr>Перспективные модели развития дополнительного образования детей (Л.Н. Буйлова А.Б. Бакурадзе) https://prodod.moscow/archives/1154 </vt:lpstr>
      <vt:lpstr>ПУТИ ОБНОВЛЕНИЯ СОДЕРЖАНИЯ ДОПОЛНИТЕЛЬНОГО ОБРАЗОВАНИЯ ДЕТЕЙ (из опыта работы ЦДОД г. УСИНСКА) https://prodod.moscow/wp-content/uploads/Pro_DOD_Deecember_2020.pdf  </vt:lpstr>
      <vt:lpstr>Открытое дополнительное образование http://www.opencu.ru/page/odoopp  </vt:lpstr>
      <vt:lpstr>Краткосрочные программы http://dod75.zabedu.ru/wp-content/uploads/2020/07/Особенности-краткосрочных-дополнительных-общеобразовательных-программ.pdf </vt:lpstr>
      <vt:lpstr>ДОПОЛНИТЕЛЬНЫЕ ОБЩЕОБРАЗОВАТЕЛЬНЫЕ ПРОГРАММЫ ДЛЯ ДЕТЕЙ, ОКАЗАВШИХСЯ В ТРУДНОЙ ЖИЗНЕННОЙ СИТУАЦИИ http://dod75.zabedu.ru/wp-content/uploads/2020/11/Модель-реализации-программ-дополнительного-образования-и-дополнительные-программы-для-детей-оказавшихся-в-трудной-жизненной-ситуации.pdf </vt:lpstr>
      <vt:lpstr>Организация дистанционного обучения по дополнительным общеобразовательным программам https://disk.yandex.ru/i/mAKXSB6dRArx9w   </vt:lpstr>
      <vt:lpstr>Модульный принцип построения  ДООП  https://disk.yandex.ru/i/sh-0K2Uscq4J_A </vt:lpstr>
      <vt:lpstr>Спасибо за внимание!!!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Методологические основы обновления системы дополнительного образования</dc:title>
  <dc:creator>User</dc:creator>
  <cp:lastModifiedBy>GordeevAV</cp:lastModifiedBy>
  <cp:revision>7</cp:revision>
  <dcterms:created xsi:type="dcterms:W3CDTF">2021-08-22T23:03:04Z</dcterms:created>
  <dcterms:modified xsi:type="dcterms:W3CDTF">2021-08-23T06:45:57Z</dcterms:modified>
</cp:coreProperties>
</file>