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66" r:id="rId4"/>
    <p:sldId id="264" r:id="rId5"/>
    <p:sldId id="265" r:id="rId6"/>
    <p:sldId id="268" r:id="rId7"/>
    <p:sldId id="269" r:id="rId8"/>
    <p:sldId id="270" r:id="rId9"/>
    <p:sldId id="271" r:id="rId10"/>
    <p:sldId id="258" r:id="rId11"/>
    <p:sldId id="263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99FF99"/>
    <a:srgbClr val="000000"/>
    <a:srgbClr val="5BFFAD"/>
    <a:srgbClr val="33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FB4615F-D7EE-4582-9106-4E753A97EE0E}" type="datetimeFigureOut">
              <a:rPr lang="ru-RU"/>
              <a:pPr>
                <a:defRPr/>
              </a:pPr>
              <a:t>23.08.2021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5A0F4E0-F073-48C2-B58F-E665D7BEF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14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8D9E00D-91E0-456D-B133-1FF0E87B85BD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87313"/>
            <a:ext cx="7772400" cy="1470025"/>
          </a:xfrm>
          <a:solidFill>
            <a:schemeClr val="bg1">
              <a:alpha val="39999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24325"/>
            <a:ext cx="6400800" cy="1752600"/>
          </a:xfrm>
          <a:ln w="9525">
            <a:noFill/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6E96C-C62B-4071-8CAE-B5F7E95E0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3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3D2AA-97DB-4D47-B9AD-A68DDE2CC2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14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9E72C-D8AD-4277-9585-8DBB5BB20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75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42B61-2605-4C6C-9E13-4C42F20A7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07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A4897-CDA5-4201-A2F4-967DDEC0F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56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B56E-1011-45BA-96CB-47B8E5360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76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99975-B0D7-4B0D-8488-947F8490B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69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9C103-BC18-4CD8-B324-6D3E13F4B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81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2449B-D63B-41AF-97EC-AD976825A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21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3948C-2352-4B41-90E9-6BE961CF4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66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78CD8-5FCC-4033-87FD-7B92D222D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27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int1234ыярфенш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35213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3175">
            <a:solidFill>
              <a:srgbClr val="33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entury Gothic" pitchFamily="34" charset="0"/>
              </a:defRPr>
            </a:lvl1pPr>
          </a:lstStyle>
          <a:p>
            <a:pPr>
              <a:defRPr/>
            </a:pPr>
            <a:fld id="{DE1C02F0-16A3-47CD-8D1E-DD703A6AB2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99FF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C00000"/>
                </a:solidFill>
              </a:rPr>
              <a:t>Образование без границ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149725"/>
            <a:ext cx="9144000" cy="1150938"/>
          </a:xfrm>
          <a:ln w="3175"/>
          <a:extLst>
            <a:ext uri="{91240B29-F687-4F45-9708-019B960494DF}">
              <a14:hiddenLine xmlns:a14="http://schemas.microsoft.com/office/drawing/2010/main" w="317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C00000"/>
                </a:solidFill>
              </a:rPr>
              <a:t>Особенности</a:t>
            </a:r>
            <a:r>
              <a:rPr lang="ru-RU" altLang="ru-RU" b="1" smtClean="0">
                <a:solidFill>
                  <a:srgbClr val="0066FF"/>
                </a:solidFill>
              </a:rPr>
              <a:t> </a:t>
            </a:r>
            <a:r>
              <a:rPr lang="ru-RU" altLang="ru-RU" b="1" smtClean="0">
                <a:solidFill>
                  <a:srgbClr val="C00000"/>
                </a:solidFill>
              </a:rPr>
              <a:t>урока в инклюзивном классе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48038" y="5445125"/>
            <a:ext cx="5364162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МБОУ «СОШ №11» </a:t>
            </a:r>
          </a:p>
          <a:p>
            <a:pPr algn="ctr" eaLnBrk="1" hangingPunct="1"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Попова М.Г.</a:t>
            </a:r>
          </a:p>
          <a:p>
            <a:pPr algn="ctr" eaLnBrk="1" hangingPunct="1"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Янченко Н.И.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11413" y="188913"/>
            <a:ext cx="6481762" cy="6480175"/>
          </a:xfr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  <a:defRPr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Учащиеся с ОВЗ – часто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эмоционально уязвимые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дети. Они могут нормально жить и успешно обучаться только в спокойной, доброжелательной, ритмичной, стабильной, предсказуемой обстановке. </a:t>
            </a:r>
          </a:p>
          <a:p>
            <a:pPr algn="ctr" eaLnBrk="1" hangingPunct="1">
              <a:buFontTx/>
              <a:buNone/>
              <a:defRPr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На уроке должна быть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создана атмосфера полного контакта с учителем, атмосфера доброжелательности и активного творческого труда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 eaLnBrk="1" hangingPunct="1">
              <a:buFontTx/>
              <a:buNone/>
              <a:defRPr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Партнерские отношения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педагога и учащихся создают особое позитивное отношение школьников к учебному процессу, повышая эффективность обучения.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557338"/>
            <a:ext cx="2089150" cy="3527425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C00000"/>
                </a:solidFill>
              </a:rPr>
              <a:t>Инклюзивное образование само по себе организовать невозможно. Этот процесс связан с изменением на ценностном, нравственном уровне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300663"/>
            <a:ext cx="241141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Спасибо за внимание!</a:t>
            </a:r>
          </a:p>
        </p:txBody>
      </p:sp>
      <p:pic>
        <p:nvPicPr>
          <p:cNvPr id="13315" name="Picture 2" descr="C:\Users\новая\Desktop\б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54163" y="1600200"/>
            <a:ext cx="603567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smtClean="0">
                <a:solidFill>
                  <a:srgbClr val="C00000"/>
                </a:solidFill>
              </a:rPr>
              <a:t>Условия успеха учителя</a:t>
            </a:r>
          </a:p>
        </p:txBody>
      </p:sp>
      <p:sp>
        <p:nvSpPr>
          <p:cNvPr id="4099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- достаточно гибок;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-  интересны трудности, готов пробовать разные подходы;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-  уважает индивидуальные различия;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-  умеет слушать и применять рекомендации членов коллектива;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-  чувствует себя уверенно в присутствии другого взрослого в классе;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-  согласен работать вместе с другими учителями в одной команде.</a:t>
            </a:r>
          </a:p>
          <a:p>
            <a:endParaRPr lang="ru-RU" altLang="ru-RU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 flipV="1">
            <a:off x="539750" y="6811963"/>
            <a:ext cx="8229600" cy="46037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solidFill>
              <a:schemeClr val="accent5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 eaLnBrk="1" hangingPunct="1">
              <a:spcBef>
                <a:spcPct val="20000"/>
              </a:spcBef>
              <a:buFont typeface="+mj-lt"/>
              <a:buAutoNum type="arabicParenR"/>
              <a:defRPr/>
            </a:pPr>
            <a:endParaRPr lang="ru-RU" sz="3200" kern="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331913" y="3213100"/>
            <a:ext cx="66341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ru-RU" sz="3600" b="1" kern="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476375" y="274638"/>
            <a:ext cx="7210425" cy="1143000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rgbClr val="C00000"/>
                </a:solidFill>
              </a:rPr>
              <a:t>Ход урока зависит от темы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8313" y="1773238"/>
            <a:ext cx="2879725" cy="4535487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468313" y="1916113"/>
            <a:ext cx="28797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 u="sng">
                <a:solidFill>
                  <a:srgbClr val="0066FF"/>
                </a:solidFill>
              </a:rPr>
              <a:t>ТЕМА ОБЩАЯ</a:t>
            </a:r>
          </a:p>
          <a:p>
            <a:pPr algn="ctr" eaLnBrk="1" hangingPunct="1"/>
            <a:endParaRPr lang="ru-RU" altLang="ru-RU" sz="2400" b="1" u="sng"/>
          </a:p>
          <a:p>
            <a:pPr algn="ctr" eaLnBrk="1" hangingPunct="1"/>
            <a:r>
              <a:rPr lang="ru-RU" altLang="ru-RU" sz="2400"/>
              <a:t> </a:t>
            </a:r>
            <a:r>
              <a:rPr lang="ru-RU" altLang="ru-RU" sz="2000">
                <a:cs typeface="Arial" charset="0"/>
              </a:rPr>
              <a:t>Изучение материала ведется фронтально.</a:t>
            </a:r>
          </a:p>
          <a:p>
            <a:pPr algn="ctr" eaLnBrk="1" hangingPunct="1"/>
            <a:endParaRPr lang="ru-RU" altLang="ru-RU" sz="2000">
              <a:cs typeface="Arial" charset="0"/>
            </a:endParaRPr>
          </a:p>
          <a:p>
            <a:pPr algn="ctr" eaLnBrk="1" hangingPunct="1"/>
            <a:r>
              <a:rPr lang="ru-RU" altLang="ru-RU" sz="2000">
                <a:cs typeface="Arial" charset="0"/>
              </a:rPr>
              <a:t>     Закрепление и отработка знаний строится на индивидуальном дидактическом материале </a:t>
            </a:r>
          </a:p>
          <a:p>
            <a:pPr eaLnBrk="1" hangingPunct="1"/>
            <a:endParaRPr lang="ru-RU" altLang="ru-RU" sz="240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938" y="1268413"/>
            <a:ext cx="5329237" cy="5040312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2400" b="1" u="sng" dirty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РАЗНЫЙ ПРОГРАММНЫЙ МАТЕРИАЛ</a:t>
            </a:r>
          </a:p>
          <a:p>
            <a:pPr algn="ctr" eaLnBrk="1" hangingPunct="1">
              <a:defRPr/>
            </a:pPr>
            <a:endParaRPr lang="ru-RU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ctr" eaLnBrk="1" hangingPunct="1">
              <a:buFontTx/>
              <a:buAutoNum type="arabicPeriod"/>
              <a:defRPr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 объясняет новый материал для обучающихся «нормы», а учащиеся с ОВЗ закрепляют ранее изученный материал.</a:t>
            </a:r>
          </a:p>
          <a:p>
            <a:pPr marL="457200" indent="-457200" algn="ctr" eaLnBrk="1" hangingPunct="1">
              <a:buFontTx/>
              <a:buAutoNum type="arabicPeriod"/>
              <a:defRPr/>
            </a:pP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ctr" eaLnBrk="1" hangingPunct="1">
              <a:buFontTx/>
              <a:buAutoNum type="arabicPeriod"/>
              <a:defRPr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Обучающиеся «нормы» делают самостоятельную работу, а учитель организует работу с учащимися с ОВЗ, анализирует выполненное задание.</a:t>
            </a:r>
          </a:p>
          <a:p>
            <a:pPr marL="457200" indent="-457200" algn="ctr" eaLnBrk="1" hangingPunct="1">
              <a:buFontTx/>
              <a:buAutoNum type="arabicPeriod"/>
              <a:defRPr/>
            </a:pP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000" b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24075" y="404813"/>
            <a:ext cx="7019925" cy="6048375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79388" y="1844675"/>
            <a:ext cx="2089150" cy="4537075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C00000"/>
                </a:solidFill>
              </a:rPr>
              <a:t>Начало урока с детьми с ОВЗ всегда должно быть построено на повторении предыдущего материала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339975" y="404813"/>
            <a:ext cx="6804025" cy="6119812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179388" y="1844675"/>
            <a:ext cx="2305050" cy="4537075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C00000"/>
                </a:solidFill>
              </a:rPr>
              <a:t>Все задания для детей с ОВЗ должны отвечать определенному алгоритму действий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95513" y="549275"/>
            <a:ext cx="6948487" cy="575945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5" descr="C:\Users\новая\Desktop\б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1830388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850" y="1844675"/>
            <a:ext cx="1800225" cy="4537075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rgbClr val="C00000"/>
                </a:solidFill>
              </a:rPr>
              <a:t>Учителю на заметку</a:t>
            </a: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68538" y="188913"/>
            <a:ext cx="6875462" cy="4895850"/>
          </a:xfrm>
          <a:noFill/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3399FF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627313" y="5013325"/>
            <a:ext cx="6265862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Учащиеся с ограниченными возможностями здоровья обучаются по   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адаптированным общеобразовательным  программам.</a:t>
            </a:r>
          </a:p>
          <a:p>
            <a:pPr eaLnBrk="1" hangingPunct="1"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В зависимости от сложности изучаемой темы, объяснение домашнего задания имеет </a:t>
            </a:r>
            <a:r>
              <a:rPr lang="ru-RU" sz="1600" b="1" dirty="0">
                <a:solidFill>
                  <a:srgbClr val="C00000"/>
                </a:solidFill>
                <a:latin typeface="+mn-lt"/>
              </a:rPr>
              <a:t>индивидуальный или фронтальный характер.</a:t>
            </a:r>
          </a:p>
          <a:p>
            <a:pPr eaLnBrk="1" hangingPunct="1">
              <a:defRPr/>
            </a:pPr>
            <a:endParaRPr lang="ru-RU" sz="16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 globalization">
  <a:themeElements>
    <a:clrScheme name="Edu globaliz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globalizatio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 globaliz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globaliz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globaliz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 globalization</Template>
  <TotalTime>960</TotalTime>
  <Words>282</Words>
  <Application>Microsoft Office PowerPoint</Application>
  <PresentationFormat>Экран (4:3)</PresentationFormat>
  <Paragraphs>41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Edu globalization</vt:lpstr>
      <vt:lpstr>Образование без границ</vt:lpstr>
      <vt:lpstr>Условия успеха учителя</vt:lpstr>
      <vt:lpstr>Ход урока зависит от темы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без границ</dc:title>
  <dc:creator>Old_School</dc:creator>
  <cp:lastModifiedBy>GordeevAV</cp:lastModifiedBy>
  <cp:revision>87</cp:revision>
  <dcterms:created xsi:type="dcterms:W3CDTF">2011-07-06T07:53:29Z</dcterms:created>
  <dcterms:modified xsi:type="dcterms:W3CDTF">2021-08-23T05:02:05Z</dcterms:modified>
</cp:coreProperties>
</file>