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9" r:id="rId2"/>
    <p:sldId id="260" r:id="rId3"/>
    <p:sldId id="261" r:id="rId4"/>
    <p:sldId id="262" r:id="rId5"/>
    <p:sldId id="276" r:id="rId6"/>
    <p:sldId id="277" r:id="rId7"/>
    <p:sldId id="266" r:id="rId8"/>
    <p:sldId id="268" r:id="rId9"/>
    <p:sldId id="271" r:id="rId10"/>
    <p:sldId id="278" r:id="rId11"/>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1" d="100"/>
          <a:sy n="51" d="100"/>
        </p:scale>
        <p:origin x="-135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4.xml"/><Relationship Id="rId4" Type="http://schemas.openxmlformats.org/officeDocument/2006/relationships/image" Target="../media/image2.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Прямоугольный треугольник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Группа 15"/>
          <p:cNvGrpSpPr>
            <a:grpSpLocks/>
          </p:cNvGrpSpPr>
          <p:nvPr/>
        </p:nvGrpSpPr>
        <p:grpSpPr bwMode="auto">
          <a:xfrm>
            <a:off x="-3175" y="4953000"/>
            <a:ext cx="9147175" cy="1911350"/>
            <a:chOff x="-3765" y="4832896"/>
            <a:chExt cx="9147765" cy="2032192"/>
          </a:xfrm>
        </p:grpSpPr>
        <p:sp>
          <p:nvSpPr>
            <p:cNvPr id="6" name="Полилиния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Полилиния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8" name="Полилиния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email">
                <a:alphaModFix amt="50000"/>
                <a:extLst>
                  <a:ext uri="{28A0092B-C50C-407E-A947-70E740481C1C}">
                    <a14:useLocalDpi xmlns:a14="http://schemas.microsoft.com/office/drawing/2010/main"/>
                  </a:ext>
                </a:extLst>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Прямая соединительная линия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Заголовок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ru-RU" smtClean="0"/>
              <a:t>Образец заголовка</a:t>
            </a:r>
            <a:endParaRPr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ru-RU" smtClean="0"/>
              <a:t>Образец подзаголовка</a:t>
            </a:r>
            <a:endParaRPr lang="en-US"/>
          </a:p>
        </p:txBody>
      </p:sp>
      <p:sp>
        <p:nvSpPr>
          <p:cNvPr id="11" name="Дата 29"/>
          <p:cNvSpPr>
            <a:spLocks noGrp="1"/>
          </p:cNvSpPr>
          <p:nvPr>
            <p:ph type="dt" sz="half" idx="10"/>
          </p:nvPr>
        </p:nvSpPr>
        <p:spPr/>
        <p:txBody>
          <a:bodyPr/>
          <a:lstStyle>
            <a:lvl1pPr>
              <a:defRPr>
                <a:solidFill>
                  <a:srgbClr val="FFFFFF"/>
                </a:solidFill>
              </a:defRPr>
            </a:lvl1pPr>
            <a:extLst/>
          </a:lstStyle>
          <a:p>
            <a:pPr>
              <a:defRPr/>
            </a:pPr>
            <a:fld id="{01779738-482F-491B-879C-95E632F1AAEE}" type="datetimeFigureOut">
              <a:rPr lang="ru-RU"/>
              <a:pPr>
                <a:defRPr/>
              </a:pPr>
              <a:t>23.08.2021</a:t>
            </a:fld>
            <a:endParaRPr lang="ru-RU"/>
          </a:p>
        </p:txBody>
      </p:sp>
      <p:sp>
        <p:nvSpPr>
          <p:cNvPr id="12"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pPr>
              <a:defRPr/>
            </a:pPr>
            <a:endParaRPr lang="ru-RU"/>
          </a:p>
        </p:txBody>
      </p:sp>
      <p:sp>
        <p:nvSpPr>
          <p:cNvPr id="13" name="Номер слайда 26"/>
          <p:cNvSpPr>
            <a:spLocks noGrp="1"/>
          </p:cNvSpPr>
          <p:nvPr>
            <p:ph type="sldNum" sz="quarter" idx="12"/>
          </p:nvPr>
        </p:nvSpPr>
        <p:spPr/>
        <p:txBody>
          <a:bodyPr/>
          <a:lstStyle>
            <a:lvl1pPr>
              <a:defRPr>
                <a:solidFill>
                  <a:srgbClr val="FFFFFF"/>
                </a:solidFill>
              </a:defRPr>
            </a:lvl1pPr>
            <a:extLst/>
          </a:lstStyle>
          <a:p>
            <a:pPr>
              <a:defRPr/>
            </a:pPr>
            <a:fld id="{7E10DF95-D55F-4904-974B-D21ABFB5C00D}" type="slidenum">
              <a:rPr lang="ru-RU"/>
              <a:pPr>
                <a:defRPr/>
              </a:pPr>
              <a:t>‹#›</a:t>
            </a:fld>
            <a:endParaRPr lang="ru-RU"/>
          </a:p>
        </p:txBody>
      </p:sp>
    </p:spTree>
    <p:extLst>
      <p:ext uri="{BB962C8B-B14F-4D97-AF65-F5344CB8AC3E}">
        <p14:creationId xmlns:p14="http://schemas.microsoft.com/office/powerpoint/2010/main" val="1119324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AE34683A-50C1-42FE-85DE-9E06573913C8}" type="datetimeFigureOut">
              <a:rPr lang="ru-RU"/>
              <a:pPr>
                <a:defRPr/>
              </a:pPr>
              <a:t>23.08.2021</a:t>
            </a:fld>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6F6771D9-3A37-401C-9C7C-C9C658D57C3C}" type="slidenum">
              <a:rPr lang="ru-RU"/>
              <a:pPr>
                <a:defRPr/>
              </a:pPr>
              <a:t>‹#›</a:t>
            </a:fld>
            <a:endParaRPr lang="ru-RU"/>
          </a:p>
        </p:txBody>
      </p:sp>
    </p:spTree>
    <p:extLst>
      <p:ext uri="{BB962C8B-B14F-4D97-AF65-F5344CB8AC3E}">
        <p14:creationId xmlns:p14="http://schemas.microsoft.com/office/powerpoint/2010/main" val="4177108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AF37A3FC-A4DA-44D0-89FE-59D00AA0200B}" type="datetimeFigureOut">
              <a:rPr lang="ru-RU"/>
              <a:pPr>
                <a:defRPr/>
              </a:pPr>
              <a:t>23.08.2021</a:t>
            </a:fld>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80D315CA-C66D-4960-A7F9-4BA13E6620A5}" type="slidenum">
              <a:rPr lang="ru-RU"/>
              <a:pPr>
                <a:defRPr/>
              </a:pPr>
              <a:t>‹#›</a:t>
            </a:fld>
            <a:endParaRPr lang="ru-RU"/>
          </a:p>
        </p:txBody>
      </p:sp>
    </p:spTree>
    <p:extLst>
      <p:ext uri="{BB962C8B-B14F-4D97-AF65-F5344CB8AC3E}">
        <p14:creationId xmlns:p14="http://schemas.microsoft.com/office/powerpoint/2010/main" val="1246968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Заголовок 6"/>
          <p:cNvSpPr>
            <a:spLocks noGrp="1"/>
          </p:cNvSpPr>
          <p:nvPr>
            <p:ph type="title"/>
          </p:nvPr>
        </p:nvSpPr>
        <p:spPr/>
        <p:txBody>
          <a:bodyPr rtlCol="0"/>
          <a:lstStyle>
            <a:extLst/>
          </a:lstStyle>
          <a:p>
            <a:r>
              <a:rPr lang="ru-RU" smtClean="0"/>
              <a:t>Образец заголовка</a:t>
            </a:r>
            <a:endParaRPr lang="en-US"/>
          </a:p>
        </p:txBody>
      </p:sp>
      <p:sp>
        <p:nvSpPr>
          <p:cNvPr id="4" name="Дата 9"/>
          <p:cNvSpPr>
            <a:spLocks noGrp="1"/>
          </p:cNvSpPr>
          <p:nvPr>
            <p:ph type="dt" sz="half" idx="10"/>
          </p:nvPr>
        </p:nvSpPr>
        <p:spPr/>
        <p:txBody>
          <a:bodyPr/>
          <a:lstStyle>
            <a:lvl1pPr>
              <a:defRPr/>
            </a:lvl1pPr>
          </a:lstStyle>
          <a:p>
            <a:pPr>
              <a:defRPr/>
            </a:pPr>
            <a:fld id="{11D1794F-0406-45E7-A4E7-FAA1D0110A79}" type="datetimeFigureOut">
              <a:rPr lang="ru-RU"/>
              <a:pPr>
                <a:defRPr/>
              </a:pPr>
              <a:t>23.08.2021</a:t>
            </a:fld>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F567A255-E18B-4943-9B17-DB44CA72DE1A}" type="slidenum">
              <a:rPr lang="ru-RU"/>
              <a:pPr>
                <a:defRPr/>
              </a:pPr>
              <a:t>‹#›</a:t>
            </a:fld>
            <a:endParaRPr lang="ru-RU"/>
          </a:p>
        </p:txBody>
      </p:sp>
    </p:spTree>
    <p:extLst>
      <p:ext uri="{BB962C8B-B14F-4D97-AF65-F5344CB8AC3E}">
        <p14:creationId xmlns:p14="http://schemas.microsoft.com/office/powerpoint/2010/main" val="1972440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Pr>
        <a:blipFill dpi="0" rotWithShape="0">
          <a:blip r:embed="rId3"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4" name="Нашивка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Нашивка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Заголовок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ru-RU" smtClean="0"/>
              <a:t>Образец заголовка</a:t>
            </a:r>
            <a:endParaRPr lang="en-US"/>
          </a:p>
        </p:txBody>
      </p:sp>
      <p:sp>
        <p:nvSpPr>
          <p:cNvPr id="3" name="Текст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ru-RU" smtClean="0"/>
              <a:t>Образец текста</a:t>
            </a:r>
          </a:p>
        </p:txBody>
      </p:sp>
      <p:sp>
        <p:nvSpPr>
          <p:cNvPr id="6" name="Дата 3"/>
          <p:cNvSpPr>
            <a:spLocks noGrp="1"/>
          </p:cNvSpPr>
          <p:nvPr>
            <p:ph type="dt" sz="half" idx="10"/>
          </p:nvPr>
        </p:nvSpPr>
        <p:spPr/>
        <p:txBody>
          <a:bodyPr/>
          <a:lstStyle>
            <a:lvl1pPr>
              <a:defRPr/>
            </a:lvl1pPr>
            <a:extLst/>
          </a:lstStyle>
          <a:p>
            <a:pPr>
              <a:defRPr/>
            </a:pPr>
            <a:fld id="{23CE069A-59DE-4408-8058-8860656EAAA6}" type="datetimeFigureOut">
              <a:rPr lang="ru-RU"/>
              <a:pPr>
                <a:defRPr/>
              </a:pPr>
              <a:t>23.08.2021</a:t>
            </a:fld>
            <a:endParaRPr lang="ru-RU"/>
          </a:p>
        </p:txBody>
      </p:sp>
      <p:sp>
        <p:nvSpPr>
          <p:cNvPr id="7" name="Нижний колонтитул 4"/>
          <p:cNvSpPr>
            <a:spLocks noGrp="1"/>
          </p:cNvSpPr>
          <p:nvPr>
            <p:ph type="ftr" sz="quarter" idx="11"/>
          </p:nvPr>
        </p:nvSpPr>
        <p:spPr/>
        <p:txBody>
          <a:bodyPr/>
          <a:lstStyle>
            <a:lvl1pPr>
              <a:defRPr/>
            </a:lvl1pPr>
            <a:extLst/>
          </a:lstStyle>
          <a:p>
            <a:pPr>
              <a:defRPr/>
            </a:pPr>
            <a:endParaRPr lang="ru-RU"/>
          </a:p>
        </p:txBody>
      </p:sp>
      <p:sp>
        <p:nvSpPr>
          <p:cNvPr id="8" name="Номер слайда 5"/>
          <p:cNvSpPr>
            <a:spLocks noGrp="1"/>
          </p:cNvSpPr>
          <p:nvPr>
            <p:ph type="sldNum" sz="quarter" idx="12"/>
          </p:nvPr>
        </p:nvSpPr>
        <p:spPr/>
        <p:txBody>
          <a:bodyPr/>
          <a:lstStyle>
            <a:lvl1pPr>
              <a:defRPr/>
            </a:lvl1pPr>
            <a:extLst/>
          </a:lstStyle>
          <a:p>
            <a:pPr>
              <a:defRPr/>
            </a:pPr>
            <a:fld id="{2D27C281-0832-4E90-A0CE-2B0E30A51832}" type="slidenum">
              <a:rPr lang="ru-RU"/>
              <a:pPr>
                <a:defRPr/>
              </a:pPr>
              <a:t>‹#›</a:t>
            </a:fld>
            <a:endParaRPr lang="ru-RU"/>
          </a:p>
        </p:txBody>
      </p:sp>
    </p:spTree>
    <p:extLst>
      <p:ext uri="{BB962C8B-B14F-4D97-AF65-F5344CB8AC3E}">
        <p14:creationId xmlns:p14="http://schemas.microsoft.com/office/powerpoint/2010/main" val="311800744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Pr>
        <a:blipFill dpi="0" rotWithShape="0">
          <a:blip r:embed="rId3"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8" name="Заголовок 7"/>
          <p:cNvSpPr>
            <a:spLocks noGrp="1"/>
          </p:cNvSpPr>
          <p:nvPr>
            <p:ph type="title"/>
          </p:nvPr>
        </p:nvSpPr>
        <p:spPr/>
        <p:txBody>
          <a:bodyPr rtlCol="0"/>
          <a:lstStyle>
            <a:extLst/>
          </a:lstStyle>
          <a:p>
            <a:r>
              <a:rPr lang="ru-RU" smtClean="0"/>
              <a:t>Образец заголовка</a:t>
            </a:r>
            <a:endParaRPr lang="en-US"/>
          </a:p>
        </p:txBody>
      </p:sp>
      <p:sp>
        <p:nvSpPr>
          <p:cNvPr id="5" name="Дата 4"/>
          <p:cNvSpPr>
            <a:spLocks noGrp="1"/>
          </p:cNvSpPr>
          <p:nvPr>
            <p:ph type="dt" sz="half" idx="10"/>
          </p:nvPr>
        </p:nvSpPr>
        <p:spPr/>
        <p:txBody>
          <a:bodyPr/>
          <a:lstStyle>
            <a:lvl1pPr>
              <a:defRPr/>
            </a:lvl1pPr>
            <a:extLst/>
          </a:lstStyle>
          <a:p>
            <a:pPr>
              <a:defRPr/>
            </a:pPr>
            <a:fld id="{614AF4F7-E426-4F86-A797-C5373BFD2264}" type="datetimeFigureOut">
              <a:rPr lang="ru-RU"/>
              <a:pPr>
                <a:defRPr/>
              </a:pPr>
              <a:t>23.08.2021</a:t>
            </a:fld>
            <a:endParaRPr lang="ru-RU"/>
          </a:p>
        </p:txBody>
      </p:sp>
      <p:sp>
        <p:nvSpPr>
          <p:cNvPr id="6" name="Нижний колонтитул 5"/>
          <p:cNvSpPr>
            <a:spLocks noGrp="1"/>
          </p:cNvSpPr>
          <p:nvPr>
            <p:ph type="ftr" sz="quarter" idx="11"/>
          </p:nvPr>
        </p:nvSpPr>
        <p:spPr/>
        <p:txBody>
          <a:bodyPr/>
          <a:lstStyle>
            <a:lvl1pPr>
              <a:defRPr/>
            </a:lvl1pPr>
            <a:extLst/>
          </a:lstStyle>
          <a:p>
            <a:pPr>
              <a:defRPr/>
            </a:pPr>
            <a:endParaRPr lang="ru-RU"/>
          </a:p>
        </p:txBody>
      </p:sp>
      <p:sp>
        <p:nvSpPr>
          <p:cNvPr id="7" name="Номер слайда 6"/>
          <p:cNvSpPr>
            <a:spLocks noGrp="1"/>
          </p:cNvSpPr>
          <p:nvPr>
            <p:ph type="sldNum" sz="quarter" idx="12"/>
          </p:nvPr>
        </p:nvSpPr>
        <p:spPr/>
        <p:txBody>
          <a:bodyPr/>
          <a:lstStyle>
            <a:lvl1pPr>
              <a:defRPr/>
            </a:lvl1pPr>
            <a:extLst/>
          </a:lstStyle>
          <a:p>
            <a:pPr>
              <a:defRPr/>
            </a:pPr>
            <a:fld id="{9A195E89-C255-4392-905C-511322E4EA10}" type="slidenum">
              <a:rPr lang="ru-RU"/>
              <a:pPr>
                <a:defRPr/>
              </a:pPr>
              <a:t>‹#›</a:t>
            </a:fld>
            <a:endParaRPr lang="ru-RU"/>
          </a:p>
        </p:txBody>
      </p:sp>
    </p:spTree>
    <p:extLst>
      <p:ext uri="{BB962C8B-B14F-4D97-AF65-F5344CB8AC3E}">
        <p14:creationId xmlns:p14="http://schemas.microsoft.com/office/powerpoint/2010/main" val="2009738994"/>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Pr>
        <a:blipFill dpi="0" rotWithShape="0">
          <a:blip r:embed="rId2"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lstStyle>
            <a:lvl1pPr>
              <a:defRPr/>
            </a:lvl1pPr>
            <a:extLst/>
          </a:lstStyle>
          <a:p>
            <a:r>
              <a:rPr lang="ru-RU" smtClean="0"/>
              <a:t>Образец заголовка</a:t>
            </a:r>
            <a:endParaRPr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lvl1pPr>
              <a:defRPr/>
            </a:lvl1pPr>
            <a:extLst/>
          </a:lstStyle>
          <a:p>
            <a:pPr>
              <a:defRPr/>
            </a:pPr>
            <a:fld id="{A966EF09-D500-4A36-B304-C875CE5BEE3A}" type="datetimeFigureOut">
              <a:rPr lang="ru-RU"/>
              <a:pPr>
                <a:defRPr/>
              </a:pPr>
              <a:t>23.08.2021</a:t>
            </a:fld>
            <a:endParaRPr lang="ru-RU"/>
          </a:p>
        </p:txBody>
      </p:sp>
      <p:sp>
        <p:nvSpPr>
          <p:cNvPr id="8" name="Нижний колонтитул 7"/>
          <p:cNvSpPr>
            <a:spLocks noGrp="1"/>
          </p:cNvSpPr>
          <p:nvPr>
            <p:ph type="ftr" sz="quarter" idx="11"/>
          </p:nvPr>
        </p:nvSpPr>
        <p:spPr/>
        <p:txBody>
          <a:bodyPr/>
          <a:lstStyle>
            <a:lvl1pPr>
              <a:defRPr/>
            </a:lvl1pPr>
            <a:extLst/>
          </a:lstStyle>
          <a:p>
            <a:pPr>
              <a:defRPr/>
            </a:pPr>
            <a:endParaRPr lang="ru-RU"/>
          </a:p>
        </p:txBody>
      </p:sp>
      <p:sp>
        <p:nvSpPr>
          <p:cNvPr id="9" name="Номер слайда 8"/>
          <p:cNvSpPr>
            <a:spLocks noGrp="1"/>
          </p:cNvSpPr>
          <p:nvPr>
            <p:ph type="sldNum" sz="quarter" idx="12"/>
          </p:nvPr>
        </p:nvSpPr>
        <p:spPr/>
        <p:txBody>
          <a:bodyPr/>
          <a:lstStyle>
            <a:lvl1pPr>
              <a:defRPr/>
            </a:lvl1pPr>
            <a:extLst/>
          </a:lstStyle>
          <a:p>
            <a:pPr>
              <a:defRPr/>
            </a:pPr>
            <a:fld id="{609938BC-2B64-448B-9038-B66EACBF8615}" type="slidenum">
              <a:rPr lang="ru-RU"/>
              <a:pPr>
                <a:defRPr/>
              </a:pPr>
              <a:t>‹#›</a:t>
            </a:fld>
            <a:endParaRPr lang="ru-RU"/>
          </a:p>
        </p:txBody>
      </p:sp>
    </p:spTree>
    <p:extLst>
      <p:ext uri="{BB962C8B-B14F-4D97-AF65-F5344CB8AC3E}">
        <p14:creationId xmlns:p14="http://schemas.microsoft.com/office/powerpoint/2010/main" val="113336031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Pr>
        <a:blipFill dpi="0" rotWithShape="0">
          <a:blip r:embed="rId3"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rtlCol="0"/>
          <a:lstStyle>
            <a:extLst/>
          </a:lstStyle>
          <a:p>
            <a:r>
              <a:rPr lang="ru-RU" smtClean="0"/>
              <a:t>Образец заголовка</a:t>
            </a:r>
            <a:endParaRPr lang="en-US"/>
          </a:p>
        </p:txBody>
      </p:sp>
      <p:sp>
        <p:nvSpPr>
          <p:cNvPr id="3" name="Дата 2"/>
          <p:cNvSpPr>
            <a:spLocks noGrp="1"/>
          </p:cNvSpPr>
          <p:nvPr>
            <p:ph type="dt" sz="half" idx="10"/>
          </p:nvPr>
        </p:nvSpPr>
        <p:spPr/>
        <p:txBody>
          <a:bodyPr/>
          <a:lstStyle>
            <a:lvl1pPr>
              <a:defRPr/>
            </a:lvl1pPr>
            <a:extLst/>
          </a:lstStyle>
          <a:p>
            <a:pPr>
              <a:defRPr/>
            </a:pPr>
            <a:fld id="{E2090C5A-1A0D-4EED-AAEF-C46BEE18742D}" type="datetimeFigureOut">
              <a:rPr lang="ru-RU"/>
              <a:pPr>
                <a:defRPr/>
              </a:pPr>
              <a:t>23.08.2021</a:t>
            </a:fld>
            <a:endParaRPr lang="ru-RU"/>
          </a:p>
        </p:txBody>
      </p:sp>
      <p:sp>
        <p:nvSpPr>
          <p:cNvPr id="4" name="Нижний колонтитул 3"/>
          <p:cNvSpPr>
            <a:spLocks noGrp="1"/>
          </p:cNvSpPr>
          <p:nvPr>
            <p:ph type="ftr" sz="quarter" idx="11"/>
          </p:nvPr>
        </p:nvSpPr>
        <p:spPr/>
        <p:txBody>
          <a:bodyPr/>
          <a:lstStyle>
            <a:lvl1pPr>
              <a:defRPr/>
            </a:lvl1pPr>
            <a:extLst/>
          </a:lstStyle>
          <a:p>
            <a:pPr>
              <a:defRPr/>
            </a:pPr>
            <a:endParaRPr lang="ru-RU"/>
          </a:p>
        </p:txBody>
      </p:sp>
      <p:sp>
        <p:nvSpPr>
          <p:cNvPr id="5" name="Номер слайда 4"/>
          <p:cNvSpPr>
            <a:spLocks noGrp="1"/>
          </p:cNvSpPr>
          <p:nvPr>
            <p:ph type="sldNum" sz="quarter" idx="12"/>
          </p:nvPr>
        </p:nvSpPr>
        <p:spPr/>
        <p:txBody>
          <a:bodyPr/>
          <a:lstStyle>
            <a:lvl1pPr>
              <a:defRPr/>
            </a:lvl1pPr>
            <a:extLst/>
          </a:lstStyle>
          <a:p>
            <a:pPr>
              <a:defRPr/>
            </a:pPr>
            <a:fld id="{FEEF5C1F-BB79-4D95-9D09-CCD9E426F514}" type="slidenum">
              <a:rPr lang="ru-RU"/>
              <a:pPr>
                <a:defRPr/>
              </a:pPr>
              <a:t>‹#›</a:t>
            </a:fld>
            <a:endParaRPr lang="ru-RU"/>
          </a:p>
        </p:txBody>
      </p:sp>
    </p:spTree>
    <p:extLst>
      <p:ext uri="{BB962C8B-B14F-4D97-AF65-F5344CB8AC3E}">
        <p14:creationId xmlns:p14="http://schemas.microsoft.com/office/powerpoint/2010/main" val="4201064878"/>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9"/>
          <p:cNvSpPr>
            <a:spLocks noGrp="1"/>
          </p:cNvSpPr>
          <p:nvPr>
            <p:ph type="dt" sz="half" idx="10"/>
          </p:nvPr>
        </p:nvSpPr>
        <p:spPr/>
        <p:txBody>
          <a:bodyPr/>
          <a:lstStyle>
            <a:lvl1pPr>
              <a:defRPr/>
            </a:lvl1pPr>
          </a:lstStyle>
          <a:p>
            <a:pPr>
              <a:defRPr/>
            </a:pPr>
            <a:fld id="{DAA13216-DFE2-4447-9577-F1709F683C62}" type="datetimeFigureOut">
              <a:rPr lang="ru-RU"/>
              <a:pPr>
                <a:defRPr/>
              </a:pPr>
              <a:t>23.08.2021</a:t>
            </a:fld>
            <a:endParaRPr lang="ru-RU"/>
          </a:p>
        </p:txBody>
      </p:sp>
      <p:sp>
        <p:nvSpPr>
          <p:cNvPr id="3" name="Нижний колонтитул 21"/>
          <p:cNvSpPr>
            <a:spLocks noGrp="1"/>
          </p:cNvSpPr>
          <p:nvPr>
            <p:ph type="ftr" sz="quarter" idx="11"/>
          </p:nvPr>
        </p:nvSpPr>
        <p:spPr/>
        <p:txBody>
          <a:bodyPr/>
          <a:lstStyle>
            <a:lvl1pPr>
              <a:defRPr/>
            </a:lvl1pPr>
          </a:lstStyle>
          <a:p>
            <a:pPr>
              <a:defRPr/>
            </a:pPr>
            <a:endParaRPr lang="ru-RU"/>
          </a:p>
        </p:txBody>
      </p:sp>
      <p:sp>
        <p:nvSpPr>
          <p:cNvPr id="4" name="Номер слайда 17"/>
          <p:cNvSpPr>
            <a:spLocks noGrp="1"/>
          </p:cNvSpPr>
          <p:nvPr>
            <p:ph type="sldNum" sz="quarter" idx="12"/>
          </p:nvPr>
        </p:nvSpPr>
        <p:spPr/>
        <p:txBody>
          <a:bodyPr/>
          <a:lstStyle>
            <a:lvl1pPr>
              <a:defRPr/>
            </a:lvl1pPr>
          </a:lstStyle>
          <a:p>
            <a:pPr>
              <a:defRPr/>
            </a:pPr>
            <a:fld id="{D2BE6A9A-10F0-4543-9C41-95EEAC16482F}" type="slidenum">
              <a:rPr lang="ru-RU"/>
              <a:pPr>
                <a:defRPr/>
              </a:pPr>
              <a:t>‹#›</a:t>
            </a:fld>
            <a:endParaRPr lang="ru-RU"/>
          </a:p>
        </p:txBody>
      </p:sp>
    </p:spTree>
    <p:extLst>
      <p:ext uri="{BB962C8B-B14F-4D97-AF65-F5344CB8AC3E}">
        <p14:creationId xmlns:p14="http://schemas.microsoft.com/office/powerpoint/2010/main" val="3881490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Pr>
        <a:blipFill dpi="0" rotWithShape="0">
          <a:blip r:embed="rId2"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ru-RU" smtClean="0"/>
              <a:t>Образец заголовка</a:t>
            </a:r>
            <a:endParaRPr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lvl1pPr>
              <a:defRPr/>
            </a:lvl1pPr>
            <a:extLst/>
          </a:lstStyle>
          <a:p>
            <a:pPr>
              <a:defRPr/>
            </a:pPr>
            <a:fld id="{B65F6629-6C65-486E-B3F9-DBEB920A25EE}" type="datetimeFigureOut">
              <a:rPr lang="ru-RU"/>
              <a:pPr>
                <a:defRPr/>
              </a:pPr>
              <a:t>23.08.2021</a:t>
            </a:fld>
            <a:endParaRPr lang="ru-RU"/>
          </a:p>
        </p:txBody>
      </p:sp>
      <p:sp>
        <p:nvSpPr>
          <p:cNvPr id="6" name="Нижний колонтитул 5"/>
          <p:cNvSpPr>
            <a:spLocks noGrp="1"/>
          </p:cNvSpPr>
          <p:nvPr>
            <p:ph type="ftr" sz="quarter" idx="11"/>
          </p:nvPr>
        </p:nvSpPr>
        <p:spPr/>
        <p:txBody>
          <a:bodyPr/>
          <a:lstStyle>
            <a:lvl1pPr>
              <a:defRPr/>
            </a:lvl1pPr>
            <a:extLst/>
          </a:lstStyle>
          <a:p>
            <a:pPr>
              <a:defRPr/>
            </a:pPr>
            <a:endParaRPr lang="ru-RU"/>
          </a:p>
        </p:txBody>
      </p:sp>
      <p:sp>
        <p:nvSpPr>
          <p:cNvPr id="7" name="Номер слайда 6"/>
          <p:cNvSpPr>
            <a:spLocks noGrp="1"/>
          </p:cNvSpPr>
          <p:nvPr>
            <p:ph type="sldNum" sz="quarter" idx="12"/>
          </p:nvPr>
        </p:nvSpPr>
        <p:spPr/>
        <p:txBody>
          <a:bodyPr/>
          <a:lstStyle>
            <a:lvl1pPr>
              <a:defRPr/>
            </a:lvl1pPr>
            <a:extLst/>
          </a:lstStyle>
          <a:p>
            <a:pPr>
              <a:defRPr/>
            </a:pPr>
            <a:fld id="{1DC2AC64-31C6-452A-AFD1-41C792400777}" type="slidenum">
              <a:rPr lang="ru-RU"/>
              <a:pPr>
                <a:defRPr/>
              </a:pPr>
              <a:t>‹#›</a:t>
            </a:fld>
            <a:endParaRPr lang="ru-RU"/>
          </a:p>
        </p:txBody>
      </p:sp>
    </p:spTree>
    <p:extLst>
      <p:ext uri="{BB962C8B-B14F-4D97-AF65-F5344CB8AC3E}">
        <p14:creationId xmlns:p14="http://schemas.microsoft.com/office/powerpoint/2010/main" val="2473387758"/>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Pr>
        <a:blipFill dpi="0" rotWithShape="0">
          <a:blip r:embed="rId3"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5" name="Полилиния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6" name="Полилиния 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Прямоугольный треугольник 6"/>
          <p:cNvSpPr>
            <a:spLocks/>
          </p:cNvSpPr>
          <p:nvPr/>
        </p:nvSpPr>
        <p:spPr bwMode="auto">
          <a:xfrm>
            <a:off x="-6042" y="5791253"/>
            <a:ext cx="3402314" cy="1080868"/>
          </a:xfrm>
          <a:prstGeom prst="rtTriangle">
            <a:avLst/>
          </a:prstGeom>
          <a:blipFill>
            <a:blip r:embed="rId4" cstate="email">
              <a:alphaModFix amt="50000"/>
              <a:extLst>
                <a:ext uri="{28A0092B-C50C-407E-A947-70E740481C1C}">
                  <a14:useLocalDpi xmlns:a14="http://schemas.microsoft.com/office/drawing/2010/main"/>
                </a:ext>
              </a:extLst>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Прямая соединительная линия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Нашивка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Нашивка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Текст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ru-RU" noProof="0" smtClean="0"/>
              <a:t>Вставка рисунка</a:t>
            </a:r>
            <a:endParaRPr lang="en-US" noProof="0" dirty="0"/>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ru-RU" smtClean="0"/>
              <a:t>Образец заголовка</a:t>
            </a:r>
            <a:endParaRPr lang="en-US"/>
          </a:p>
        </p:txBody>
      </p:sp>
      <p:sp>
        <p:nvSpPr>
          <p:cNvPr id="11" name="Дата 4"/>
          <p:cNvSpPr>
            <a:spLocks noGrp="1"/>
          </p:cNvSpPr>
          <p:nvPr>
            <p:ph type="dt" sz="half" idx="10"/>
          </p:nvPr>
        </p:nvSpPr>
        <p:spPr/>
        <p:txBody>
          <a:bodyPr/>
          <a:lstStyle>
            <a:lvl1pPr>
              <a:defRPr>
                <a:solidFill>
                  <a:schemeClr val="tx1"/>
                </a:solidFill>
              </a:defRPr>
            </a:lvl1pPr>
            <a:extLst/>
          </a:lstStyle>
          <a:p>
            <a:pPr>
              <a:defRPr/>
            </a:pPr>
            <a:fld id="{E5C156AB-0AEA-45B4-9BDB-CBC743440E50}" type="datetimeFigureOut">
              <a:rPr lang="ru-RU"/>
              <a:pPr>
                <a:defRPr/>
              </a:pPr>
              <a:t>23.08.2021</a:t>
            </a:fld>
            <a:endParaRPr lang="ru-RU"/>
          </a:p>
        </p:txBody>
      </p:sp>
      <p:sp>
        <p:nvSpPr>
          <p:cNvPr id="12" name="Нижний колонтитул 5"/>
          <p:cNvSpPr>
            <a:spLocks noGrp="1"/>
          </p:cNvSpPr>
          <p:nvPr>
            <p:ph type="ftr" sz="quarter" idx="11"/>
          </p:nvPr>
        </p:nvSpPr>
        <p:spPr/>
        <p:txBody>
          <a:bodyPr/>
          <a:lstStyle>
            <a:lvl1pPr>
              <a:defRPr>
                <a:solidFill>
                  <a:schemeClr val="tx1"/>
                </a:solidFill>
              </a:defRPr>
            </a:lvl1pPr>
            <a:extLst/>
          </a:lstStyle>
          <a:p>
            <a:pPr>
              <a:defRPr/>
            </a:pPr>
            <a:endParaRPr lang="ru-RU"/>
          </a:p>
        </p:txBody>
      </p:sp>
      <p:sp>
        <p:nvSpPr>
          <p:cNvPr id="13" name="Номер слайда 6"/>
          <p:cNvSpPr>
            <a:spLocks noGrp="1"/>
          </p:cNvSpPr>
          <p:nvPr>
            <p:ph type="sldNum" sz="quarter" idx="12"/>
          </p:nvPr>
        </p:nvSpPr>
        <p:spPr/>
        <p:txBody>
          <a:bodyPr/>
          <a:lstStyle>
            <a:lvl1pPr>
              <a:defRPr>
                <a:solidFill>
                  <a:schemeClr val="tx1"/>
                </a:solidFill>
              </a:defRPr>
            </a:lvl1pPr>
            <a:extLst/>
          </a:lstStyle>
          <a:p>
            <a:pPr>
              <a:defRPr/>
            </a:pPr>
            <a:fld id="{DADF3D67-CA62-4070-98D6-00618276EFFB}" type="slidenum">
              <a:rPr lang="ru-RU"/>
              <a:pPr>
                <a:defRPr/>
              </a:pPr>
              <a:t>‹#›</a:t>
            </a:fld>
            <a:endParaRPr lang="ru-RU"/>
          </a:p>
        </p:txBody>
      </p:sp>
    </p:spTree>
    <p:extLst>
      <p:ext uri="{BB962C8B-B14F-4D97-AF65-F5344CB8AC3E}">
        <p14:creationId xmlns:p14="http://schemas.microsoft.com/office/powerpoint/2010/main" val="2771602012"/>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Полилиния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2" name="Полилиния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cstate="email">
              <a:alphaModFix amt="50000"/>
              <a:extLst>
                <a:ext uri="{28A0092B-C50C-407E-A947-70E740481C1C}">
                  <a14:useLocalDpi xmlns:a14="http://schemas.microsoft.com/office/drawing/2010/main"/>
                </a:ext>
              </a:extLst>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ru-RU" smtClean="0"/>
              <a:t>Образец заголовка</a:t>
            </a:r>
            <a:endParaRPr lang="en-US"/>
          </a:p>
        </p:txBody>
      </p:sp>
      <p:sp>
        <p:nvSpPr>
          <p:cNvPr id="1033" name="Текст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sp>
        <p:nvSpPr>
          <p:cNvPr id="10" name="Дата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cs typeface="+mn-cs"/>
              </a:defRPr>
            </a:lvl1pPr>
            <a:extLst/>
          </a:lstStyle>
          <a:p>
            <a:pPr>
              <a:defRPr/>
            </a:pPr>
            <a:fld id="{346CD06E-2FF8-4104-B494-ECAC77B16B62}" type="datetimeFigureOut">
              <a:rPr lang="ru-RU"/>
              <a:pPr>
                <a:defRPr/>
              </a:pPr>
              <a:t>23.08.2021</a:t>
            </a:fld>
            <a:endParaRPr lang="ru-RU"/>
          </a:p>
        </p:txBody>
      </p:sp>
      <p:sp>
        <p:nvSpPr>
          <p:cNvPr id="22" name="Нижний колонтитул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extLst/>
          </a:lstStyle>
          <a:p>
            <a:pPr>
              <a:defRPr/>
            </a:pPr>
            <a:endParaRPr lang="ru-RU"/>
          </a:p>
        </p:txBody>
      </p:sp>
      <p:sp>
        <p:nvSpPr>
          <p:cNvPr id="18" name="Номер слайда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cs typeface="+mn-cs"/>
              </a:defRPr>
            </a:lvl1pPr>
            <a:extLst/>
          </a:lstStyle>
          <a:p>
            <a:pPr>
              <a:defRPr/>
            </a:pPr>
            <a:fld id="{D67FD706-96FF-4AFC-AFB8-D2B9C17D272E}"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725" r:id="rId1"/>
    <p:sldLayoutId id="2147483721" r:id="rId2"/>
    <p:sldLayoutId id="2147483726" r:id="rId3"/>
    <p:sldLayoutId id="2147483727" r:id="rId4"/>
    <p:sldLayoutId id="2147483728" r:id="rId5"/>
    <p:sldLayoutId id="2147483729" r:id="rId6"/>
    <p:sldLayoutId id="2147483722" r:id="rId7"/>
    <p:sldLayoutId id="2147483730" r:id="rId8"/>
    <p:sldLayoutId id="2147483731" r:id="rId9"/>
    <p:sldLayoutId id="2147483723" r:id="rId10"/>
    <p:sldLayoutId id="2147483724"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externat.foxford.ru/polezno-znat/empatiya-kak-shag-k-socializacii-houmskulera"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image" Target="../media/image11.jpeg"/><Relationship Id="rId2" Type="http://schemas.openxmlformats.org/officeDocument/2006/relationships/image" Target="../media/image6.jpeg"/><Relationship Id="rId1" Type="http://schemas.openxmlformats.org/officeDocument/2006/relationships/slideLayout" Target="../slideLayouts/slideLayout4.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7" Type="http://schemas.openxmlformats.org/officeDocument/2006/relationships/image" Target="../media/image17.jpeg"/><Relationship Id="rId2" Type="http://schemas.openxmlformats.org/officeDocument/2006/relationships/image" Target="../media/image12.jpeg"/><Relationship Id="rId1" Type="http://schemas.openxmlformats.org/officeDocument/2006/relationships/slideLayout" Target="../slideLayouts/slideLayout4.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s/_rels/slide9.xml.rels><?xml version="1.0" encoding="UTF-8" standalone="yes"?>
<Relationships xmlns="http://schemas.openxmlformats.org/package/2006/relationships"><Relationship Id="rId8" Type="http://schemas.openxmlformats.org/officeDocument/2006/relationships/image" Target="../media/image24.jpeg"/><Relationship Id="rId3" Type="http://schemas.openxmlformats.org/officeDocument/2006/relationships/image" Target="../media/image19.jpeg"/><Relationship Id="rId7" Type="http://schemas.openxmlformats.org/officeDocument/2006/relationships/image" Target="../media/image23.jpeg"/><Relationship Id="rId2" Type="http://schemas.openxmlformats.org/officeDocument/2006/relationships/image" Target="../media/image18.jpeg"/><Relationship Id="rId1" Type="http://schemas.openxmlformats.org/officeDocument/2006/relationships/slideLayout" Target="../slideLayouts/slideLayout4.xml"/><Relationship Id="rId6" Type="http://schemas.openxmlformats.org/officeDocument/2006/relationships/image" Target="../media/image22.jpeg"/><Relationship Id="rId5" Type="http://schemas.openxmlformats.org/officeDocument/2006/relationships/image" Target="../media/image21.jpeg"/><Relationship Id="rId10" Type="http://schemas.openxmlformats.org/officeDocument/2006/relationships/image" Target="../media/image26.jpeg"/><Relationship Id="rId4" Type="http://schemas.openxmlformats.org/officeDocument/2006/relationships/image" Target="../media/image20.jpeg"/><Relationship Id="rId9" Type="http://schemas.openxmlformats.org/officeDocument/2006/relationships/image" Target="../media/image2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692697"/>
            <a:ext cx="7772400" cy="2907754"/>
          </a:xfrm>
        </p:spPr>
        <p:txBody>
          <a:bodyPr>
            <a:normAutofit fontScale="90000"/>
          </a:bodyPr>
          <a:lstStyle/>
          <a:p>
            <a:pPr eaLnBrk="1" fontAlgn="auto" hangingPunct="1">
              <a:spcAft>
                <a:spcPts val="0"/>
              </a:spcAft>
              <a:defRPr/>
            </a:pPr>
            <a:r>
              <a:rPr lang="ru-RU" dirty="0" smtClean="0"/>
              <a:t>Технология поиска и выявления одаренных детей.</a:t>
            </a:r>
            <a:br>
              <a:rPr lang="ru-RU" dirty="0" smtClean="0"/>
            </a:br>
            <a:endParaRPr lang="ru-RU" dirty="0"/>
          </a:p>
        </p:txBody>
      </p:sp>
      <p:sp>
        <p:nvSpPr>
          <p:cNvPr id="9219" name="Подзаголовок 2"/>
          <p:cNvSpPr>
            <a:spLocks noGrp="1"/>
          </p:cNvSpPr>
          <p:nvPr>
            <p:ph type="subTitle" idx="1"/>
          </p:nvPr>
        </p:nvSpPr>
        <p:spPr>
          <a:xfrm>
            <a:off x="685800" y="3611563"/>
            <a:ext cx="7772400" cy="1200150"/>
          </a:xfrm>
        </p:spPr>
        <p:txBody>
          <a:bodyPr/>
          <a:lstStyle/>
          <a:p>
            <a:pPr marR="0" eaLnBrk="1" hangingPunct="1"/>
            <a:r>
              <a:rPr lang="ru-RU" altLang="ru-RU" sz="2000" smtClean="0">
                <a:solidFill>
                  <a:schemeClr val="tx1"/>
                </a:solidFill>
              </a:rPr>
              <a:t>Учитель начальных классов МБОУ «СОШ № 19» Перфильева В.В.</a:t>
            </a:r>
          </a:p>
          <a:p>
            <a:pPr marR="0" eaLnBrk="1" hangingPunct="1"/>
            <a:r>
              <a:rPr lang="ru-RU" altLang="ru-RU" sz="2000" smtClean="0">
                <a:solidFill>
                  <a:schemeClr val="tx1"/>
                </a:solidFill>
              </a:rPr>
              <a:t>2021 г.</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620689"/>
            <a:ext cx="7772400" cy="2961674"/>
          </a:xfrm>
        </p:spPr>
        <p:txBody>
          <a:bodyPr>
            <a:noAutofit/>
          </a:bodyPr>
          <a:lstStyle/>
          <a:p>
            <a:pPr algn="l" eaLnBrk="1" hangingPunct="1">
              <a:defRPr/>
            </a:pPr>
            <a:r>
              <a:rPr lang="ru-RU" sz="2000" dirty="0" smtClean="0">
                <a:latin typeface="Times New Roman" pitchFamily="18" charset="0"/>
                <a:cs typeface="Times New Roman" pitchFamily="18" charset="0"/>
              </a:rPr>
              <a:t>        </a:t>
            </a:r>
            <a:r>
              <a:rPr lang="ru-RU" sz="2000" b="0" dirty="0" smtClean="0">
                <a:latin typeface="Times New Roman" pitchFamily="18" charset="0"/>
                <a:cs typeface="Times New Roman" pitchFamily="18" charset="0"/>
              </a:rPr>
              <a:t>Организуя все мероприятия, праздники, экскурсии, встречи, необходимо стараться вовлекать детей в те формы активности, которые соответствуют их склонностям и интересам. </a:t>
            </a:r>
            <a:br>
              <a:rPr lang="ru-RU" sz="2000" b="0" dirty="0" smtClean="0">
                <a:latin typeface="Times New Roman" pitchFamily="18" charset="0"/>
                <a:cs typeface="Times New Roman" pitchFamily="18" charset="0"/>
              </a:rPr>
            </a:br>
            <a:r>
              <a:rPr lang="ru-RU" sz="2000" b="0" dirty="0" smtClean="0">
                <a:latin typeface="Times New Roman" pitchFamily="18" charset="0"/>
                <a:cs typeface="Times New Roman" pitchFamily="18" charset="0"/>
              </a:rPr>
              <a:t>       Задача педагога состоит в том, чтобы выявить как можно больше детей с признаками одаренности и обеспечить им благоприятные условия для совершенствования присущих им видов деятельности.</a:t>
            </a:r>
            <a:br>
              <a:rPr lang="ru-RU" sz="2000" b="0" dirty="0" smtClean="0">
                <a:latin typeface="Times New Roman" pitchFamily="18" charset="0"/>
                <a:cs typeface="Times New Roman" pitchFamily="18" charset="0"/>
              </a:rPr>
            </a:br>
            <a:r>
              <a:rPr lang="ru-RU" sz="2000" b="0" dirty="0" smtClean="0">
                <a:latin typeface="Times New Roman" pitchFamily="18" charset="0"/>
                <a:cs typeface="Times New Roman" pitchFamily="18" charset="0"/>
              </a:rPr>
              <a:t>    Чем раньше начата работа с одаренным ребенком, тем полнее, шире раскрывается его талант. Благодаря системной работе дети становятся успешными.</a:t>
            </a:r>
            <a:endParaRPr lang="ru-RU" sz="2000" b="0" dirty="0">
              <a:latin typeface="Times New Roman" pitchFamily="18" charset="0"/>
              <a:cs typeface="Times New Roman" pitchFamily="18" charset="0"/>
            </a:endParaRPr>
          </a:p>
        </p:txBody>
      </p:sp>
      <p:sp>
        <p:nvSpPr>
          <p:cNvPr id="18435" name="Подзаголовок 2"/>
          <p:cNvSpPr>
            <a:spLocks noGrp="1"/>
          </p:cNvSpPr>
          <p:nvPr>
            <p:ph type="subTitle" idx="1"/>
          </p:nvPr>
        </p:nvSpPr>
        <p:spPr>
          <a:xfrm>
            <a:off x="685800" y="3611563"/>
            <a:ext cx="7772400" cy="1200150"/>
          </a:xfrm>
        </p:spPr>
        <p:txBody>
          <a:bodyPr/>
          <a:lstStyle/>
          <a:p>
            <a:pPr marR="0" eaLnBrk="1" hangingPunct="1"/>
            <a:r>
              <a:rPr lang="ru-RU" altLang="ru-RU" sz="3600" smtClean="0"/>
              <a:t>Спасибо за внимание!</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32656"/>
            <a:ext cx="8229600" cy="4954562"/>
          </a:xfrm>
        </p:spPr>
        <p:txBody>
          <a:bodyPr>
            <a:normAutofit fontScale="90000"/>
          </a:bodyPr>
          <a:lstStyle/>
          <a:p>
            <a:pPr eaLnBrk="1" fontAlgn="auto" hangingPunct="1">
              <a:spcAft>
                <a:spcPts val="0"/>
              </a:spcAft>
              <a:defRPr/>
            </a:pPr>
            <a:r>
              <a:rPr lang="ru-RU" sz="2800" dirty="0" smtClean="0"/>
              <a:t>“</a:t>
            </a:r>
            <a:r>
              <a:rPr lang="ru-RU" sz="2800" dirty="0" smtClean="0">
                <a:solidFill>
                  <a:schemeClr val="tx1"/>
                </a:solidFill>
              </a:rPr>
              <a:t>Одарённость человека – это маленький росточек, едва проклюнувшийся из земли</a:t>
            </a:r>
            <a:br>
              <a:rPr lang="ru-RU" sz="2800" dirty="0" smtClean="0">
                <a:solidFill>
                  <a:schemeClr val="tx1"/>
                </a:solidFill>
              </a:rPr>
            </a:br>
            <a:r>
              <a:rPr lang="ru-RU" sz="2800" dirty="0" smtClean="0">
                <a:solidFill>
                  <a:schemeClr val="tx1"/>
                </a:solidFill>
              </a:rPr>
              <a:t> и требующий к себе огромного</a:t>
            </a:r>
            <a:br>
              <a:rPr lang="ru-RU" sz="2800" dirty="0" smtClean="0">
                <a:solidFill>
                  <a:schemeClr val="tx1"/>
                </a:solidFill>
              </a:rPr>
            </a:br>
            <a:r>
              <a:rPr lang="ru-RU" sz="2800" dirty="0" smtClean="0">
                <a:solidFill>
                  <a:schemeClr val="tx1"/>
                </a:solidFill>
              </a:rPr>
              <a:t>внимания. </a:t>
            </a:r>
            <a:br>
              <a:rPr lang="ru-RU" sz="2800" dirty="0" smtClean="0">
                <a:solidFill>
                  <a:schemeClr val="tx1"/>
                </a:solidFill>
              </a:rPr>
            </a:br>
            <a:r>
              <a:rPr lang="ru-RU" sz="2800" dirty="0" smtClean="0">
                <a:solidFill>
                  <a:schemeClr val="tx1"/>
                </a:solidFill>
              </a:rPr>
              <a:t>Необходимо холить и лелеять, ухаживать за ним,</a:t>
            </a:r>
            <a:br>
              <a:rPr lang="ru-RU" sz="2800" dirty="0" smtClean="0">
                <a:solidFill>
                  <a:schemeClr val="tx1"/>
                </a:solidFill>
              </a:rPr>
            </a:br>
            <a:r>
              <a:rPr lang="ru-RU" sz="2800" dirty="0" smtClean="0">
                <a:solidFill>
                  <a:schemeClr val="tx1"/>
                </a:solidFill>
              </a:rPr>
              <a:t>сделать всё необходимое, </a:t>
            </a:r>
            <a:br>
              <a:rPr lang="ru-RU" sz="2800" dirty="0" smtClean="0">
                <a:solidFill>
                  <a:schemeClr val="tx1"/>
                </a:solidFill>
              </a:rPr>
            </a:br>
            <a:r>
              <a:rPr lang="ru-RU" sz="2800" dirty="0" smtClean="0">
                <a:solidFill>
                  <a:schemeClr val="tx1"/>
                </a:solidFill>
              </a:rPr>
              <a:t>чтобы он вырос и дал обильный плод”.</a:t>
            </a:r>
            <a:br>
              <a:rPr lang="ru-RU" sz="2800" dirty="0" smtClean="0">
                <a:solidFill>
                  <a:schemeClr val="tx1"/>
                </a:solidFill>
              </a:rPr>
            </a:br>
            <a:r>
              <a:rPr lang="ru-RU" sz="2800" dirty="0" smtClean="0">
                <a:solidFill>
                  <a:schemeClr val="tx1"/>
                </a:solidFill>
              </a:rPr>
              <a:t/>
            </a:r>
            <a:br>
              <a:rPr lang="ru-RU" sz="2800" dirty="0" smtClean="0">
                <a:solidFill>
                  <a:schemeClr val="tx1"/>
                </a:solidFill>
              </a:rPr>
            </a:br>
            <a:r>
              <a:rPr lang="ru-RU" sz="2800" dirty="0" smtClean="0">
                <a:solidFill>
                  <a:schemeClr val="tx1"/>
                </a:solidFill>
              </a:rPr>
              <a:t>                                               </a:t>
            </a:r>
            <a:r>
              <a:rPr lang="ru-RU" sz="2800" i="1" dirty="0" smtClean="0">
                <a:solidFill>
                  <a:schemeClr val="tx1"/>
                </a:solidFill>
              </a:rPr>
              <a:t>В. А. Сухомлинский</a:t>
            </a: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C:\Users\us\Desktop\Новая папка (2)\Холодная.png"/>
          <p:cNvPicPr>
            <a:picLocks noGrp="1" noChangeAspect="1" noChangeArrowheads="1"/>
          </p:cNvPicPr>
          <p:nvPr>
            <p:ph idx="1"/>
          </p:nvPr>
        </p:nvPicPr>
        <p:blipFill>
          <a:blip r:embed="rId2" cstate="email">
            <a:extLst>
              <a:ext uri="{28A0092B-C50C-407E-A947-70E740481C1C}">
                <a14:useLocalDpi xmlns:a14="http://schemas.microsoft.com/office/drawing/2010/main"/>
              </a:ext>
            </a:extLst>
          </a:blip>
          <a:srcRect/>
          <a:stretch>
            <a:fillRect/>
          </a:stretch>
        </p:blipFill>
        <p:spPr>
          <a:xfrm>
            <a:off x="1066800" y="2276475"/>
            <a:ext cx="4459288" cy="2447925"/>
          </a:xfrm>
        </p:spPr>
      </p:pic>
      <p:sp>
        <p:nvSpPr>
          <p:cNvPr id="2" name="Заголовок 1"/>
          <p:cNvSpPr>
            <a:spLocks noGrp="1"/>
          </p:cNvSpPr>
          <p:nvPr>
            <p:ph type="title"/>
          </p:nvPr>
        </p:nvSpPr>
        <p:spPr>
          <a:xfrm>
            <a:off x="457200" y="274638"/>
            <a:ext cx="8229600" cy="1786210"/>
          </a:xfrm>
        </p:spPr>
        <p:txBody>
          <a:bodyPr>
            <a:noAutofit/>
          </a:bodyPr>
          <a:lstStyle/>
          <a:p>
            <a:pPr eaLnBrk="1" fontAlgn="auto" hangingPunct="1">
              <a:spcAft>
                <a:spcPts val="0"/>
              </a:spcAft>
              <a:defRPr/>
            </a:pPr>
            <a:r>
              <a:rPr lang="ru-RU" sz="3200" dirty="0" smtClean="0"/>
              <a:t>«…не всякий одаренный ребенок превращается в одаренного взрослого человека, и не всякий одаренный взрослый был в детстве одаренным ребенком…» </a:t>
            </a:r>
            <a:endParaRPr lang="ru-RU" sz="3200" dirty="0"/>
          </a:p>
        </p:txBody>
      </p:sp>
      <p:sp>
        <p:nvSpPr>
          <p:cNvPr id="11268" name="Прямоугольник 6"/>
          <p:cNvSpPr>
            <a:spLocks noChangeArrowheads="1"/>
          </p:cNvSpPr>
          <p:nvPr/>
        </p:nvSpPr>
        <p:spPr bwMode="auto">
          <a:xfrm>
            <a:off x="755650" y="4797425"/>
            <a:ext cx="7777163"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ru-RU" altLang="ru-RU" b="1">
                <a:latin typeface="Lucida Sans Unicode" pitchFamily="34" charset="0"/>
              </a:rPr>
              <a:t>Марина Александровна Холодная</a:t>
            </a:r>
            <a:r>
              <a:rPr lang="ru-RU" altLang="ru-RU">
                <a:latin typeface="Lucida Sans Unicode" pitchFamily="34" charset="0"/>
              </a:rPr>
              <a:t/>
            </a:r>
            <a:br>
              <a:rPr lang="ru-RU" altLang="ru-RU">
                <a:latin typeface="Lucida Sans Unicode" pitchFamily="34" charset="0"/>
              </a:rPr>
            </a:br>
            <a:r>
              <a:rPr lang="ru-RU" altLang="ru-RU">
                <a:latin typeface="Lucida Sans Unicode" pitchFamily="34" charset="0"/>
              </a:rPr>
              <a:t>Советский и российский психолог, доктор психологических наук, профессор Института психологии РАН. Известна прежде всего исследованиями в сфере психологии интеллекта, одарённости, педагогической психологии и когнитивных стилей.</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Содержимое 2"/>
          <p:cNvSpPr>
            <a:spLocks noGrp="1"/>
          </p:cNvSpPr>
          <p:nvPr>
            <p:ph idx="1"/>
          </p:nvPr>
        </p:nvSpPr>
        <p:spPr>
          <a:xfrm>
            <a:off x="457200" y="1052513"/>
            <a:ext cx="8229600" cy="5400675"/>
          </a:xfrm>
        </p:spPr>
        <p:txBody>
          <a:bodyPr/>
          <a:lstStyle/>
          <a:p>
            <a:pPr eaLnBrk="1" hangingPunct="1">
              <a:buFont typeface="Wingdings" pitchFamily="2" charset="2"/>
              <a:buChar char="Ø"/>
              <a:defRPr/>
            </a:pPr>
            <a:r>
              <a:rPr lang="ru-RU" sz="3200" dirty="0" smtClean="0"/>
              <a:t>Интеллектуальная </a:t>
            </a:r>
            <a:r>
              <a:rPr lang="ru-RU" sz="1200" dirty="0" smtClean="0"/>
              <a:t>характеризуется повышенной наблюдательностью, концентрацией внимания и способностью анализировать информацию. Такие дети отличаются высоким IQ, обладают сильным критическим мышлением и, как правило, преуспевают в каком-то одном предмете.</a:t>
            </a:r>
          </a:p>
          <a:p>
            <a:pPr eaLnBrk="1" hangingPunct="1">
              <a:buFont typeface="Wingdings" pitchFamily="2" charset="2"/>
              <a:buChar char="Ø"/>
              <a:defRPr/>
            </a:pPr>
            <a:r>
              <a:rPr lang="ru-RU" sz="3200" dirty="0" smtClean="0"/>
              <a:t>Академическая </a:t>
            </a:r>
            <a:r>
              <a:rPr lang="ru-RU" sz="1200" dirty="0" smtClean="0"/>
              <a:t>подразумевает отличную память. Такие дети легко усваивают школьный материал, могут обучаться самостоятельно, потому что процесс учёбы приносит им удовольствие. Как правило, они способны пройти программу нескольких классов за один учебный год.</a:t>
            </a:r>
          </a:p>
          <a:p>
            <a:pPr eaLnBrk="1" hangingPunct="1">
              <a:buFont typeface="Wingdings" pitchFamily="2" charset="2"/>
              <a:buChar char="Ø"/>
              <a:defRPr/>
            </a:pPr>
            <a:r>
              <a:rPr lang="ru-RU" sz="3200" dirty="0" err="1" smtClean="0"/>
              <a:t>Креативная</a:t>
            </a:r>
            <a:r>
              <a:rPr lang="ru-RU" sz="3200" dirty="0" smtClean="0"/>
              <a:t> </a:t>
            </a:r>
            <a:r>
              <a:rPr lang="ru-RU" sz="1200" dirty="0" smtClean="0"/>
              <a:t>может проявляться в богатой фантазии и нестандартном мышлении. Частный случай — творческая одарённость, то есть склонность детей к рисованию, танцам, музыке, стихосложению, актёрскому мастерству и другим искусствам.</a:t>
            </a:r>
          </a:p>
          <a:p>
            <a:pPr eaLnBrk="1" hangingPunct="1">
              <a:buFont typeface="Wingdings" pitchFamily="2" charset="2"/>
              <a:buChar char="Ø"/>
              <a:defRPr/>
            </a:pPr>
            <a:r>
              <a:rPr lang="ru-RU" sz="3200" dirty="0" smtClean="0"/>
              <a:t> Социальная </a:t>
            </a:r>
            <a:r>
              <a:rPr lang="ru-RU" sz="1200" dirty="0" smtClean="0"/>
              <a:t>заключается в наличии лидерских качеств, высоком уровне </a:t>
            </a:r>
            <a:r>
              <a:rPr lang="ru-RU" sz="1200" dirty="0" err="1" smtClean="0">
                <a:solidFill>
                  <a:schemeClr val="tx1">
                    <a:lumMod val="95000"/>
                    <a:lumOff val="5000"/>
                  </a:schemeClr>
                </a:solidFill>
                <a:hlinkClick r:id="rId2"/>
              </a:rPr>
              <a:t>эмпатии</a:t>
            </a:r>
            <a:r>
              <a:rPr lang="ru-RU" sz="1200" dirty="0" smtClean="0">
                <a:solidFill>
                  <a:schemeClr val="tx1">
                    <a:lumMod val="95000"/>
                    <a:lumOff val="5000"/>
                  </a:schemeClr>
                </a:solidFill>
              </a:rPr>
              <a:t>, </a:t>
            </a:r>
            <a:r>
              <a:rPr lang="ru-RU" sz="1200" dirty="0" smtClean="0"/>
              <a:t>интуиции, яркой </a:t>
            </a:r>
            <a:r>
              <a:rPr lang="ru-RU" sz="1200" dirty="0" err="1" smtClean="0"/>
              <a:t>харизме</a:t>
            </a:r>
            <a:r>
              <a:rPr lang="ru-RU" sz="1200" dirty="0" smtClean="0"/>
              <a:t>. Такие дети могут непринуждённо общаться с людьми разных возрастов и часто обладают врождённым эмоциональным интеллектом — восприимчивостью к чувствам других.</a:t>
            </a:r>
          </a:p>
          <a:p>
            <a:pPr eaLnBrk="1" hangingPunct="1">
              <a:buFont typeface="Wingdings" pitchFamily="2" charset="2"/>
              <a:buChar char="Ø"/>
              <a:defRPr/>
            </a:pPr>
            <a:r>
              <a:rPr lang="ru-RU" sz="3200" dirty="0" smtClean="0"/>
              <a:t>Психомоторная </a:t>
            </a:r>
            <a:r>
              <a:rPr lang="ru-RU" sz="1200" dirty="0" smtClean="0"/>
              <a:t>предполагает опережающее возраст физическое развитие. Такие дети с ранних лет проявляют интерес к подвижным играм и спорту.</a:t>
            </a:r>
          </a:p>
          <a:p>
            <a:pPr eaLnBrk="1" hangingPunct="1">
              <a:buFont typeface="Wingdings" pitchFamily="2" charset="2"/>
              <a:buChar char="Ø"/>
              <a:defRPr/>
            </a:pPr>
            <a:endParaRPr lang="ru-RU" sz="3200" dirty="0" smtClean="0"/>
          </a:p>
        </p:txBody>
      </p:sp>
      <p:sp>
        <p:nvSpPr>
          <p:cNvPr id="2" name="Заголовок 1"/>
          <p:cNvSpPr>
            <a:spLocks noGrp="1"/>
          </p:cNvSpPr>
          <p:nvPr>
            <p:ph type="title"/>
          </p:nvPr>
        </p:nvSpPr>
        <p:spPr/>
        <p:txBody>
          <a:bodyPr/>
          <a:lstStyle/>
          <a:p>
            <a:pPr eaLnBrk="1" fontAlgn="auto" hangingPunct="1">
              <a:spcAft>
                <a:spcPts val="0"/>
              </a:spcAft>
              <a:defRPr/>
            </a:pPr>
            <a:r>
              <a:rPr lang="ru-RU" dirty="0" smtClean="0"/>
              <a:t>Типы одаренности</a:t>
            </a: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916113"/>
            <a:ext cx="8229600" cy="4321175"/>
          </a:xfrm>
        </p:spPr>
        <p:txBody>
          <a:bodyPr>
            <a:normAutofit fontScale="55000" lnSpcReduction="20000"/>
          </a:bodyPr>
          <a:lstStyle/>
          <a:p>
            <a:pPr marL="365760" indent="-256032" eaLnBrk="1" fontAlgn="auto" hangingPunct="1">
              <a:spcAft>
                <a:spcPts val="0"/>
              </a:spcAft>
              <a:buFont typeface="Wingdings 3"/>
              <a:buChar char=""/>
              <a:defRPr/>
            </a:pPr>
            <a:r>
              <a:rPr lang="ru-RU" sz="4500" b="1" dirty="0" smtClean="0"/>
              <a:t>Диагностический</a:t>
            </a:r>
            <a:r>
              <a:rPr lang="ru-RU" dirty="0" smtClean="0"/>
              <a:t> – анализ наклонностей, интересов, результатов деятельности учащихся.</a:t>
            </a:r>
          </a:p>
          <a:p>
            <a:pPr marL="365760" indent="-256032" eaLnBrk="1" fontAlgn="auto" hangingPunct="1">
              <a:spcAft>
                <a:spcPts val="0"/>
              </a:spcAft>
              <a:buFont typeface="Wingdings 3"/>
              <a:buChar char=""/>
              <a:defRPr/>
            </a:pPr>
            <a:r>
              <a:rPr lang="ru-RU" sz="4500" b="1" dirty="0" smtClean="0"/>
              <a:t>Учебный</a:t>
            </a:r>
            <a:r>
              <a:rPr lang="ru-RU" dirty="0" smtClean="0"/>
              <a:t> –осуществление индивидуального и дифференцированного подхода на уроках, индивидуальные занятия и консультации для способных детей, групповые и факультативные занятия, кружки, курсы по выбору.</a:t>
            </a:r>
          </a:p>
          <a:p>
            <a:pPr marL="365760" indent="-256032" eaLnBrk="1" fontAlgn="auto" hangingPunct="1">
              <a:spcAft>
                <a:spcPts val="0"/>
              </a:spcAft>
              <a:buFont typeface="Wingdings 3"/>
              <a:buChar char=""/>
              <a:defRPr/>
            </a:pPr>
            <a:r>
              <a:rPr lang="ru-RU" sz="4500" b="1" dirty="0" smtClean="0"/>
              <a:t>Методический</a:t>
            </a:r>
            <a:r>
              <a:rPr lang="ru-RU" b="1" dirty="0" smtClean="0"/>
              <a:t> </a:t>
            </a:r>
            <a:r>
              <a:rPr lang="ru-RU" dirty="0" smtClean="0"/>
              <a:t>– создание планов подготовки к олимпиадам, планов групповых, факультативных и индивидуальных занятий, кружковых занятий, программ курсов по выбору, пособий для способных детей по предметам, для разновозрастных групп способных детей; подборка методической литературы для работы с этими детьми.</a:t>
            </a:r>
          </a:p>
          <a:p>
            <a:pPr marL="365760" indent="-256032" eaLnBrk="1" fontAlgn="auto" hangingPunct="1">
              <a:spcAft>
                <a:spcPts val="0"/>
              </a:spcAft>
              <a:buFont typeface="Wingdings 3"/>
              <a:buChar char=""/>
              <a:defRPr/>
            </a:pPr>
            <a:r>
              <a:rPr lang="ru-RU" sz="5100" b="1" dirty="0" smtClean="0"/>
              <a:t>Творческий</a:t>
            </a:r>
            <a:r>
              <a:rPr lang="ru-RU" b="1" dirty="0" smtClean="0"/>
              <a:t> </a:t>
            </a:r>
            <a:r>
              <a:rPr lang="ru-RU" dirty="0" smtClean="0"/>
              <a:t>– участие в предметных олимпиадах, конкурсах, внеклассных мероприятиях, соревнованиях.</a:t>
            </a:r>
          </a:p>
          <a:p>
            <a:pPr marL="365760" indent="-256032" eaLnBrk="1" fontAlgn="auto" hangingPunct="1">
              <a:spcAft>
                <a:spcPts val="0"/>
              </a:spcAft>
              <a:buFont typeface="Wingdings 3"/>
              <a:buChar char=""/>
              <a:defRPr/>
            </a:pPr>
            <a:r>
              <a:rPr lang="ru-RU" sz="5100" b="1" dirty="0" err="1" smtClean="0"/>
              <a:t>Профориентационный</a:t>
            </a:r>
            <a:r>
              <a:rPr lang="ru-RU" dirty="0" smtClean="0"/>
              <a:t> – профессиональное самоопределение учащихся.</a:t>
            </a:r>
          </a:p>
          <a:p>
            <a:pPr marL="365760" indent="-256032" eaLnBrk="1" fontAlgn="auto" hangingPunct="1">
              <a:spcAft>
                <a:spcPts val="0"/>
              </a:spcAft>
              <a:buFont typeface="Wingdings 3"/>
              <a:buNone/>
              <a:defRPr/>
            </a:pPr>
            <a:r>
              <a:rPr lang="ru-RU" dirty="0" smtClean="0"/>
              <a:t> </a:t>
            </a:r>
          </a:p>
          <a:p>
            <a:pPr marL="365760" indent="-256032" eaLnBrk="1" fontAlgn="auto" hangingPunct="1">
              <a:spcAft>
                <a:spcPts val="0"/>
              </a:spcAft>
              <a:buFont typeface="Wingdings 3"/>
              <a:buChar char=""/>
              <a:defRPr/>
            </a:pPr>
            <a:endParaRPr lang="ru-RU" dirty="0"/>
          </a:p>
        </p:txBody>
      </p:sp>
      <p:sp>
        <p:nvSpPr>
          <p:cNvPr id="2" name="Заголовок 1"/>
          <p:cNvSpPr>
            <a:spLocks noGrp="1"/>
          </p:cNvSpPr>
          <p:nvPr>
            <p:ph type="title"/>
          </p:nvPr>
        </p:nvSpPr>
        <p:spPr/>
        <p:txBody>
          <a:bodyPr>
            <a:normAutofit fontScale="90000"/>
          </a:bodyPr>
          <a:lstStyle/>
          <a:p>
            <a:pPr eaLnBrk="1" fontAlgn="auto" hangingPunct="1">
              <a:spcAft>
                <a:spcPts val="0"/>
              </a:spcAft>
              <a:defRPr/>
            </a:pPr>
            <a:r>
              <a:rPr lang="ru-RU" dirty="0" smtClean="0"/>
              <a:t>Этапы в работе школы при поиске и выявлении одаренных детей</a:t>
            </a:r>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579296" cy="1143000"/>
          </a:xfrm>
        </p:spPr>
        <p:txBody>
          <a:bodyPr>
            <a:noAutofit/>
          </a:bodyPr>
          <a:lstStyle/>
          <a:p>
            <a:pPr eaLnBrk="1" hangingPunct="1">
              <a:defRPr/>
            </a:pPr>
            <a:r>
              <a:rPr lang="ru-RU" sz="1600" dirty="0" smtClean="0">
                <a:solidFill>
                  <a:schemeClr val="tx1"/>
                </a:solidFill>
                <a:latin typeface="Times New Roman" pitchFamily="18" charset="0"/>
                <a:cs typeface="Times New Roman" pitchFamily="18" charset="0"/>
              </a:rPr>
              <a:t>Выявление одаренных детей</a:t>
            </a:r>
            <a:r>
              <a:rPr lang="ru-RU" sz="1600" b="0" dirty="0" smtClean="0">
                <a:solidFill>
                  <a:schemeClr val="tx1"/>
                </a:solidFill>
                <a:latin typeface="Times New Roman" pitchFamily="18" charset="0"/>
                <a:cs typeface="Times New Roman" pitchFamily="18" charset="0"/>
              </a:rPr>
              <a:t>- это продолжительный процесс, который связан с анализом развития конкретного ребенка</a:t>
            </a:r>
            <a:r>
              <a:rPr lang="ru-RU" sz="1600" dirty="0" smtClean="0">
                <a:solidFill>
                  <a:schemeClr val="tx1"/>
                </a:solidFill>
              </a:rPr>
              <a:t>. </a:t>
            </a:r>
            <a:br>
              <a:rPr lang="ru-RU" sz="1600" dirty="0" smtClean="0">
                <a:solidFill>
                  <a:schemeClr val="tx1"/>
                </a:solidFill>
              </a:rPr>
            </a:br>
            <a:r>
              <a:rPr lang="ru-RU" sz="1600" dirty="0" smtClean="0">
                <a:solidFill>
                  <a:schemeClr val="tx1"/>
                </a:solidFill>
              </a:rPr>
              <a:t>-</a:t>
            </a:r>
            <a:r>
              <a:rPr lang="ru-RU" sz="1600" b="0" dirty="0" smtClean="0">
                <a:solidFill>
                  <a:schemeClr val="tx1"/>
                </a:solidFill>
                <a:latin typeface="Times New Roman" pitchFamily="18" charset="0"/>
                <a:cs typeface="Times New Roman" pitchFamily="18" charset="0"/>
              </a:rPr>
              <a:t>Проведение анкетирования  совместно с родителями(Анкета одаренности  А.И.Савенкова, А.А.Лосева, В.С.Юркевич). Наблюдение, анализ.</a:t>
            </a:r>
            <a:br>
              <a:rPr lang="ru-RU" sz="1600" b="0" dirty="0" smtClean="0">
                <a:solidFill>
                  <a:schemeClr val="tx1"/>
                </a:solidFill>
                <a:latin typeface="Times New Roman" pitchFamily="18" charset="0"/>
                <a:cs typeface="Times New Roman" pitchFamily="18" charset="0"/>
              </a:rPr>
            </a:br>
            <a:r>
              <a:rPr lang="ru-RU" sz="1600" b="0" dirty="0" smtClean="0">
                <a:solidFill>
                  <a:schemeClr val="tx1"/>
                </a:solidFill>
                <a:latin typeface="Times New Roman" pitchFamily="18" charset="0"/>
                <a:cs typeface="Times New Roman" pitchFamily="18" charset="0"/>
              </a:rPr>
              <a:t> - Все методы и формы работы по выявлению одаренности разделены на урочные и внеурочные:</a:t>
            </a:r>
            <a:endParaRPr lang="ru-RU" sz="1600" dirty="0">
              <a:solidFill>
                <a:schemeClr val="tx1"/>
              </a:solidFill>
            </a:endParaRPr>
          </a:p>
        </p:txBody>
      </p:sp>
      <p:sp>
        <p:nvSpPr>
          <p:cNvPr id="14339" name="Содержимое 4"/>
          <p:cNvSpPr>
            <a:spLocks noGrp="1"/>
          </p:cNvSpPr>
          <p:nvPr>
            <p:ph sz="quarter" idx="2"/>
          </p:nvPr>
        </p:nvSpPr>
        <p:spPr>
          <a:xfrm>
            <a:off x="457200" y="1628775"/>
            <a:ext cx="4040188" cy="4537075"/>
          </a:xfrm>
          <a:ln>
            <a:prstDash val="solid"/>
          </a:ln>
          <a:extLst>
            <a:ext uri="{91240B29-F687-4F45-9708-019B960494DF}">
              <a14:hiddenLine xmlns:a14="http://schemas.microsoft.com/office/drawing/2010/main" w="9525">
                <a:solidFill>
                  <a:srgbClr val="000000"/>
                </a:solidFill>
                <a:prstDash val="sysDash"/>
                <a:miter lim="800000"/>
                <a:headEnd/>
                <a:tailEnd/>
              </a14:hiddenLine>
            </a:ext>
          </a:extLst>
        </p:spPr>
        <p:txBody>
          <a:bodyPr/>
          <a:lstStyle/>
          <a:p>
            <a:pPr eaLnBrk="1" hangingPunct="1"/>
            <a:r>
              <a:rPr lang="ru-RU" altLang="ru-RU" u="sng" smtClean="0"/>
              <a:t>Урочная деятельность</a:t>
            </a:r>
          </a:p>
          <a:p>
            <a:pPr eaLnBrk="1" hangingPunct="1">
              <a:buFont typeface="Wingdings 3" pitchFamily="18" charset="2"/>
              <a:buNone/>
            </a:pPr>
            <a:r>
              <a:rPr lang="ru-RU" altLang="ru-RU" sz="2000" smtClean="0"/>
              <a:t>-разноуровневые задания</a:t>
            </a:r>
          </a:p>
          <a:p>
            <a:pPr eaLnBrk="1" hangingPunct="1">
              <a:buFont typeface="Wingdings 3" pitchFamily="18" charset="2"/>
              <a:buNone/>
            </a:pPr>
            <a:r>
              <a:rPr lang="ru-RU" altLang="ru-RU" sz="2000" smtClean="0"/>
              <a:t>- проектно-исследовательская деятельность</a:t>
            </a:r>
          </a:p>
          <a:p>
            <a:pPr eaLnBrk="1" hangingPunct="1">
              <a:buFont typeface="Wingdings 3" pitchFamily="18" charset="2"/>
              <a:buNone/>
            </a:pPr>
            <a:r>
              <a:rPr lang="ru-RU" altLang="ru-RU" sz="2000" smtClean="0"/>
              <a:t>-задания творческого и нестандартного характера</a:t>
            </a:r>
          </a:p>
          <a:p>
            <a:pPr eaLnBrk="1" hangingPunct="1">
              <a:buFont typeface="Wingdings 3" pitchFamily="18" charset="2"/>
              <a:buNone/>
            </a:pPr>
            <a:r>
              <a:rPr lang="ru-RU" altLang="ru-RU" sz="2000" smtClean="0"/>
              <a:t>- игровые технологии: деловые игры, путешествия</a:t>
            </a:r>
          </a:p>
          <a:p>
            <a:pPr eaLnBrk="1" hangingPunct="1">
              <a:buFont typeface="Wingdings 3" pitchFamily="18" charset="2"/>
              <a:buNone/>
            </a:pPr>
            <a:r>
              <a:rPr lang="ru-RU" altLang="ru-RU" sz="2000" smtClean="0"/>
              <a:t>- модульные технологии</a:t>
            </a:r>
          </a:p>
        </p:txBody>
      </p:sp>
      <p:sp>
        <p:nvSpPr>
          <p:cNvPr id="14340" name="Содержимое 5"/>
          <p:cNvSpPr>
            <a:spLocks noGrp="1"/>
          </p:cNvSpPr>
          <p:nvPr>
            <p:ph sz="quarter" idx="4"/>
          </p:nvPr>
        </p:nvSpPr>
        <p:spPr>
          <a:xfrm>
            <a:off x="4645025" y="1700213"/>
            <a:ext cx="4041775" cy="3686175"/>
          </a:xfrm>
          <a:ln>
            <a:prstDash val="solid"/>
          </a:ln>
          <a:extLst>
            <a:ext uri="{91240B29-F687-4F45-9708-019B960494DF}">
              <a14:hiddenLine xmlns:a14="http://schemas.microsoft.com/office/drawing/2010/main" w="9525">
                <a:solidFill>
                  <a:srgbClr val="000000"/>
                </a:solidFill>
                <a:prstDash val="sysDash"/>
                <a:miter lim="800000"/>
                <a:headEnd/>
                <a:tailEnd/>
              </a14:hiddenLine>
            </a:ext>
          </a:extLst>
        </p:spPr>
        <p:txBody>
          <a:bodyPr/>
          <a:lstStyle/>
          <a:p>
            <a:pPr eaLnBrk="1" hangingPunct="1">
              <a:spcBef>
                <a:spcPct val="0"/>
              </a:spcBef>
            </a:pPr>
            <a:r>
              <a:rPr lang="ru-RU" altLang="ru-RU" u="sng" smtClean="0"/>
              <a:t>Внеурочная деятельность</a:t>
            </a:r>
          </a:p>
          <a:p>
            <a:pPr eaLnBrk="1" hangingPunct="1">
              <a:spcBef>
                <a:spcPct val="0"/>
              </a:spcBef>
              <a:buFont typeface="Wingdings 3" pitchFamily="18" charset="2"/>
              <a:buNone/>
            </a:pPr>
            <a:r>
              <a:rPr lang="ru-RU" altLang="ru-RU" sz="2000" smtClean="0"/>
              <a:t>-кружки, секции, спец.курсы</a:t>
            </a:r>
          </a:p>
          <a:p>
            <a:pPr eaLnBrk="1" hangingPunct="1">
              <a:spcBef>
                <a:spcPct val="0"/>
              </a:spcBef>
              <a:buFont typeface="Wingdings 3" pitchFamily="18" charset="2"/>
              <a:buNone/>
            </a:pPr>
            <a:r>
              <a:rPr lang="ru-RU" altLang="ru-RU" sz="2000" smtClean="0"/>
              <a:t>-участие в олимпиадах, конкурсах, конференциях, выставках</a:t>
            </a:r>
          </a:p>
          <a:p>
            <a:pPr eaLnBrk="1" hangingPunct="1">
              <a:spcBef>
                <a:spcPct val="0"/>
              </a:spcBef>
              <a:buFont typeface="Wingdings 3" pitchFamily="18" charset="2"/>
              <a:buNone/>
            </a:pPr>
            <a:r>
              <a:rPr lang="ru-RU" altLang="ru-RU" sz="2000" smtClean="0"/>
              <a:t>-взаимодействие и сотрудничество с библиотеками, музеями, центрами туризма и краеведения</a:t>
            </a:r>
          </a:p>
          <a:p>
            <a:pPr eaLnBrk="1" hangingPunct="1">
              <a:spcBef>
                <a:spcPct val="0"/>
              </a:spcBef>
              <a:buFont typeface="Wingdings 3" pitchFamily="18" charset="2"/>
              <a:buNone/>
            </a:pPr>
            <a:r>
              <a:rPr lang="ru-RU" altLang="ru-RU" sz="2000" smtClean="0"/>
              <a:t>-проведение фестивалей, соревнований, игр, встреч с интересными людьми</a:t>
            </a:r>
          </a:p>
          <a:p>
            <a:pPr eaLnBrk="1" hangingPunct="1">
              <a:spcBef>
                <a:spcPct val="0"/>
              </a:spcBef>
              <a:buFont typeface="Wingdings 3" pitchFamily="18" charset="2"/>
              <a:buNone/>
            </a:pPr>
            <a:endParaRPr lang="ru-RU" altLang="ru-RU" sz="2000" smtClean="0"/>
          </a:p>
          <a:p>
            <a:pPr eaLnBrk="1" hangingPunct="1">
              <a:spcBef>
                <a:spcPct val="0"/>
              </a:spcBef>
              <a:buFontTx/>
              <a:buChar char="-"/>
            </a:pPr>
            <a:endParaRPr lang="ru-RU" altLang="ru-RU" sz="20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4" descr="C:\Users\us\Desktop\1 класс\Новая папка (2)\20201214_115135.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987675" y="0"/>
            <a:ext cx="3024188" cy="345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3" name="Picture 2" descr="C:\Users\us\Desktop\1 класс\Новая папка\20210216_113128.jpg"/>
          <p:cNvPicPr>
            <a:picLocks noGrp="1" noChangeAspect="1" noChangeArrowheads="1"/>
          </p:cNvPicPr>
          <p:nvPr>
            <p:ph sz="half" idx="1"/>
          </p:nvPr>
        </p:nvPicPr>
        <p:blipFill>
          <a:blip r:embed="rId3" cstate="email">
            <a:extLst>
              <a:ext uri="{28A0092B-C50C-407E-A947-70E740481C1C}">
                <a14:useLocalDpi xmlns:a14="http://schemas.microsoft.com/office/drawing/2010/main"/>
              </a:ext>
            </a:extLst>
          </a:blip>
          <a:srcRect/>
          <a:stretch>
            <a:fillRect/>
          </a:stretch>
        </p:blipFill>
        <p:spPr>
          <a:xfrm>
            <a:off x="0" y="0"/>
            <a:ext cx="2916238" cy="3313113"/>
          </a:xfrm>
          <a:noFill/>
        </p:spPr>
      </p:pic>
      <p:pic>
        <p:nvPicPr>
          <p:cNvPr id="15364" name="Picture 3" descr="C:\Users\us\Desktop\1 класс\Новая папка (2)\20201214_115231.jpg"/>
          <p:cNvPicPr>
            <a:picLocks noGrp="1" noChangeAspect="1" noChangeArrowheads="1"/>
          </p:cNvPicPr>
          <p:nvPr>
            <p:ph sz="half" idx="2"/>
          </p:nvPr>
        </p:nvPicPr>
        <p:blipFill>
          <a:blip r:embed="rId4" cstate="email">
            <a:extLst>
              <a:ext uri="{28A0092B-C50C-407E-A947-70E740481C1C}">
                <a14:useLocalDpi xmlns:a14="http://schemas.microsoft.com/office/drawing/2010/main"/>
              </a:ext>
            </a:extLst>
          </a:blip>
          <a:srcRect/>
          <a:stretch>
            <a:fillRect/>
          </a:stretch>
        </p:blipFill>
        <p:spPr>
          <a:xfrm>
            <a:off x="6011863" y="0"/>
            <a:ext cx="3132137" cy="3500438"/>
          </a:xfrm>
          <a:noFill/>
        </p:spPr>
      </p:pic>
      <p:pic>
        <p:nvPicPr>
          <p:cNvPr id="15365" name="Picture 5" descr="C:\Users\us\Desktop\1 класс\штурм\IMG-1acbde5877062dea73e643c4bf26d64d-V.jp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0" y="3213100"/>
            <a:ext cx="2916238" cy="348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6" name="Picture 4" descr="C:\Users\us\Desktop\4\3класс новые\20190326_165605.jp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2843213" y="3213100"/>
            <a:ext cx="3024187" cy="364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7" name="Picture 3" descr="C:\Users\us\Desktop\4\3класс новые\IMG-607e484844052d174f7922ccecc4bf52-V.jpg"/>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5940425" y="3213100"/>
            <a:ext cx="3203575"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C:\Users\us\Desktop\4\Новая папка (2)\IMG-d57db7b9c66485d0e85688f5e7372be4-V.jpg"/>
          <p:cNvPicPr>
            <a:picLocks noGrp="1" noChangeAspect="1" noChangeArrowheads="1"/>
          </p:cNvPicPr>
          <p:nvPr>
            <p:ph sz="half" idx="1"/>
          </p:nvPr>
        </p:nvPicPr>
        <p:blipFill>
          <a:blip r:embed="rId2" cstate="email">
            <a:extLst>
              <a:ext uri="{28A0092B-C50C-407E-A947-70E740481C1C}">
                <a14:useLocalDpi xmlns:a14="http://schemas.microsoft.com/office/drawing/2010/main"/>
              </a:ext>
            </a:extLst>
          </a:blip>
          <a:srcRect/>
          <a:stretch>
            <a:fillRect/>
          </a:stretch>
        </p:blipFill>
        <p:spPr>
          <a:xfrm>
            <a:off x="6227763" y="3860800"/>
            <a:ext cx="2916237" cy="2997200"/>
          </a:xfrm>
          <a:noFill/>
        </p:spPr>
      </p:pic>
      <p:pic>
        <p:nvPicPr>
          <p:cNvPr id="16387" name="Picture 3" descr="C:\Users\us\Desktop\4\Новая папка (2)\IMG-e07aa1ed5da7390c8c06ddd51744a63d-V.jpg"/>
          <p:cNvPicPr>
            <a:picLocks noGrp="1" noChangeAspect="1" noChangeArrowheads="1"/>
          </p:cNvPicPr>
          <p:nvPr>
            <p:ph sz="half" idx="2"/>
          </p:nvPr>
        </p:nvPicPr>
        <p:blipFill>
          <a:blip r:embed="rId3" cstate="email">
            <a:extLst>
              <a:ext uri="{28A0092B-C50C-407E-A947-70E740481C1C}">
                <a14:useLocalDpi xmlns:a14="http://schemas.microsoft.com/office/drawing/2010/main"/>
              </a:ext>
            </a:extLst>
          </a:blip>
          <a:srcRect/>
          <a:stretch>
            <a:fillRect/>
          </a:stretch>
        </p:blipFill>
        <p:spPr>
          <a:xfrm>
            <a:off x="0" y="0"/>
            <a:ext cx="2700338" cy="3892550"/>
          </a:xfrm>
          <a:noFill/>
        </p:spPr>
      </p:pic>
      <p:pic>
        <p:nvPicPr>
          <p:cNvPr id="16388" name="Picture 5" descr="C:\Users\us\Desktop\4\3класс новые\3класс новые добавл\20181122_160910.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0" y="3860800"/>
            <a:ext cx="2484438" cy="299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9" name="Picture 2" descr="C:\Users\us\Desktop\4\фото\ВЧ\IMG_20180213_151754.jp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2771775" y="0"/>
            <a:ext cx="3095625" cy="390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0" name="Picture 4" descr="C:\Users\us\Desktop\1 класс\штурм\IMG-ee6ea5ff0598f58bcdc7275e34c3964c-V.jp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5940425" y="0"/>
            <a:ext cx="3203575"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1" name="Picture 3" descr="C:\Users\us\Desktop\4\3класс новые\20190322_131103.jpg"/>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2484438" y="3860800"/>
            <a:ext cx="3706812" cy="299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C:\Users\us\Desktop\4\3класс новые\3класс новые добавл\IMG-55109b0fb480b7193d40ec4bc7e27ee6-V.jpg"/>
          <p:cNvPicPr>
            <a:picLocks noGrp="1" noChangeAspect="1" noChangeArrowheads="1"/>
          </p:cNvPicPr>
          <p:nvPr>
            <p:ph sz="half" idx="1"/>
          </p:nvPr>
        </p:nvPicPr>
        <p:blipFill>
          <a:blip r:embed="rId2" cstate="email">
            <a:extLst>
              <a:ext uri="{28A0092B-C50C-407E-A947-70E740481C1C}">
                <a14:useLocalDpi xmlns:a14="http://schemas.microsoft.com/office/drawing/2010/main"/>
              </a:ext>
            </a:extLst>
          </a:blip>
          <a:srcRect/>
          <a:stretch>
            <a:fillRect/>
          </a:stretch>
        </p:blipFill>
        <p:spPr>
          <a:xfrm>
            <a:off x="0" y="2276475"/>
            <a:ext cx="3073400" cy="2305050"/>
          </a:xfrm>
          <a:noFill/>
        </p:spPr>
      </p:pic>
      <p:pic>
        <p:nvPicPr>
          <p:cNvPr id="17411" name="Picture 3" descr="C:\Users\us\Desktop\4\3класс новые\IMG-c803d4446b67874b95de6060b43a0001-V.jpg"/>
          <p:cNvPicPr>
            <a:picLocks noGrp="1" noChangeAspect="1" noChangeArrowheads="1"/>
          </p:cNvPicPr>
          <p:nvPr>
            <p:ph sz="half" idx="2"/>
          </p:nvPr>
        </p:nvPicPr>
        <p:blipFill>
          <a:blip r:embed="rId3" cstate="email">
            <a:extLst>
              <a:ext uri="{28A0092B-C50C-407E-A947-70E740481C1C}">
                <a14:useLocalDpi xmlns:a14="http://schemas.microsoft.com/office/drawing/2010/main"/>
              </a:ext>
            </a:extLst>
          </a:blip>
          <a:srcRect/>
          <a:stretch>
            <a:fillRect/>
          </a:stretch>
        </p:blipFill>
        <p:spPr>
          <a:xfrm>
            <a:off x="2987675" y="0"/>
            <a:ext cx="3076575" cy="2276475"/>
          </a:xfrm>
          <a:noFill/>
        </p:spPr>
      </p:pic>
      <p:pic>
        <p:nvPicPr>
          <p:cNvPr id="17412" name="Picture 4" descr="C:\Users\us\Desktop\4\IMG-eae45d313aa54eb2856c2452e39da1e9-V.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0" y="0"/>
            <a:ext cx="3035300" cy="227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5" descr="C:\Users\us\Desktop\4\IMG-d03e237443f1decb427003bc58b60eb5-V.jp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3059113" y="2276475"/>
            <a:ext cx="3025775" cy="2268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4" name="Picture 4" descr="C:\Users\us\Desktop\4\3класс новые\3класс новые добавл\IMG-df359bea45e260265dfb6b1e660ad342-V.jp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6084888" y="0"/>
            <a:ext cx="3059112" cy="229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5" name="Picture 5" descr="C:\Users\us\Desktop\4\3класс новые\3класс новые добавл\IMG-fe920d7d60b73b266b576d7c2142c269-V.jpg"/>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6011863" y="2276475"/>
            <a:ext cx="3132137" cy="221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6" name="Picture 2" descr="C:\Users\us\Desktop\4\Новая папка (2)\IMG-176247fa816e0558acbd1b47eb2bb0ef-V.jpg"/>
          <p:cNvPicPr>
            <a:picLocks noChangeAspect="1" noChangeArrowheads="1"/>
          </p:cNvPicPr>
          <p:nvPr/>
        </p:nvPicPr>
        <p:blipFill>
          <a:blip r:embed="rId8" cstate="email">
            <a:extLst>
              <a:ext uri="{28A0092B-C50C-407E-A947-70E740481C1C}">
                <a14:useLocalDpi xmlns:a14="http://schemas.microsoft.com/office/drawing/2010/main"/>
              </a:ext>
            </a:extLst>
          </a:blip>
          <a:srcRect/>
          <a:stretch>
            <a:fillRect/>
          </a:stretch>
        </p:blipFill>
        <p:spPr bwMode="auto">
          <a:xfrm>
            <a:off x="0" y="4508500"/>
            <a:ext cx="2987675" cy="234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7" name="Picture 3" descr="C:\Users\us\Desktop\4\3класс новые\IMG-85b878ef59cee5ba4639bd999664a12d-V.jpg"/>
          <p:cNvPicPr>
            <a:picLocks noChangeAspect="1" noChangeArrowheads="1"/>
          </p:cNvPicPr>
          <p:nvPr/>
        </p:nvPicPr>
        <p:blipFill>
          <a:blip r:embed="rId9" cstate="email">
            <a:extLst>
              <a:ext uri="{28A0092B-C50C-407E-A947-70E740481C1C}">
                <a14:useLocalDpi xmlns:a14="http://schemas.microsoft.com/office/drawing/2010/main"/>
              </a:ext>
            </a:extLst>
          </a:blip>
          <a:srcRect/>
          <a:stretch>
            <a:fillRect/>
          </a:stretch>
        </p:blipFill>
        <p:spPr bwMode="auto">
          <a:xfrm>
            <a:off x="3059113" y="4524375"/>
            <a:ext cx="2952750" cy="233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8" name="Picture 2" descr="C:\Users\us\Desktop\1 класс\Амодово\Мишутка 1828.jpg"/>
          <p:cNvPicPr>
            <a:picLocks noChangeAspect="1" noChangeArrowheads="1"/>
          </p:cNvPicPr>
          <p:nvPr/>
        </p:nvPicPr>
        <p:blipFill>
          <a:blip r:embed="rId10" cstate="email">
            <a:extLst>
              <a:ext uri="{28A0092B-C50C-407E-A947-70E740481C1C}">
                <a14:useLocalDpi xmlns:a14="http://schemas.microsoft.com/office/drawing/2010/main"/>
              </a:ext>
            </a:extLst>
          </a:blip>
          <a:srcRect/>
          <a:stretch>
            <a:fillRect/>
          </a:stretch>
        </p:blipFill>
        <p:spPr bwMode="auto">
          <a:xfrm>
            <a:off x="6027738" y="4508500"/>
            <a:ext cx="3116262" cy="234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ppt/theme/themeOverride2.xml><?xml version="1.0" encoding="utf-8"?>
<a:themeOverride xmlns:a="http://schemas.openxmlformats.org/drawingml/2006/main">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ppt/theme/themeOverride3.xml><?xml version="1.0" encoding="utf-8"?>
<a:themeOverride xmlns:a="http://schemas.openxmlformats.org/drawingml/2006/main">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ppt/theme/themeOverride4.xml><?xml version="1.0" encoding="utf-8"?>
<a:themeOverride xmlns:a="http://schemas.openxmlformats.org/drawingml/2006/main">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
  <TotalTime>631</TotalTime>
  <Words>308</Words>
  <Application>Microsoft Office PowerPoint</Application>
  <PresentationFormat>Экран (4:3)</PresentationFormat>
  <Paragraphs>33</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Открытая</vt:lpstr>
      <vt:lpstr>Технология поиска и выявления одаренных детей. </vt:lpstr>
      <vt:lpstr>“Одарённость человека – это маленький росточек, едва проклюнувшийся из земли  и требующий к себе огромного внимания.  Необходимо холить и лелеять, ухаживать за ним, сделать всё необходимое,  чтобы он вырос и дал обильный плод”.                                                 В. А. Сухомлинский </vt:lpstr>
      <vt:lpstr>«…не всякий одаренный ребенок превращается в одаренного взрослого человека, и не всякий одаренный взрослый был в детстве одаренным ребенком…» </vt:lpstr>
      <vt:lpstr>Типы одаренности</vt:lpstr>
      <vt:lpstr>Этапы в работе школы при поиске и выявлении одаренных детей</vt:lpstr>
      <vt:lpstr>Выявление одаренных детей- это продолжительный процесс, который связан с анализом развития конкретного ребенка.  -Проведение анкетирования  совместно с родителями(Анкета одаренности  А.И.Савенкова, А.А.Лосева, В.С.Юркевич). Наблюдение, анализ.  - Все методы и формы работы по выявлению одаренности разделены на урочные и внеурочные:</vt:lpstr>
      <vt:lpstr>Презентация PowerPoint</vt:lpstr>
      <vt:lpstr>Презентация PowerPoint</vt:lpstr>
      <vt:lpstr>Презентация PowerPoint</vt:lpstr>
      <vt:lpstr>        Организуя все мероприятия, праздники, экскурсии, встречи, необходимо стараться вовлекать детей в те формы активности, которые соответствуют их склонностям и интересам.         Задача педагога состоит в том, чтобы выявить как можно больше детей с признаками одаренности и обеспечить им благоприятные условия для совершенствования присущих им видов деятельности.     Чем раньше начата работа с одаренным ребенком, тем полнее, шире раскрывается его талант. Благодаря системной работе дети становятся успешными.</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dc:creator>
  <cp:lastModifiedBy>GordeevAV</cp:lastModifiedBy>
  <cp:revision>66</cp:revision>
  <dcterms:created xsi:type="dcterms:W3CDTF">2021-08-15T05:25:04Z</dcterms:created>
  <dcterms:modified xsi:type="dcterms:W3CDTF">2021-08-23T04:56:50Z</dcterms:modified>
</cp:coreProperties>
</file>