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-3.5573272090988574E-2"/>
                  <c:y val="2.074146981627294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0249343832021506E-3"/>
                  <c:y val="3.4817002041411492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9.3978565179352585E-3"/>
                  <c:y val="2.534594634004082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От 2 лет</c:v>
                </c:pt>
                <c:pt idx="1">
                  <c:v>От 3 лет</c:v>
                </c:pt>
                <c:pt idx="2">
                  <c:v>До 6 лет</c:v>
                </c:pt>
                <c:pt idx="3">
                  <c:v>Более 6 лет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</c:v>
                </c:pt>
                <c:pt idx="1">
                  <c:v>1</c:v>
                </c:pt>
                <c:pt idx="2">
                  <c:v>5</c:v>
                </c:pt>
                <c:pt idx="3">
                  <c:v>71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3679408099659469"/>
          <c:y val="0.27835283684882689"/>
          <c:w val="0.15434165255984195"/>
          <c:h val="0.37752718902818733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8/19/2021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45961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/>
              <a:t>Муниципальное Бюджетное общеобразовательное учреждение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«Средняя общеобразовательная школа №26 с углубленным изучением отдельных предметов»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/>
              <a:t>г. Чита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1579" y="2680702"/>
            <a:ext cx="8492423" cy="334630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• </a:t>
            </a:r>
            <a:r>
              <a:rPr lang="ru-RU" sz="2400" dirty="0"/>
              <a:t>Молодой педагог в нашей стране – гражданин Российской Федерации в возрасте не старше 35 лет, имеющий законченное высшее (среднее, начальное) педагогическое профессиональное образование, либо студент последнего курса образовательного учреждения высшего (среднего, начального) профессионального образования, впервые устроившийся на работу. </a:t>
            </a:r>
            <a:r>
              <a:rPr lang="ru-RU" sz="2400" dirty="0">
                <a:solidFill>
                  <a:srgbClr val="FF0000"/>
                </a:solidFill>
              </a:rPr>
              <a:t>Отличительной особенностью  -отсутствие опыта.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24149" y="1658233"/>
            <a:ext cx="97030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>Система психолого-педагогического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>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>сопровождения молодых педагогов</a:t>
            </a:r>
            <a:endParaRPr lang="ru-RU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349284" y="5628569"/>
            <a:ext cx="2472743" cy="11798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ru-RU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Педагог-психолог:</a:t>
            </a:r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lvl="0" algn="r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ru-RU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Лазарева К.А.</a:t>
            </a:r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lvl="0" algn="r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ru-RU" dirty="0">
                <a:solidFill>
                  <a:prstClr val="black">
                    <a:lumMod val="50000"/>
                    <a:lumOff val="50000"/>
                  </a:prstClr>
                </a:solidFill>
              </a:rPr>
              <a:t> </a:t>
            </a:r>
            <a:endParaRPr lang="ru-R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022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8545" y="210355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Работа с молодыми специалистами строится с учетом трех аспектов их деятельности</a:t>
            </a:r>
            <a:r>
              <a:rPr lang="ru-RU" b="1" dirty="0" smtClean="0"/>
              <a:t>: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315284"/>
              </p:ext>
            </p:extLst>
          </p:nvPr>
        </p:nvGraphicFramePr>
        <p:xfrm>
          <a:off x="942899" y="1698685"/>
          <a:ext cx="8870802" cy="10439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84402"/>
                <a:gridCol w="3917272"/>
                <a:gridCol w="1569128"/>
              </a:tblGrid>
              <a:tr h="1043940">
                <a:tc>
                  <a:txBody>
                    <a:bodyPr/>
                    <a:lstStyle/>
                    <a:p>
                      <a:pPr marL="408305" marR="528955" indent="125095">
                        <a:lnSpc>
                          <a:spcPct val="100000"/>
                        </a:lnSpc>
                        <a:spcAft>
                          <a:spcPts val="475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«Наставник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- молодой педагог»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479425" marR="448945" indent="-137160">
                        <a:lnSpc>
                          <a:spcPct val="104000"/>
                        </a:lnSpc>
                        <a:spcAft>
                          <a:spcPts val="470"/>
                        </a:spcAft>
                      </a:pPr>
                      <a:r>
                        <a:rPr lang="ru-RU" sz="1800" dirty="0">
                          <a:effectLst/>
                        </a:rPr>
                        <a:t>"Молодой педагог </a:t>
                      </a:r>
                      <a:endParaRPr lang="ru-RU" sz="1100" dirty="0">
                        <a:effectLst/>
                      </a:endParaRPr>
                    </a:p>
                    <a:p>
                      <a:pPr marL="106045" marR="864870" indent="1460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– </a:t>
                      </a:r>
                      <a:r>
                        <a:rPr lang="ru-RU" sz="1800" dirty="0" smtClean="0">
                          <a:effectLst/>
                        </a:rPr>
                        <a:t>ученик </a:t>
                      </a:r>
                      <a:r>
                        <a:rPr lang="ru-RU" sz="1800" dirty="0">
                          <a:effectLst/>
                        </a:rPr>
                        <a:t>и его родитель"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L="200660" indent="-144780">
                        <a:lnSpc>
                          <a:spcPct val="114000"/>
                        </a:lnSpc>
                        <a:spcAft>
                          <a:spcPts val="70"/>
                        </a:spcAft>
                      </a:pPr>
                      <a:r>
                        <a:rPr lang="ru-RU" sz="1800" dirty="0">
                          <a:effectLst/>
                        </a:rPr>
                        <a:t>"</a:t>
                      </a:r>
                      <a:r>
                        <a:rPr lang="ru-RU" sz="2000" dirty="0">
                          <a:effectLst/>
                        </a:rPr>
                        <a:t>Молодой педагог </a:t>
                      </a:r>
                      <a:endParaRPr lang="ru-RU" sz="1100" dirty="0">
                        <a:effectLst/>
                      </a:endParaRPr>
                    </a:p>
                    <a:p>
                      <a:pPr marL="4254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– </a:t>
                      </a:r>
                      <a:r>
                        <a:rPr lang="ru-RU" sz="2000" dirty="0">
                          <a:effectLst/>
                        </a:rPr>
                        <a:t>коллега</a:t>
                      </a:r>
                      <a:r>
                        <a:rPr lang="ru-RU" sz="1800" dirty="0">
                          <a:effectLst/>
                        </a:rPr>
                        <a:t>"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5715" marB="0" anchor="ctr"/>
                </a:tc>
              </a:tr>
            </a:tbl>
          </a:graphicData>
        </a:graphic>
      </p:graphicFrame>
      <p:grpSp>
        <p:nvGrpSpPr>
          <p:cNvPr id="7" name="Group 8411"/>
          <p:cNvGrpSpPr/>
          <p:nvPr/>
        </p:nvGrpSpPr>
        <p:grpSpPr>
          <a:xfrm>
            <a:off x="713801" y="2856389"/>
            <a:ext cx="3894843" cy="4001611"/>
            <a:chOff x="0" y="0"/>
            <a:chExt cx="3384372" cy="3672408"/>
          </a:xfrm>
        </p:grpSpPr>
        <p:sp>
          <p:nvSpPr>
            <p:cNvPr id="8" name="Shape 650"/>
            <p:cNvSpPr/>
            <p:nvPr/>
          </p:nvSpPr>
          <p:spPr>
            <a:xfrm>
              <a:off x="0" y="0"/>
              <a:ext cx="3384372" cy="3672408"/>
            </a:xfrm>
            <a:custGeom>
              <a:avLst/>
              <a:gdLst/>
              <a:ahLst/>
              <a:cxnLst/>
              <a:rect l="0" t="0" r="0" b="0"/>
              <a:pathLst>
                <a:path w="3384372" h="3672408">
                  <a:moveTo>
                    <a:pt x="564071" y="0"/>
                  </a:moveTo>
                  <a:lnTo>
                    <a:pt x="3384372" y="0"/>
                  </a:lnTo>
                  <a:lnTo>
                    <a:pt x="3384372" y="3108338"/>
                  </a:lnTo>
                  <a:cubicBezTo>
                    <a:pt x="3384372" y="3419869"/>
                    <a:pt x="3131833" y="3672408"/>
                    <a:pt x="2820302" y="3672408"/>
                  </a:cubicBezTo>
                  <a:lnTo>
                    <a:pt x="0" y="3672408"/>
                  </a:lnTo>
                  <a:lnTo>
                    <a:pt x="0" y="564071"/>
                  </a:lnTo>
                  <a:cubicBezTo>
                    <a:pt x="0" y="252539"/>
                    <a:pt x="252539" y="0"/>
                    <a:pt x="564071" y="0"/>
                  </a:cubicBezTo>
                  <a:close/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1">
              <a:srgbClr val="FFCC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</p:grpSp>
      <p:grpSp>
        <p:nvGrpSpPr>
          <p:cNvPr id="9" name="Group 10318"/>
          <p:cNvGrpSpPr/>
          <p:nvPr/>
        </p:nvGrpSpPr>
        <p:grpSpPr>
          <a:xfrm>
            <a:off x="4846879" y="2871669"/>
            <a:ext cx="4896485" cy="3168015"/>
            <a:chOff x="0" y="0"/>
            <a:chExt cx="4896545" cy="3168358"/>
          </a:xfrm>
        </p:grpSpPr>
        <p:sp>
          <p:nvSpPr>
            <p:cNvPr id="10" name="Shape 666"/>
            <p:cNvSpPr/>
            <p:nvPr/>
          </p:nvSpPr>
          <p:spPr>
            <a:xfrm>
              <a:off x="0" y="0"/>
              <a:ext cx="2448268" cy="3168358"/>
            </a:xfrm>
            <a:custGeom>
              <a:avLst/>
              <a:gdLst/>
              <a:ahLst/>
              <a:cxnLst/>
              <a:rect l="0" t="0" r="0" b="0"/>
              <a:pathLst>
                <a:path w="2448268" h="3168358">
                  <a:moveTo>
                    <a:pt x="408051" y="0"/>
                  </a:moveTo>
                  <a:lnTo>
                    <a:pt x="2448268" y="0"/>
                  </a:lnTo>
                  <a:lnTo>
                    <a:pt x="2448268" y="2760294"/>
                  </a:lnTo>
                  <a:cubicBezTo>
                    <a:pt x="2448268" y="2985656"/>
                    <a:pt x="2265579" y="3168358"/>
                    <a:pt x="2040217" y="3168358"/>
                  </a:cubicBezTo>
                  <a:lnTo>
                    <a:pt x="0" y="3168358"/>
                  </a:lnTo>
                  <a:lnTo>
                    <a:pt x="0" y="408051"/>
                  </a:lnTo>
                  <a:cubicBezTo>
                    <a:pt x="0" y="182689"/>
                    <a:pt x="182690" y="0"/>
                    <a:pt x="408051" y="0"/>
                  </a:cubicBezTo>
                  <a:close/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1">
              <a:srgbClr val="FFCC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1" name="Rectangle 667"/>
            <p:cNvSpPr/>
            <p:nvPr/>
          </p:nvSpPr>
          <p:spPr>
            <a:xfrm>
              <a:off x="377454" y="453215"/>
              <a:ext cx="2336636" cy="3024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2000" b="1">
                  <a:solidFill>
                    <a:srgbClr val="660032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Calibri" panose="020F0502020204030204" pitchFamily="34" charset="0"/>
                </a:rPr>
                <a:t>формирование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Rectangle 668"/>
            <p:cNvSpPr/>
            <p:nvPr/>
          </p:nvSpPr>
          <p:spPr>
            <a:xfrm>
              <a:off x="580043" y="758115"/>
              <a:ext cx="1795314" cy="3024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2000" b="1">
                  <a:solidFill>
                    <a:srgbClr val="660032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Calibri" panose="020F0502020204030204" pitchFamily="34" charset="0"/>
                </a:rPr>
                <a:t>авторитета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Rectangle 669"/>
            <p:cNvSpPr/>
            <p:nvPr/>
          </p:nvSpPr>
          <p:spPr>
            <a:xfrm>
              <a:off x="694317" y="1063016"/>
              <a:ext cx="1491310" cy="3024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2000" b="1">
                  <a:solidFill>
                    <a:srgbClr val="660032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Calibri" panose="020F0502020204030204" pitchFamily="34" charset="0"/>
                </a:rPr>
                <a:t>педагога,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4" name="Rectangle 670"/>
            <p:cNvSpPr/>
            <p:nvPr/>
          </p:nvSpPr>
          <p:spPr>
            <a:xfrm>
              <a:off x="633235" y="1367916"/>
              <a:ext cx="1655549" cy="30246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2000" b="1">
                  <a:solidFill>
                    <a:srgbClr val="660032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Calibri" panose="020F0502020204030204" pitchFamily="34" charset="0"/>
                </a:rPr>
                <a:t>уважения,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Rectangle 671"/>
            <p:cNvSpPr/>
            <p:nvPr/>
          </p:nvSpPr>
          <p:spPr>
            <a:xfrm>
              <a:off x="290413" y="1672817"/>
              <a:ext cx="2565763" cy="3024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2000" b="1">
                  <a:solidFill>
                    <a:srgbClr val="660032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Calibri" panose="020F0502020204030204" pitchFamily="34" charset="0"/>
                </a:rPr>
                <a:t>интереса к нему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672"/>
            <p:cNvSpPr/>
            <p:nvPr/>
          </p:nvSpPr>
          <p:spPr>
            <a:xfrm>
              <a:off x="541867" y="1977718"/>
              <a:ext cx="1896761" cy="3024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2000" b="1">
                  <a:solidFill>
                    <a:srgbClr val="660032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Calibri" panose="020F0502020204030204" pitchFamily="34" charset="0"/>
                </a:rPr>
                <a:t>у детей и их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" name="Rectangle 673"/>
            <p:cNvSpPr/>
            <p:nvPr/>
          </p:nvSpPr>
          <p:spPr>
            <a:xfrm>
              <a:off x="593786" y="2282618"/>
              <a:ext cx="1675553" cy="3024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2000" b="1">
                  <a:solidFill>
                    <a:srgbClr val="660032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Calibri" panose="020F0502020204030204" pitchFamily="34" charset="0"/>
                </a:rPr>
                <a:t>родителей;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" name="Shape 674"/>
            <p:cNvSpPr/>
            <p:nvPr/>
          </p:nvSpPr>
          <p:spPr>
            <a:xfrm>
              <a:off x="2952327" y="144016"/>
              <a:ext cx="1944218" cy="3024340"/>
            </a:xfrm>
            <a:custGeom>
              <a:avLst/>
              <a:gdLst/>
              <a:ahLst/>
              <a:cxnLst/>
              <a:rect l="0" t="0" r="0" b="0"/>
              <a:pathLst>
                <a:path w="1944218" h="3024340">
                  <a:moveTo>
                    <a:pt x="324041" y="0"/>
                  </a:moveTo>
                  <a:lnTo>
                    <a:pt x="1944218" y="0"/>
                  </a:lnTo>
                  <a:lnTo>
                    <a:pt x="1944218" y="2700287"/>
                  </a:lnTo>
                  <a:cubicBezTo>
                    <a:pt x="1944218" y="2879255"/>
                    <a:pt x="1799133" y="3024340"/>
                    <a:pt x="1620165" y="3024340"/>
                  </a:cubicBezTo>
                  <a:lnTo>
                    <a:pt x="0" y="3024340"/>
                  </a:lnTo>
                  <a:lnTo>
                    <a:pt x="0" y="324041"/>
                  </a:lnTo>
                  <a:cubicBezTo>
                    <a:pt x="0" y="145085"/>
                    <a:pt x="145073" y="0"/>
                    <a:pt x="324041" y="0"/>
                  </a:cubicBezTo>
                  <a:close/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1">
              <a:srgbClr val="FFCC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9" name="Rectangle 675"/>
            <p:cNvSpPr/>
            <p:nvPr/>
          </p:nvSpPr>
          <p:spPr>
            <a:xfrm>
              <a:off x="3407479" y="982423"/>
              <a:ext cx="1535924" cy="3024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2000" b="1">
                  <a:solidFill>
                    <a:srgbClr val="660032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Calibri" panose="020F0502020204030204" pitchFamily="34" charset="0"/>
                </a:rPr>
                <a:t>оказание 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" name="Rectangle 676"/>
            <p:cNvSpPr/>
            <p:nvPr/>
          </p:nvSpPr>
          <p:spPr>
            <a:xfrm>
              <a:off x="3145336" y="1287323"/>
              <a:ext cx="2154152" cy="3024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2000" b="1">
                  <a:solidFill>
                    <a:srgbClr val="660032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Calibri" panose="020F0502020204030204" pitchFamily="34" charset="0"/>
                </a:rPr>
                <a:t>поддержки со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1" name="Rectangle 677"/>
            <p:cNvSpPr/>
            <p:nvPr/>
          </p:nvSpPr>
          <p:spPr>
            <a:xfrm>
              <a:off x="3436493" y="1592223"/>
              <a:ext cx="1381908" cy="30246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2000" b="1">
                  <a:solidFill>
                    <a:srgbClr val="660032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Calibri" panose="020F0502020204030204" pitchFamily="34" charset="0"/>
                </a:rPr>
                <a:t>стороны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" name="Rectangle 678"/>
            <p:cNvSpPr/>
            <p:nvPr/>
          </p:nvSpPr>
          <p:spPr>
            <a:xfrm>
              <a:off x="3514118" y="1897124"/>
              <a:ext cx="1088060" cy="3024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2000" b="1">
                  <a:solidFill>
                    <a:srgbClr val="660032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Calibri" panose="020F0502020204030204" pitchFamily="34" charset="0"/>
                </a:rPr>
                <a:t>коллег.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857955" y="2934644"/>
            <a:ext cx="334071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 smtClean="0">
                <a:solidFill>
                  <a:srgbClr val="66003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создание </a:t>
            </a:r>
            <a:r>
              <a:rPr lang="ru-RU" altLang="ru-RU" b="1" dirty="0">
                <a:solidFill>
                  <a:srgbClr val="66003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условий для легкой адаптации молодого специалиста на работе;</a:t>
            </a:r>
            <a:endParaRPr lang="ru-RU" altLang="ru-RU" sz="1100" dirty="0">
              <a:latin typeface="Arial" panose="020B0604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 smtClean="0">
                <a:solidFill>
                  <a:srgbClr val="66003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обеспечение </a:t>
            </a:r>
            <a:r>
              <a:rPr lang="ru-RU" altLang="ru-RU" b="1" dirty="0">
                <a:solidFill>
                  <a:srgbClr val="66003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необходимыми знаниями, умениями, навыками; обеспечение методической литературой, материалами перспективного планирования, дидактическими материалами, знакомство с методическим кабинетом.</a:t>
            </a:r>
            <a:endParaRPr lang="ru-RU" alt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05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Статистика </a:t>
            </a:r>
            <a:r>
              <a:rPr lang="ru-RU" b="1" dirty="0" smtClean="0"/>
              <a:t>педагогического стажа в </a:t>
            </a:r>
            <a:r>
              <a:rPr lang="ru-RU" b="1" dirty="0"/>
              <a:t>МБОУ СОШ №26 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г. Чита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2093266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1751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Выявление затруднений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pSp>
        <p:nvGrpSpPr>
          <p:cNvPr id="4" name="Group 7127"/>
          <p:cNvGrpSpPr/>
          <p:nvPr/>
        </p:nvGrpSpPr>
        <p:grpSpPr>
          <a:xfrm>
            <a:off x="1527617" y="1811664"/>
            <a:ext cx="6896102" cy="4058921"/>
            <a:chOff x="0" y="0"/>
            <a:chExt cx="8568949" cy="5240629"/>
          </a:xfrm>
        </p:grpSpPr>
        <p:sp>
          <p:nvSpPr>
            <p:cNvPr id="5" name="Shape 88"/>
            <p:cNvSpPr/>
            <p:nvPr/>
          </p:nvSpPr>
          <p:spPr>
            <a:xfrm>
              <a:off x="0" y="936108"/>
              <a:ext cx="3312363" cy="1008113"/>
            </a:xfrm>
            <a:custGeom>
              <a:avLst/>
              <a:gdLst/>
              <a:ahLst/>
              <a:cxnLst/>
              <a:rect l="0" t="0" r="0" b="0"/>
              <a:pathLst>
                <a:path w="3312363" h="1008113">
                  <a:moveTo>
                    <a:pt x="168021" y="0"/>
                  </a:moveTo>
                  <a:lnTo>
                    <a:pt x="3144343" y="0"/>
                  </a:lnTo>
                  <a:cubicBezTo>
                    <a:pt x="3237141" y="0"/>
                    <a:pt x="3312363" y="75222"/>
                    <a:pt x="3312363" y="168021"/>
                  </a:cubicBezTo>
                  <a:lnTo>
                    <a:pt x="3312363" y="840092"/>
                  </a:lnTo>
                  <a:cubicBezTo>
                    <a:pt x="3312363" y="932891"/>
                    <a:pt x="3237141" y="1008113"/>
                    <a:pt x="3144343" y="1008113"/>
                  </a:cubicBezTo>
                  <a:lnTo>
                    <a:pt x="168021" y="1008113"/>
                  </a:lnTo>
                  <a:cubicBezTo>
                    <a:pt x="75222" y="1008113"/>
                    <a:pt x="0" y="932891"/>
                    <a:pt x="0" y="840092"/>
                  </a:cubicBezTo>
                  <a:lnTo>
                    <a:pt x="0" y="168021"/>
                  </a:lnTo>
                  <a:cubicBezTo>
                    <a:pt x="0" y="75222"/>
                    <a:pt x="75222" y="0"/>
                    <a:pt x="168021" y="0"/>
                  </a:cubicBezTo>
                  <a:close/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1">
              <a:srgbClr val="FFFF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" name="Rectangle 89"/>
            <p:cNvSpPr/>
            <p:nvPr/>
          </p:nvSpPr>
          <p:spPr>
            <a:xfrm>
              <a:off x="217999" y="1092541"/>
              <a:ext cx="3014578" cy="55123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3200" b="1" dirty="0">
                  <a:solidFill>
                    <a:srgbClr val="0066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Наблюдение</a:t>
              </a:r>
              <a:endParaRPr lang="ru-RU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" name="Shape 90"/>
            <p:cNvSpPr/>
            <p:nvPr/>
          </p:nvSpPr>
          <p:spPr>
            <a:xfrm>
              <a:off x="5256585" y="864100"/>
              <a:ext cx="3312364" cy="1008113"/>
            </a:xfrm>
            <a:custGeom>
              <a:avLst/>
              <a:gdLst/>
              <a:ahLst/>
              <a:cxnLst/>
              <a:rect l="0" t="0" r="0" b="0"/>
              <a:pathLst>
                <a:path w="3312364" h="1008113">
                  <a:moveTo>
                    <a:pt x="168021" y="0"/>
                  </a:moveTo>
                  <a:lnTo>
                    <a:pt x="3144342" y="0"/>
                  </a:lnTo>
                  <a:cubicBezTo>
                    <a:pt x="3237141" y="0"/>
                    <a:pt x="3312364" y="75222"/>
                    <a:pt x="3312364" y="168021"/>
                  </a:cubicBezTo>
                  <a:lnTo>
                    <a:pt x="3312364" y="840092"/>
                  </a:lnTo>
                  <a:cubicBezTo>
                    <a:pt x="3312364" y="932891"/>
                    <a:pt x="3237141" y="1008113"/>
                    <a:pt x="3144342" y="1008113"/>
                  </a:cubicBezTo>
                  <a:lnTo>
                    <a:pt x="168021" y="1008113"/>
                  </a:lnTo>
                  <a:cubicBezTo>
                    <a:pt x="75222" y="1008113"/>
                    <a:pt x="0" y="932891"/>
                    <a:pt x="0" y="840092"/>
                  </a:cubicBezTo>
                  <a:lnTo>
                    <a:pt x="0" y="168021"/>
                  </a:lnTo>
                  <a:cubicBezTo>
                    <a:pt x="0" y="75222"/>
                    <a:pt x="75222" y="0"/>
                    <a:pt x="168021" y="0"/>
                  </a:cubicBezTo>
                  <a:close/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1">
              <a:srgbClr val="FFFF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" name="Rectangle 91"/>
            <p:cNvSpPr/>
            <p:nvPr/>
          </p:nvSpPr>
          <p:spPr>
            <a:xfrm>
              <a:off x="6362034" y="1200135"/>
              <a:ext cx="1464941" cy="55122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3200" b="1">
                  <a:solidFill>
                    <a:srgbClr val="0066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Опрос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" name="Shape 92"/>
            <p:cNvSpPr/>
            <p:nvPr/>
          </p:nvSpPr>
          <p:spPr>
            <a:xfrm>
              <a:off x="4391349" y="4232516"/>
              <a:ext cx="3312363" cy="1008113"/>
            </a:xfrm>
            <a:custGeom>
              <a:avLst/>
              <a:gdLst/>
              <a:ahLst/>
              <a:cxnLst/>
              <a:rect l="0" t="0" r="0" b="0"/>
              <a:pathLst>
                <a:path w="3312363" h="1008113">
                  <a:moveTo>
                    <a:pt x="168021" y="0"/>
                  </a:moveTo>
                  <a:lnTo>
                    <a:pt x="3144342" y="0"/>
                  </a:lnTo>
                  <a:cubicBezTo>
                    <a:pt x="3237141" y="0"/>
                    <a:pt x="3312363" y="75222"/>
                    <a:pt x="3312363" y="168021"/>
                  </a:cubicBezTo>
                  <a:lnTo>
                    <a:pt x="3312363" y="840093"/>
                  </a:lnTo>
                  <a:cubicBezTo>
                    <a:pt x="3312363" y="932879"/>
                    <a:pt x="3237141" y="1008113"/>
                    <a:pt x="3144342" y="1008113"/>
                  </a:cubicBezTo>
                  <a:lnTo>
                    <a:pt x="168021" y="1008113"/>
                  </a:lnTo>
                  <a:cubicBezTo>
                    <a:pt x="75222" y="1008113"/>
                    <a:pt x="0" y="932879"/>
                    <a:pt x="0" y="840093"/>
                  </a:cubicBezTo>
                  <a:lnTo>
                    <a:pt x="0" y="168021"/>
                  </a:lnTo>
                  <a:cubicBezTo>
                    <a:pt x="0" y="75222"/>
                    <a:pt x="75222" y="0"/>
                    <a:pt x="168021" y="0"/>
                  </a:cubicBezTo>
                  <a:close/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1">
              <a:srgbClr val="FFFF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0" name="Rectangle 93"/>
            <p:cNvSpPr/>
            <p:nvPr/>
          </p:nvSpPr>
          <p:spPr>
            <a:xfrm>
              <a:off x="4469303" y="4460957"/>
              <a:ext cx="3234409" cy="55123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3200" b="1" dirty="0">
                  <a:solidFill>
                    <a:srgbClr val="0066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Консультация</a:t>
              </a:r>
              <a:endParaRPr lang="ru-RU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Shape 94"/>
            <p:cNvSpPr/>
            <p:nvPr/>
          </p:nvSpPr>
          <p:spPr>
            <a:xfrm>
              <a:off x="4896545" y="2808316"/>
              <a:ext cx="3312364" cy="1008113"/>
            </a:xfrm>
            <a:custGeom>
              <a:avLst/>
              <a:gdLst/>
              <a:ahLst/>
              <a:cxnLst/>
              <a:rect l="0" t="0" r="0" b="0"/>
              <a:pathLst>
                <a:path w="3312364" h="1008113">
                  <a:moveTo>
                    <a:pt x="168021" y="0"/>
                  </a:moveTo>
                  <a:lnTo>
                    <a:pt x="3144342" y="0"/>
                  </a:lnTo>
                  <a:cubicBezTo>
                    <a:pt x="3237141" y="0"/>
                    <a:pt x="3312364" y="75222"/>
                    <a:pt x="3312364" y="168021"/>
                  </a:cubicBezTo>
                  <a:lnTo>
                    <a:pt x="3312364" y="840093"/>
                  </a:lnTo>
                  <a:cubicBezTo>
                    <a:pt x="3312364" y="932892"/>
                    <a:pt x="3237141" y="1008113"/>
                    <a:pt x="3144342" y="1008113"/>
                  </a:cubicBezTo>
                  <a:lnTo>
                    <a:pt x="168021" y="1008113"/>
                  </a:lnTo>
                  <a:cubicBezTo>
                    <a:pt x="75222" y="1008113"/>
                    <a:pt x="0" y="932892"/>
                    <a:pt x="0" y="840093"/>
                  </a:cubicBezTo>
                  <a:lnTo>
                    <a:pt x="0" y="168021"/>
                  </a:lnTo>
                  <a:cubicBezTo>
                    <a:pt x="0" y="75222"/>
                    <a:pt x="75222" y="0"/>
                    <a:pt x="168021" y="0"/>
                  </a:cubicBezTo>
                  <a:close/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1">
              <a:srgbClr val="FFFF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" name="Rectangle 95"/>
            <p:cNvSpPr/>
            <p:nvPr/>
          </p:nvSpPr>
          <p:spPr>
            <a:xfrm>
              <a:off x="5718560" y="3144350"/>
              <a:ext cx="2217787" cy="55123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3200" b="1">
                  <a:solidFill>
                    <a:srgbClr val="0066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Контроль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Shape 96"/>
            <p:cNvSpPr/>
            <p:nvPr/>
          </p:nvSpPr>
          <p:spPr>
            <a:xfrm>
              <a:off x="217999" y="2808317"/>
              <a:ext cx="3645106" cy="1008113"/>
            </a:xfrm>
            <a:custGeom>
              <a:avLst/>
              <a:gdLst/>
              <a:ahLst/>
              <a:cxnLst/>
              <a:rect l="0" t="0" r="0" b="0"/>
              <a:pathLst>
                <a:path w="3312363" h="1008113">
                  <a:moveTo>
                    <a:pt x="168021" y="0"/>
                  </a:moveTo>
                  <a:lnTo>
                    <a:pt x="3144342" y="0"/>
                  </a:lnTo>
                  <a:cubicBezTo>
                    <a:pt x="3237141" y="0"/>
                    <a:pt x="3312363" y="75222"/>
                    <a:pt x="3312363" y="168021"/>
                  </a:cubicBezTo>
                  <a:lnTo>
                    <a:pt x="3312363" y="840093"/>
                  </a:lnTo>
                  <a:cubicBezTo>
                    <a:pt x="3312363" y="932892"/>
                    <a:pt x="3237141" y="1008113"/>
                    <a:pt x="3144342" y="1008113"/>
                  </a:cubicBezTo>
                  <a:lnTo>
                    <a:pt x="168021" y="1008113"/>
                  </a:lnTo>
                  <a:cubicBezTo>
                    <a:pt x="75222" y="1008113"/>
                    <a:pt x="0" y="932892"/>
                    <a:pt x="0" y="840093"/>
                  </a:cubicBezTo>
                  <a:lnTo>
                    <a:pt x="0" y="168021"/>
                  </a:lnTo>
                  <a:cubicBezTo>
                    <a:pt x="0" y="75222"/>
                    <a:pt x="75222" y="0"/>
                    <a:pt x="168021" y="0"/>
                  </a:cubicBezTo>
                  <a:close/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1">
              <a:srgbClr val="FFFF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4" name="Rectangle 97"/>
            <p:cNvSpPr/>
            <p:nvPr/>
          </p:nvSpPr>
          <p:spPr>
            <a:xfrm>
              <a:off x="308766" y="3013691"/>
              <a:ext cx="3632182" cy="55123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3200" b="1" dirty="0">
                  <a:solidFill>
                    <a:srgbClr val="0066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Собеседование</a:t>
              </a:r>
              <a:endParaRPr lang="ru-RU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Shape 98"/>
            <p:cNvSpPr/>
            <p:nvPr/>
          </p:nvSpPr>
          <p:spPr>
            <a:xfrm>
              <a:off x="3312368" y="0"/>
              <a:ext cx="2016227" cy="4176472"/>
            </a:xfrm>
            <a:custGeom>
              <a:avLst/>
              <a:gdLst/>
              <a:ahLst/>
              <a:cxnLst/>
              <a:rect l="0" t="0" r="0" b="0"/>
              <a:pathLst>
                <a:path w="2016227" h="4176472">
                  <a:moveTo>
                    <a:pt x="1008113" y="0"/>
                  </a:moveTo>
                  <a:lnTo>
                    <a:pt x="1461757" y="453657"/>
                  </a:lnTo>
                  <a:lnTo>
                    <a:pt x="1234935" y="453657"/>
                  </a:lnTo>
                  <a:lnTo>
                    <a:pt x="1234935" y="1861414"/>
                  </a:lnTo>
                  <a:lnTo>
                    <a:pt x="1562570" y="1861414"/>
                  </a:lnTo>
                  <a:lnTo>
                    <a:pt x="1562570" y="1634592"/>
                  </a:lnTo>
                  <a:lnTo>
                    <a:pt x="2016227" y="2088236"/>
                  </a:lnTo>
                  <a:lnTo>
                    <a:pt x="1562570" y="2541880"/>
                  </a:lnTo>
                  <a:lnTo>
                    <a:pt x="1562570" y="2315058"/>
                  </a:lnTo>
                  <a:lnTo>
                    <a:pt x="1234935" y="2315058"/>
                  </a:lnTo>
                  <a:lnTo>
                    <a:pt x="1234935" y="3722815"/>
                  </a:lnTo>
                  <a:lnTo>
                    <a:pt x="1461757" y="3722815"/>
                  </a:lnTo>
                  <a:lnTo>
                    <a:pt x="1008113" y="4176472"/>
                  </a:lnTo>
                  <a:lnTo>
                    <a:pt x="554456" y="3722815"/>
                  </a:lnTo>
                  <a:lnTo>
                    <a:pt x="781291" y="3722815"/>
                  </a:lnTo>
                  <a:lnTo>
                    <a:pt x="781291" y="2315058"/>
                  </a:lnTo>
                  <a:lnTo>
                    <a:pt x="453644" y="2315058"/>
                  </a:lnTo>
                  <a:lnTo>
                    <a:pt x="453644" y="2541880"/>
                  </a:lnTo>
                  <a:lnTo>
                    <a:pt x="0" y="2088236"/>
                  </a:lnTo>
                  <a:lnTo>
                    <a:pt x="453644" y="1634592"/>
                  </a:lnTo>
                  <a:lnTo>
                    <a:pt x="453644" y="1861414"/>
                  </a:lnTo>
                  <a:lnTo>
                    <a:pt x="781291" y="1861414"/>
                  </a:lnTo>
                  <a:lnTo>
                    <a:pt x="781291" y="453657"/>
                  </a:lnTo>
                  <a:lnTo>
                    <a:pt x="554456" y="453657"/>
                  </a:lnTo>
                  <a:lnTo>
                    <a:pt x="100811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6" name="Shape 99"/>
            <p:cNvSpPr/>
            <p:nvPr/>
          </p:nvSpPr>
          <p:spPr>
            <a:xfrm>
              <a:off x="3312368" y="0"/>
              <a:ext cx="2016227" cy="4176472"/>
            </a:xfrm>
            <a:custGeom>
              <a:avLst/>
              <a:gdLst/>
              <a:ahLst/>
              <a:cxnLst/>
              <a:rect l="0" t="0" r="0" b="0"/>
              <a:pathLst>
                <a:path w="2016227" h="4176472">
                  <a:moveTo>
                    <a:pt x="0" y="2088236"/>
                  </a:moveTo>
                  <a:lnTo>
                    <a:pt x="453644" y="1634592"/>
                  </a:lnTo>
                  <a:lnTo>
                    <a:pt x="453644" y="1861414"/>
                  </a:lnTo>
                  <a:lnTo>
                    <a:pt x="781291" y="1861414"/>
                  </a:lnTo>
                  <a:lnTo>
                    <a:pt x="781291" y="453657"/>
                  </a:lnTo>
                  <a:lnTo>
                    <a:pt x="554456" y="453657"/>
                  </a:lnTo>
                  <a:lnTo>
                    <a:pt x="1008113" y="0"/>
                  </a:lnTo>
                  <a:lnTo>
                    <a:pt x="1461757" y="453657"/>
                  </a:lnTo>
                  <a:lnTo>
                    <a:pt x="1234935" y="453657"/>
                  </a:lnTo>
                  <a:lnTo>
                    <a:pt x="1234935" y="1861414"/>
                  </a:lnTo>
                  <a:lnTo>
                    <a:pt x="1562570" y="1861414"/>
                  </a:lnTo>
                  <a:lnTo>
                    <a:pt x="1562570" y="1634592"/>
                  </a:lnTo>
                  <a:lnTo>
                    <a:pt x="2016227" y="2088236"/>
                  </a:lnTo>
                  <a:lnTo>
                    <a:pt x="1562570" y="2541880"/>
                  </a:lnTo>
                  <a:lnTo>
                    <a:pt x="1562570" y="2315058"/>
                  </a:lnTo>
                  <a:lnTo>
                    <a:pt x="1234935" y="2315058"/>
                  </a:lnTo>
                  <a:lnTo>
                    <a:pt x="1234935" y="3722815"/>
                  </a:lnTo>
                  <a:lnTo>
                    <a:pt x="1461757" y="3722815"/>
                  </a:lnTo>
                  <a:lnTo>
                    <a:pt x="1008113" y="4176472"/>
                  </a:lnTo>
                  <a:lnTo>
                    <a:pt x="554456" y="3722815"/>
                  </a:lnTo>
                  <a:lnTo>
                    <a:pt x="781291" y="3722815"/>
                  </a:lnTo>
                  <a:lnTo>
                    <a:pt x="781291" y="2315058"/>
                  </a:lnTo>
                  <a:lnTo>
                    <a:pt x="453644" y="2315058"/>
                  </a:lnTo>
                  <a:lnTo>
                    <a:pt x="453644" y="2541880"/>
                  </a:lnTo>
                  <a:lnTo>
                    <a:pt x="0" y="2088236"/>
                  </a:lnTo>
                  <a:close/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7" name="Shape 100"/>
            <p:cNvSpPr/>
            <p:nvPr/>
          </p:nvSpPr>
          <p:spPr>
            <a:xfrm>
              <a:off x="748011" y="4232516"/>
              <a:ext cx="3565383" cy="1008113"/>
            </a:xfrm>
            <a:custGeom>
              <a:avLst/>
              <a:gdLst/>
              <a:ahLst/>
              <a:cxnLst/>
              <a:rect l="0" t="0" r="0" b="0"/>
              <a:pathLst>
                <a:path w="3312363" h="1008113">
                  <a:moveTo>
                    <a:pt x="168021" y="0"/>
                  </a:moveTo>
                  <a:lnTo>
                    <a:pt x="3144342" y="0"/>
                  </a:lnTo>
                  <a:cubicBezTo>
                    <a:pt x="3237141" y="0"/>
                    <a:pt x="3312363" y="75222"/>
                    <a:pt x="3312363" y="168021"/>
                  </a:cubicBezTo>
                  <a:lnTo>
                    <a:pt x="3312363" y="840093"/>
                  </a:lnTo>
                  <a:cubicBezTo>
                    <a:pt x="3312363" y="932879"/>
                    <a:pt x="3237141" y="1008113"/>
                    <a:pt x="3144342" y="1008113"/>
                  </a:cubicBezTo>
                  <a:lnTo>
                    <a:pt x="168021" y="1008113"/>
                  </a:lnTo>
                  <a:cubicBezTo>
                    <a:pt x="75222" y="1008113"/>
                    <a:pt x="0" y="932879"/>
                    <a:pt x="0" y="840093"/>
                  </a:cubicBezTo>
                  <a:lnTo>
                    <a:pt x="0" y="168021"/>
                  </a:lnTo>
                  <a:cubicBezTo>
                    <a:pt x="0" y="75222"/>
                    <a:pt x="75222" y="0"/>
                    <a:pt x="168021" y="0"/>
                  </a:cubicBezTo>
                  <a:close/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1">
              <a:srgbClr val="FFFF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8" name="Rectangle 101"/>
            <p:cNvSpPr/>
            <p:nvPr/>
          </p:nvSpPr>
          <p:spPr>
            <a:xfrm>
              <a:off x="738278" y="4425833"/>
              <a:ext cx="3653071" cy="55123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3200" b="1" dirty="0">
                  <a:solidFill>
                    <a:srgbClr val="0066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Анкетирование</a:t>
              </a:r>
              <a:endParaRPr lang="ru-RU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44828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Три группы молодых педагогов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pSp>
        <p:nvGrpSpPr>
          <p:cNvPr id="4" name="Group 7330"/>
          <p:cNvGrpSpPr/>
          <p:nvPr/>
        </p:nvGrpSpPr>
        <p:grpSpPr>
          <a:xfrm>
            <a:off x="927649" y="1406043"/>
            <a:ext cx="8573768" cy="5256530"/>
            <a:chOff x="0" y="0"/>
            <a:chExt cx="8573923" cy="5256589"/>
          </a:xfrm>
        </p:grpSpPr>
        <p:sp>
          <p:nvSpPr>
            <p:cNvPr id="5" name="Shape 105"/>
            <p:cNvSpPr/>
            <p:nvPr/>
          </p:nvSpPr>
          <p:spPr>
            <a:xfrm>
              <a:off x="4608512" y="4"/>
              <a:ext cx="504050" cy="3888435"/>
            </a:xfrm>
            <a:custGeom>
              <a:avLst/>
              <a:gdLst/>
              <a:ahLst/>
              <a:cxnLst/>
              <a:rect l="0" t="0" r="0" b="0"/>
              <a:pathLst>
                <a:path w="504050" h="3888435">
                  <a:moveTo>
                    <a:pt x="126009" y="0"/>
                  </a:moveTo>
                  <a:lnTo>
                    <a:pt x="378041" y="0"/>
                  </a:lnTo>
                  <a:lnTo>
                    <a:pt x="378041" y="3636404"/>
                  </a:lnTo>
                  <a:lnTo>
                    <a:pt x="504050" y="3636404"/>
                  </a:lnTo>
                  <a:lnTo>
                    <a:pt x="252032" y="3888435"/>
                  </a:lnTo>
                  <a:lnTo>
                    <a:pt x="0" y="3636404"/>
                  </a:lnTo>
                  <a:lnTo>
                    <a:pt x="126009" y="3636404"/>
                  </a:lnTo>
                  <a:lnTo>
                    <a:pt x="12600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" name="Shape 106"/>
            <p:cNvSpPr/>
            <p:nvPr/>
          </p:nvSpPr>
          <p:spPr>
            <a:xfrm>
              <a:off x="4608512" y="4"/>
              <a:ext cx="504050" cy="3888435"/>
            </a:xfrm>
            <a:custGeom>
              <a:avLst/>
              <a:gdLst/>
              <a:ahLst/>
              <a:cxnLst/>
              <a:rect l="0" t="0" r="0" b="0"/>
              <a:pathLst>
                <a:path w="504050" h="3888435">
                  <a:moveTo>
                    <a:pt x="0" y="3636404"/>
                  </a:moveTo>
                  <a:lnTo>
                    <a:pt x="126009" y="3636404"/>
                  </a:lnTo>
                  <a:lnTo>
                    <a:pt x="126009" y="0"/>
                  </a:lnTo>
                  <a:lnTo>
                    <a:pt x="378041" y="0"/>
                  </a:lnTo>
                  <a:lnTo>
                    <a:pt x="378041" y="3636404"/>
                  </a:lnTo>
                  <a:lnTo>
                    <a:pt x="504050" y="3636404"/>
                  </a:lnTo>
                  <a:lnTo>
                    <a:pt x="252032" y="3888435"/>
                  </a:lnTo>
                  <a:lnTo>
                    <a:pt x="0" y="3636404"/>
                  </a:lnTo>
                  <a:close/>
                </a:path>
              </a:pathLst>
            </a:custGeom>
            <a:ln w="25400" cap="flat">
              <a:miter lim="101600"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" name="Shape 107"/>
            <p:cNvSpPr/>
            <p:nvPr/>
          </p:nvSpPr>
          <p:spPr>
            <a:xfrm>
              <a:off x="3672407" y="3"/>
              <a:ext cx="576059" cy="2160245"/>
            </a:xfrm>
            <a:custGeom>
              <a:avLst/>
              <a:gdLst/>
              <a:ahLst/>
              <a:cxnLst/>
              <a:rect l="0" t="0" r="0" b="0"/>
              <a:pathLst>
                <a:path w="576059" h="2160245">
                  <a:moveTo>
                    <a:pt x="144018" y="0"/>
                  </a:moveTo>
                  <a:lnTo>
                    <a:pt x="432054" y="0"/>
                  </a:lnTo>
                  <a:lnTo>
                    <a:pt x="432054" y="1872209"/>
                  </a:lnTo>
                  <a:lnTo>
                    <a:pt x="576059" y="1872209"/>
                  </a:lnTo>
                  <a:lnTo>
                    <a:pt x="288036" y="2160245"/>
                  </a:lnTo>
                  <a:lnTo>
                    <a:pt x="0" y="1872209"/>
                  </a:lnTo>
                  <a:lnTo>
                    <a:pt x="144018" y="1872209"/>
                  </a:lnTo>
                  <a:lnTo>
                    <a:pt x="144018" y="0"/>
                  </a:lnTo>
                  <a:close/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" name="Shape 108"/>
            <p:cNvSpPr/>
            <p:nvPr/>
          </p:nvSpPr>
          <p:spPr>
            <a:xfrm>
              <a:off x="3672407" y="3"/>
              <a:ext cx="576059" cy="2160245"/>
            </a:xfrm>
            <a:custGeom>
              <a:avLst/>
              <a:gdLst/>
              <a:ahLst/>
              <a:cxnLst/>
              <a:rect l="0" t="0" r="0" b="0"/>
              <a:pathLst>
                <a:path w="576059" h="2160245">
                  <a:moveTo>
                    <a:pt x="0" y="1872209"/>
                  </a:moveTo>
                  <a:lnTo>
                    <a:pt x="144018" y="1872209"/>
                  </a:lnTo>
                  <a:lnTo>
                    <a:pt x="144018" y="0"/>
                  </a:lnTo>
                  <a:lnTo>
                    <a:pt x="432054" y="0"/>
                  </a:lnTo>
                  <a:lnTo>
                    <a:pt x="432054" y="1872209"/>
                  </a:lnTo>
                  <a:lnTo>
                    <a:pt x="576059" y="1872209"/>
                  </a:lnTo>
                  <a:lnTo>
                    <a:pt x="288036" y="2160245"/>
                  </a:lnTo>
                  <a:lnTo>
                    <a:pt x="0" y="1872209"/>
                  </a:lnTo>
                  <a:close/>
                </a:path>
              </a:pathLst>
            </a:custGeom>
            <a:ln w="25400" cap="flat">
              <a:miter lim="101600"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" name="Shape 110"/>
            <p:cNvSpPr/>
            <p:nvPr/>
          </p:nvSpPr>
          <p:spPr>
            <a:xfrm>
              <a:off x="5" y="486054"/>
              <a:ext cx="148514" cy="1386154"/>
            </a:xfrm>
            <a:custGeom>
              <a:avLst/>
              <a:gdLst/>
              <a:ahLst/>
              <a:cxnLst/>
              <a:rect l="0" t="0" r="0" b="0"/>
              <a:pathLst>
                <a:path w="148514" h="1386154">
                  <a:moveTo>
                    <a:pt x="99009" y="0"/>
                  </a:moveTo>
                  <a:lnTo>
                    <a:pt x="148514" y="0"/>
                  </a:lnTo>
                  <a:lnTo>
                    <a:pt x="148514" y="49505"/>
                  </a:lnTo>
                  <a:cubicBezTo>
                    <a:pt x="121171" y="49505"/>
                    <a:pt x="99009" y="71666"/>
                    <a:pt x="99009" y="99009"/>
                  </a:cubicBezTo>
                  <a:lnTo>
                    <a:pt x="99009" y="198019"/>
                  </a:lnTo>
                  <a:cubicBezTo>
                    <a:pt x="112677" y="198019"/>
                    <a:pt x="125700" y="195248"/>
                    <a:pt x="137545" y="190239"/>
                  </a:cubicBezTo>
                  <a:lnTo>
                    <a:pt x="148514" y="182843"/>
                  </a:lnTo>
                  <a:lnTo>
                    <a:pt x="148514" y="1370979"/>
                  </a:lnTo>
                  <a:lnTo>
                    <a:pt x="137545" y="1378374"/>
                  </a:lnTo>
                  <a:cubicBezTo>
                    <a:pt x="125700" y="1383384"/>
                    <a:pt x="112677" y="1386154"/>
                    <a:pt x="99009" y="1386154"/>
                  </a:cubicBezTo>
                  <a:cubicBezTo>
                    <a:pt x="44323" y="1386154"/>
                    <a:pt x="0" y="1341831"/>
                    <a:pt x="0" y="1287145"/>
                  </a:cubicBezTo>
                  <a:lnTo>
                    <a:pt x="0" y="99009"/>
                  </a:lnTo>
                  <a:cubicBezTo>
                    <a:pt x="0" y="44336"/>
                    <a:pt x="44323" y="0"/>
                    <a:pt x="99009" y="0"/>
                  </a:cubicBezTo>
                  <a:close/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0" name="Shape 111"/>
            <p:cNvSpPr/>
            <p:nvPr/>
          </p:nvSpPr>
          <p:spPr>
            <a:xfrm>
              <a:off x="148519" y="387045"/>
              <a:ext cx="5828145" cy="1469988"/>
            </a:xfrm>
            <a:custGeom>
              <a:avLst/>
              <a:gdLst/>
              <a:ahLst/>
              <a:cxnLst/>
              <a:rect l="0" t="0" r="0" b="0"/>
              <a:pathLst>
                <a:path w="5828145" h="1469988">
                  <a:moveTo>
                    <a:pt x="5630126" y="0"/>
                  </a:moveTo>
                  <a:cubicBezTo>
                    <a:pt x="5630126" y="27343"/>
                    <a:pt x="5652288" y="49505"/>
                    <a:pt x="5679631" y="49505"/>
                  </a:cubicBezTo>
                  <a:cubicBezTo>
                    <a:pt x="5706974" y="49505"/>
                    <a:pt x="5729135" y="27343"/>
                    <a:pt x="5729135" y="0"/>
                  </a:cubicBezTo>
                  <a:lnTo>
                    <a:pt x="5729135" y="99009"/>
                  </a:lnTo>
                  <a:cubicBezTo>
                    <a:pt x="5783822" y="99009"/>
                    <a:pt x="5828145" y="54686"/>
                    <a:pt x="5828145" y="0"/>
                  </a:cubicBezTo>
                  <a:lnTo>
                    <a:pt x="5828145" y="1188136"/>
                  </a:lnTo>
                  <a:cubicBezTo>
                    <a:pt x="5828145" y="1242809"/>
                    <a:pt x="5783822" y="1287145"/>
                    <a:pt x="5729135" y="1287145"/>
                  </a:cubicBezTo>
                  <a:lnTo>
                    <a:pt x="49505" y="1287145"/>
                  </a:lnTo>
                  <a:lnTo>
                    <a:pt x="49505" y="1386154"/>
                  </a:lnTo>
                  <a:cubicBezTo>
                    <a:pt x="49505" y="1413497"/>
                    <a:pt x="38421" y="1438249"/>
                    <a:pt x="20503" y="1456166"/>
                  </a:cubicBezTo>
                  <a:lnTo>
                    <a:pt x="0" y="1469988"/>
                  </a:lnTo>
                  <a:lnTo>
                    <a:pt x="0" y="281853"/>
                  </a:lnTo>
                  <a:lnTo>
                    <a:pt x="20503" y="268030"/>
                  </a:lnTo>
                  <a:cubicBezTo>
                    <a:pt x="38421" y="250114"/>
                    <a:pt x="49505" y="225362"/>
                    <a:pt x="49505" y="198019"/>
                  </a:cubicBezTo>
                  <a:cubicBezTo>
                    <a:pt x="49505" y="170675"/>
                    <a:pt x="27343" y="148514"/>
                    <a:pt x="0" y="148514"/>
                  </a:cubicBezTo>
                  <a:lnTo>
                    <a:pt x="0" y="99009"/>
                  </a:lnTo>
                  <a:lnTo>
                    <a:pt x="5630126" y="99009"/>
                  </a:lnTo>
                  <a:lnTo>
                    <a:pt x="5630126" y="0"/>
                  </a:lnTo>
                  <a:close/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1" name="Shape 112"/>
            <p:cNvSpPr/>
            <p:nvPr/>
          </p:nvSpPr>
          <p:spPr>
            <a:xfrm>
              <a:off x="99010" y="535565"/>
              <a:ext cx="99009" cy="148514"/>
            </a:xfrm>
            <a:custGeom>
              <a:avLst/>
              <a:gdLst/>
              <a:ahLst/>
              <a:cxnLst/>
              <a:rect l="0" t="0" r="0" b="0"/>
              <a:pathLst>
                <a:path w="99009" h="148514">
                  <a:moveTo>
                    <a:pt x="49505" y="0"/>
                  </a:moveTo>
                  <a:cubicBezTo>
                    <a:pt x="76848" y="0"/>
                    <a:pt x="99009" y="22161"/>
                    <a:pt x="99009" y="49505"/>
                  </a:cubicBezTo>
                  <a:cubicBezTo>
                    <a:pt x="99009" y="104191"/>
                    <a:pt x="54686" y="148514"/>
                    <a:pt x="0" y="148514"/>
                  </a:cubicBezTo>
                  <a:lnTo>
                    <a:pt x="0" y="49505"/>
                  </a:lnTo>
                  <a:cubicBezTo>
                    <a:pt x="0" y="22161"/>
                    <a:pt x="22161" y="0"/>
                    <a:pt x="49505" y="0"/>
                  </a:cubicBezTo>
                  <a:close/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CDC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" name="Shape 113"/>
            <p:cNvSpPr/>
            <p:nvPr/>
          </p:nvSpPr>
          <p:spPr>
            <a:xfrm>
              <a:off x="5778641" y="288030"/>
              <a:ext cx="198019" cy="198031"/>
            </a:xfrm>
            <a:custGeom>
              <a:avLst/>
              <a:gdLst/>
              <a:ahLst/>
              <a:cxnLst/>
              <a:rect l="0" t="0" r="0" b="0"/>
              <a:pathLst>
                <a:path w="198019" h="198031">
                  <a:moveTo>
                    <a:pt x="99009" y="0"/>
                  </a:moveTo>
                  <a:cubicBezTo>
                    <a:pt x="153695" y="0"/>
                    <a:pt x="198019" y="44336"/>
                    <a:pt x="198019" y="99022"/>
                  </a:cubicBezTo>
                  <a:cubicBezTo>
                    <a:pt x="198019" y="153695"/>
                    <a:pt x="153695" y="198031"/>
                    <a:pt x="99009" y="198031"/>
                  </a:cubicBezTo>
                  <a:lnTo>
                    <a:pt x="99009" y="99022"/>
                  </a:lnTo>
                  <a:cubicBezTo>
                    <a:pt x="99009" y="126352"/>
                    <a:pt x="76848" y="148527"/>
                    <a:pt x="49505" y="148527"/>
                  </a:cubicBezTo>
                  <a:cubicBezTo>
                    <a:pt x="22161" y="148527"/>
                    <a:pt x="0" y="126352"/>
                    <a:pt x="0" y="99022"/>
                  </a:cubicBezTo>
                  <a:cubicBezTo>
                    <a:pt x="0" y="44336"/>
                    <a:pt x="44323" y="0"/>
                    <a:pt x="99009" y="0"/>
                  </a:cubicBezTo>
                  <a:close/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CDC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" name="Shape 114"/>
            <p:cNvSpPr/>
            <p:nvPr/>
          </p:nvSpPr>
          <p:spPr>
            <a:xfrm>
              <a:off x="0" y="288040"/>
              <a:ext cx="5976658" cy="1584173"/>
            </a:xfrm>
            <a:custGeom>
              <a:avLst/>
              <a:gdLst/>
              <a:ahLst/>
              <a:cxnLst/>
              <a:rect l="0" t="0" r="0" b="0"/>
              <a:pathLst>
                <a:path w="5976658" h="1584173">
                  <a:moveTo>
                    <a:pt x="0" y="297028"/>
                  </a:moveTo>
                  <a:cubicBezTo>
                    <a:pt x="0" y="242341"/>
                    <a:pt x="44323" y="198018"/>
                    <a:pt x="99009" y="198018"/>
                  </a:cubicBezTo>
                  <a:lnTo>
                    <a:pt x="99009" y="198018"/>
                  </a:lnTo>
                  <a:lnTo>
                    <a:pt x="99009" y="198018"/>
                  </a:lnTo>
                  <a:lnTo>
                    <a:pt x="5778640" y="198018"/>
                  </a:lnTo>
                  <a:lnTo>
                    <a:pt x="5778640" y="99009"/>
                  </a:lnTo>
                  <a:cubicBezTo>
                    <a:pt x="5778640" y="44323"/>
                    <a:pt x="5822976" y="0"/>
                    <a:pt x="5877649" y="0"/>
                  </a:cubicBezTo>
                  <a:cubicBezTo>
                    <a:pt x="5932335" y="0"/>
                    <a:pt x="5976658" y="44323"/>
                    <a:pt x="5976658" y="99009"/>
                  </a:cubicBezTo>
                  <a:lnTo>
                    <a:pt x="5976658" y="99009"/>
                  </a:lnTo>
                  <a:lnTo>
                    <a:pt x="5976658" y="99009"/>
                  </a:lnTo>
                  <a:lnTo>
                    <a:pt x="5976658" y="1287132"/>
                  </a:lnTo>
                  <a:lnTo>
                    <a:pt x="5976658" y="1287132"/>
                  </a:lnTo>
                  <a:cubicBezTo>
                    <a:pt x="5976658" y="1341819"/>
                    <a:pt x="5932335" y="1386154"/>
                    <a:pt x="5877649" y="1386154"/>
                  </a:cubicBezTo>
                  <a:lnTo>
                    <a:pt x="5877649" y="1386154"/>
                  </a:lnTo>
                  <a:lnTo>
                    <a:pt x="5877649" y="1386154"/>
                  </a:lnTo>
                  <a:lnTo>
                    <a:pt x="198018" y="1386154"/>
                  </a:lnTo>
                  <a:lnTo>
                    <a:pt x="198018" y="1485163"/>
                  </a:lnTo>
                  <a:cubicBezTo>
                    <a:pt x="198018" y="1539837"/>
                    <a:pt x="153695" y="1584173"/>
                    <a:pt x="99009" y="1584173"/>
                  </a:cubicBezTo>
                  <a:cubicBezTo>
                    <a:pt x="44323" y="1584173"/>
                    <a:pt x="0" y="1539837"/>
                    <a:pt x="0" y="1485163"/>
                  </a:cubicBezTo>
                  <a:close/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4" name="Shape 115"/>
            <p:cNvSpPr/>
            <p:nvPr/>
          </p:nvSpPr>
          <p:spPr>
            <a:xfrm>
              <a:off x="5778640" y="387049"/>
              <a:ext cx="198019" cy="99009"/>
            </a:xfrm>
            <a:custGeom>
              <a:avLst/>
              <a:gdLst/>
              <a:ahLst/>
              <a:cxnLst/>
              <a:rect l="0" t="0" r="0" b="0"/>
              <a:pathLst>
                <a:path w="198019" h="99009">
                  <a:moveTo>
                    <a:pt x="0" y="99009"/>
                  </a:moveTo>
                  <a:lnTo>
                    <a:pt x="99009" y="99009"/>
                  </a:lnTo>
                  <a:lnTo>
                    <a:pt x="99009" y="99009"/>
                  </a:lnTo>
                  <a:cubicBezTo>
                    <a:pt x="153696" y="99009"/>
                    <a:pt x="198019" y="54674"/>
                    <a:pt x="198019" y="0"/>
                  </a:cubicBezTo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5" name="Shape 116"/>
            <p:cNvSpPr/>
            <p:nvPr/>
          </p:nvSpPr>
          <p:spPr>
            <a:xfrm>
              <a:off x="5778640" y="387049"/>
              <a:ext cx="99009" cy="99009"/>
            </a:xfrm>
            <a:custGeom>
              <a:avLst/>
              <a:gdLst/>
              <a:ahLst/>
              <a:cxnLst/>
              <a:rect l="0" t="0" r="0" b="0"/>
              <a:pathLst>
                <a:path w="99009" h="99009">
                  <a:moveTo>
                    <a:pt x="99009" y="99009"/>
                  </a:moveTo>
                  <a:lnTo>
                    <a:pt x="99009" y="0"/>
                  </a:lnTo>
                  <a:lnTo>
                    <a:pt x="99009" y="0"/>
                  </a:lnTo>
                  <a:cubicBezTo>
                    <a:pt x="99009" y="27343"/>
                    <a:pt x="76848" y="49505"/>
                    <a:pt x="49505" y="49505"/>
                  </a:cubicBezTo>
                  <a:cubicBezTo>
                    <a:pt x="22162" y="49505"/>
                    <a:pt x="0" y="27343"/>
                    <a:pt x="0" y="0"/>
                  </a:cubicBezTo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6" name="Shape 117"/>
            <p:cNvSpPr/>
            <p:nvPr/>
          </p:nvSpPr>
          <p:spPr>
            <a:xfrm>
              <a:off x="0" y="535563"/>
              <a:ext cx="198018" cy="148514"/>
            </a:xfrm>
            <a:custGeom>
              <a:avLst/>
              <a:gdLst/>
              <a:ahLst/>
              <a:cxnLst/>
              <a:rect l="0" t="0" r="0" b="0"/>
              <a:pathLst>
                <a:path w="198018" h="148514">
                  <a:moveTo>
                    <a:pt x="99009" y="148514"/>
                  </a:moveTo>
                  <a:lnTo>
                    <a:pt x="99009" y="49505"/>
                  </a:lnTo>
                  <a:cubicBezTo>
                    <a:pt x="99009" y="22161"/>
                    <a:pt x="121171" y="0"/>
                    <a:pt x="148514" y="0"/>
                  </a:cubicBezTo>
                  <a:cubicBezTo>
                    <a:pt x="175857" y="0"/>
                    <a:pt x="198018" y="22161"/>
                    <a:pt x="198018" y="49505"/>
                  </a:cubicBezTo>
                  <a:lnTo>
                    <a:pt x="198018" y="49505"/>
                  </a:lnTo>
                  <a:cubicBezTo>
                    <a:pt x="198018" y="104191"/>
                    <a:pt x="153695" y="148514"/>
                    <a:pt x="99009" y="148514"/>
                  </a:cubicBezTo>
                  <a:cubicBezTo>
                    <a:pt x="44336" y="148514"/>
                    <a:pt x="0" y="104191"/>
                    <a:pt x="0" y="49505"/>
                  </a:cubicBezTo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7" name="Shape 118"/>
            <p:cNvSpPr/>
            <p:nvPr/>
          </p:nvSpPr>
          <p:spPr>
            <a:xfrm>
              <a:off x="198018" y="585068"/>
              <a:ext cx="0" cy="1089127"/>
            </a:xfrm>
            <a:custGeom>
              <a:avLst/>
              <a:gdLst/>
              <a:ahLst/>
              <a:cxnLst/>
              <a:rect l="0" t="0" r="0" b="0"/>
              <a:pathLst>
                <a:path h="1089127">
                  <a:moveTo>
                    <a:pt x="0" y="0"/>
                  </a:moveTo>
                  <a:lnTo>
                    <a:pt x="0" y="1089127"/>
                  </a:lnTo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8" name="Rectangle 119"/>
            <p:cNvSpPr/>
            <p:nvPr/>
          </p:nvSpPr>
          <p:spPr>
            <a:xfrm>
              <a:off x="945225" y="587870"/>
              <a:ext cx="5655513" cy="41290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2400" b="1">
                  <a:solidFill>
                    <a:srgbClr val="6600CC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Педагоги, имеющие слабую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" name="Rectangle 120"/>
            <p:cNvSpPr/>
            <p:nvPr/>
          </p:nvSpPr>
          <p:spPr>
            <a:xfrm>
              <a:off x="949797" y="953630"/>
              <a:ext cx="5643351" cy="41290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2400" b="1">
                  <a:solidFill>
                    <a:srgbClr val="6600CC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теоретическую и практическую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" name="Rectangle 121"/>
            <p:cNvSpPr/>
            <p:nvPr/>
          </p:nvSpPr>
          <p:spPr>
            <a:xfrm>
              <a:off x="2290918" y="1319390"/>
              <a:ext cx="1983949" cy="41290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2400" b="1">
                  <a:solidFill>
                    <a:srgbClr val="6600CC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подготовку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1" name="Shape 122"/>
            <p:cNvSpPr/>
            <p:nvPr/>
          </p:nvSpPr>
          <p:spPr>
            <a:xfrm>
              <a:off x="936109" y="2214248"/>
              <a:ext cx="148514" cy="1386154"/>
            </a:xfrm>
            <a:custGeom>
              <a:avLst/>
              <a:gdLst/>
              <a:ahLst/>
              <a:cxnLst/>
              <a:rect l="0" t="0" r="0" b="0"/>
              <a:pathLst>
                <a:path w="148514" h="1386154">
                  <a:moveTo>
                    <a:pt x="99009" y="0"/>
                  </a:moveTo>
                  <a:lnTo>
                    <a:pt x="148514" y="0"/>
                  </a:lnTo>
                  <a:lnTo>
                    <a:pt x="148514" y="49505"/>
                  </a:lnTo>
                  <a:cubicBezTo>
                    <a:pt x="121171" y="49505"/>
                    <a:pt x="99009" y="71666"/>
                    <a:pt x="99009" y="99009"/>
                  </a:cubicBezTo>
                  <a:lnTo>
                    <a:pt x="99009" y="198019"/>
                  </a:lnTo>
                  <a:cubicBezTo>
                    <a:pt x="112677" y="198019"/>
                    <a:pt x="125700" y="195249"/>
                    <a:pt x="137545" y="190239"/>
                  </a:cubicBezTo>
                  <a:lnTo>
                    <a:pt x="148514" y="182843"/>
                  </a:lnTo>
                  <a:lnTo>
                    <a:pt x="148514" y="1370979"/>
                  </a:lnTo>
                  <a:lnTo>
                    <a:pt x="137545" y="1378374"/>
                  </a:lnTo>
                  <a:cubicBezTo>
                    <a:pt x="125700" y="1383384"/>
                    <a:pt x="112677" y="1386154"/>
                    <a:pt x="99009" y="1386154"/>
                  </a:cubicBezTo>
                  <a:cubicBezTo>
                    <a:pt x="44323" y="1386154"/>
                    <a:pt x="0" y="1341831"/>
                    <a:pt x="0" y="1287145"/>
                  </a:cubicBezTo>
                  <a:lnTo>
                    <a:pt x="0" y="99009"/>
                  </a:lnTo>
                  <a:cubicBezTo>
                    <a:pt x="0" y="44336"/>
                    <a:pt x="44323" y="0"/>
                    <a:pt x="99009" y="0"/>
                  </a:cubicBezTo>
                  <a:close/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2" name="Shape 123"/>
            <p:cNvSpPr/>
            <p:nvPr/>
          </p:nvSpPr>
          <p:spPr>
            <a:xfrm>
              <a:off x="1084623" y="2115238"/>
              <a:ext cx="5828145" cy="1469988"/>
            </a:xfrm>
            <a:custGeom>
              <a:avLst/>
              <a:gdLst/>
              <a:ahLst/>
              <a:cxnLst/>
              <a:rect l="0" t="0" r="0" b="0"/>
              <a:pathLst>
                <a:path w="5828145" h="1469988">
                  <a:moveTo>
                    <a:pt x="5630126" y="0"/>
                  </a:moveTo>
                  <a:cubicBezTo>
                    <a:pt x="5630126" y="27343"/>
                    <a:pt x="5652288" y="49505"/>
                    <a:pt x="5679630" y="49505"/>
                  </a:cubicBezTo>
                  <a:cubicBezTo>
                    <a:pt x="5706974" y="49505"/>
                    <a:pt x="5729135" y="27343"/>
                    <a:pt x="5729135" y="0"/>
                  </a:cubicBezTo>
                  <a:lnTo>
                    <a:pt x="5729135" y="99009"/>
                  </a:lnTo>
                  <a:cubicBezTo>
                    <a:pt x="5783822" y="99009"/>
                    <a:pt x="5828145" y="54686"/>
                    <a:pt x="5828145" y="0"/>
                  </a:cubicBezTo>
                  <a:lnTo>
                    <a:pt x="5828145" y="1188136"/>
                  </a:lnTo>
                  <a:cubicBezTo>
                    <a:pt x="5828145" y="1242809"/>
                    <a:pt x="5783822" y="1287145"/>
                    <a:pt x="5729135" y="1287145"/>
                  </a:cubicBezTo>
                  <a:lnTo>
                    <a:pt x="49505" y="1287145"/>
                  </a:lnTo>
                  <a:lnTo>
                    <a:pt x="49505" y="1386154"/>
                  </a:lnTo>
                  <a:cubicBezTo>
                    <a:pt x="49505" y="1413497"/>
                    <a:pt x="38421" y="1438249"/>
                    <a:pt x="20503" y="1456166"/>
                  </a:cubicBezTo>
                  <a:lnTo>
                    <a:pt x="0" y="1469988"/>
                  </a:lnTo>
                  <a:lnTo>
                    <a:pt x="0" y="281853"/>
                  </a:lnTo>
                  <a:lnTo>
                    <a:pt x="20503" y="268031"/>
                  </a:lnTo>
                  <a:cubicBezTo>
                    <a:pt x="38421" y="250114"/>
                    <a:pt x="49505" y="225362"/>
                    <a:pt x="49505" y="198019"/>
                  </a:cubicBezTo>
                  <a:cubicBezTo>
                    <a:pt x="49505" y="170675"/>
                    <a:pt x="27343" y="148514"/>
                    <a:pt x="0" y="148514"/>
                  </a:cubicBezTo>
                  <a:lnTo>
                    <a:pt x="0" y="99009"/>
                  </a:lnTo>
                  <a:lnTo>
                    <a:pt x="5630126" y="99009"/>
                  </a:lnTo>
                  <a:lnTo>
                    <a:pt x="5630126" y="0"/>
                  </a:lnTo>
                  <a:close/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3" name="Shape 124"/>
            <p:cNvSpPr/>
            <p:nvPr/>
          </p:nvSpPr>
          <p:spPr>
            <a:xfrm>
              <a:off x="1035115" y="2263758"/>
              <a:ext cx="99009" cy="148514"/>
            </a:xfrm>
            <a:custGeom>
              <a:avLst/>
              <a:gdLst/>
              <a:ahLst/>
              <a:cxnLst/>
              <a:rect l="0" t="0" r="0" b="0"/>
              <a:pathLst>
                <a:path w="99009" h="148514">
                  <a:moveTo>
                    <a:pt x="49505" y="0"/>
                  </a:moveTo>
                  <a:cubicBezTo>
                    <a:pt x="76848" y="0"/>
                    <a:pt x="99009" y="22161"/>
                    <a:pt x="99009" y="49505"/>
                  </a:cubicBezTo>
                  <a:cubicBezTo>
                    <a:pt x="99009" y="104191"/>
                    <a:pt x="54686" y="148514"/>
                    <a:pt x="0" y="148514"/>
                  </a:cubicBezTo>
                  <a:lnTo>
                    <a:pt x="0" y="49505"/>
                  </a:lnTo>
                  <a:cubicBezTo>
                    <a:pt x="0" y="22161"/>
                    <a:pt x="22162" y="0"/>
                    <a:pt x="49505" y="0"/>
                  </a:cubicBezTo>
                  <a:close/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CDC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4" name="Shape 125"/>
            <p:cNvSpPr/>
            <p:nvPr/>
          </p:nvSpPr>
          <p:spPr>
            <a:xfrm>
              <a:off x="6714745" y="2016222"/>
              <a:ext cx="198019" cy="198031"/>
            </a:xfrm>
            <a:custGeom>
              <a:avLst/>
              <a:gdLst/>
              <a:ahLst/>
              <a:cxnLst/>
              <a:rect l="0" t="0" r="0" b="0"/>
              <a:pathLst>
                <a:path w="198019" h="198031">
                  <a:moveTo>
                    <a:pt x="99009" y="0"/>
                  </a:moveTo>
                  <a:cubicBezTo>
                    <a:pt x="153695" y="0"/>
                    <a:pt x="198019" y="44336"/>
                    <a:pt x="198019" y="99022"/>
                  </a:cubicBezTo>
                  <a:cubicBezTo>
                    <a:pt x="198019" y="153695"/>
                    <a:pt x="153695" y="198031"/>
                    <a:pt x="99009" y="198031"/>
                  </a:cubicBezTo>
                  <a:lnTo>
                    <a:pt x="99009" y="99022"/>
                  </a:lnTo>
                  <a:cubicBezTo>
                    <a:pt x="99009" y="126352"/>
                    <a:pt x="76848" y="148527"/>
                    <a:pt x="49505" y="148527"/>
                  </a:cubicBezTo>
                  <a:cubicBezTo>
                    <a:pt x="22161" y="148527"/>
                    <a:pt x="0" y="126352"/>
                    <a:pt x="0" y="99022"/>
                  </a:cubicBezTo>
                  <a:cubicBezTo>
                    <a:pt x="0" y="44336"/>
                    <a:pt x="44323" y="0"/>
                    <a:pt x="99009" y="0"/>
                  </a:cubicBezTo>
                  <a:close/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CDC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5" name="Shape 126"/>
            <p:cNvSpPr/>
            <p:nvPr/>
          </p:nvSpPr>
          <p:spPr>
            <a:xfrm>
              <a:off x="936103" y="2016232"/>
              <a:ext cx="5976658" cy="1584173"/>
            </a:xfrm>
            <a:custGeom>
              <a:avLst/>
              <a:gdLst/>
              <a:ahLst/>
              <a:cxnLst/>
              <a:rect l="0" t="0" r="0" b="0"/>
              <a:pathLst>
                <a:path w="5976658" h="1584173">
                  <a:moveTo>
                    <a:pt x="0" y="297028"/>
                  </a:moveTo>
                  <a:cubicBezTo>
                    <a:pt x="0" y="242341"/>
                    <a:pt x="44323" y="198019"/>
                    <a:pt x="99009" y="198019"/>
                  </a:cubicBezTo>
                  <a:lnTo>
                    <a:pt x="99009" y="198019"/>
                  </a:lnTo>
                  <a:lnTo>
                    <a:pt x="5778640" y="198019"/>
                  </a:lnTo>
                  <a:lnTo>
                    <a:pt x="5778640" y="99009"/>
                  </a:lnTo>
                  <a:cubicBezTo>
                    <a:pt x="5778640" y="44323"/>
                    <a:pt x="5822976" y="0"/>
                    <a:pt x="5877649" y="0"/>
                  </a:cubicBezTo>
                  <a:cubicBezTo>
                    <a:pt x="5932335" y="0"/>
                    <a:pt x="5976658" y="44323"/>
                    <a:pt x="5976658" y="99009"/>
                  </a:cubicBezTo>
                  <a:lnTo>
                    <a:pt x="5976658" y="99009"/>
                  </a:lnTo>
                  <a:lnTo>
                    <a:pt x="5976658" y="99009"/>
                  </a:lnTo>
                  <a:lnTo>
                    <a:pt x="5976658" y="1287132"/>
                  </a:lnTo>
                  <a:lnTo>
                    <a:pt x="5976658" y="1287132"/>
                  </a:lnTo>
                  <a:cubicBezTo>
                    <a:pt x="5976658" y="1341819"/>
                    <a:pt x="5932335" y="1386154"/>
                    <a:pt x="5877649" y="1386154"/>
                  </a:cubicBezTo>
                  <a:lnTo>
                    <a:pt x="5877649" y="1386154"/>
                  </a:lnTo>
                  <a:lnTo>
                    <a:pt x="5877649" y="1386154"/>
                  </a:lnTo>
                  <a:lnTo>
                    <a:pt x="198018" y="1386154"/>
                  </a:lnTo>
                  <a:lnTo>
                    <a:pt x="198018" y="1485163"/>
                  </a:lnTo>
                  <a:cubicBezTo>
                    <a:pt x="198018" y="1539837"/>
                    <a:pt x="153695" y="1584173"/>
                    <a:pt x="99009" y="1584173"/>
                  </a:cubicBezTo>
                  <a:cubicBezTo>
                    <a:pt x="44323" y="1584173"/>
                    <a:pt x="0" y="1539837"/>
                    <a:pt x="0" y="1485163"/>
                  </a:cubicBezTo>
                  <a:close/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6" name="Shape 127"/>
            <p:cNvSpPr/>
            <p:nvPr/>
          </p:nvSpPr>
          <p:spPr>
            <a:xfrm>
              <a:off x="6714743" y="2115241"/>
              <a:ext cx="198018" cy="99009"/>
            </a:xfrm>
            <a:custGeom>
              <a:avLst/>
              <a:gdLst/>
              <a:ahLst/>
              <a:cxnLst/>
              <a:rect l="0" t="0" r="0" b="0"/>
              <a:pathLst>
                <a:path w="198018" h="99009">
                  <a:moveTo>
                    <a:pt x="0" y="99009"/>
                  </a:moveTo>
                  <a:lnTo>
                    <a:pt x="99009" y="99009"/>
                  </a:lnTo>
                  <a:lnTo>
                    <a:pt x="99009" y="99009"/>
                  </a:lnTo>
                  <a:cubicBezTo>
                    <a:pt x="153695" y="99009"/>
                    <a:pt x="198018" y="54674"/>
                    <a:pt x="198018" y="0"/>
                  </a:cubicBezTo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7" name="Shape 128"/>
            <p:cNvSpPr/>
            <p:nvPr/>
          </p:nvSpPr>
          <p:spPr>
            <a:xfrm>
              <a:off x="6714743" y="2115241"/>
              <a:ext cx="99009" cy="99009"/>
            </a:xfrm>
            <a:custGeom>
              <a:avLst/>
              <a:gdLst/>
              <a:ahLst/>
              <a:cxnLst/>
              <a:rect l="0" t="0" r="0" b="0"/>
              <a:pathLst>
                <a:path w="99009" h="99009">
                  <a:moveTo>
                    <a:pt x="99009" y="99009"/>
                  </a:moveTo>
                  <a:lnTo>
                    <a:pt x="99009" y="0"/>
                  </a:lnTo>
                  <a:lnTo>
                    <a:pt x="99009" y="0"/>
                  </a:lnTo>
                  <a:cubicBezTo>
                    <a:pt x="99009" y="27343"/>
                    <a:pt x="76848" y="49505"/>
                    <a:pt x="49505" y="49505"/>
                  </a:cubicBezTo>
                  <a:cubicBezTo>
                    <a:pt x="22161" y="49505"/>
                    <a:pt x="0" y="27343"/>
                    <a:pt x="0" y="0"/>
                  </a:cubicBezTo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8" name="Shape 129"/>
            <p:cNvSpPr/>
            <p:nvPr/>
          </p:nvSpPr>
          <p:spPr>
            <a:xfrm>
              <a:off x="936103" y="2263755"/>
              <a:ext cx="198018" cy="148514"/>
            </a:xfrm>
            <a:custGeom>
              <a:avLst/>
              <a:gdLst/>
              <a:ahLst/>
              <a:cxnLst/>
              <a:rect l="0" t="0" r="0" b="0"/>
              <a:pathLst>
                <a:path w="198018" h="148514">
                  <a:moveTo>
                    <a:pt x="99009" y="148514"/>
                  </a:moveTo>
                  <a:lnTo>
                    <a:pt x="99009" y="49505"/>
                  </a:lnTo>
                  <a:cubicBezTo>
                    <a:pt x="99009" y="22162"/>
                    <a:pt x="121171" y="0"/>
                    <a:pt x="148514" y="0"/>
                  </a:cubicBezTo>
                  <a:cubicBezTo>
                    <a:pt x="175857" y="0"/>
                    <a:pt x="198018" y="22162"/>
                    <a:pt x="198018" y="49505"/>
                  </a:cubicBezTo>
                  <a:cubicBezTo>
                    <a:pt x="198018" y="104191"/>
                    <a:pt x="153695" y="148514"/>
                    <a:pt x="99009" y="148514"/>
                  </a:cubicBezTo>
                  <a:cubicBezTo>
                    <a:pt x="44336" y="148514"/>
                    <a:pt x="0" y="104191"/>
                    <a:pt x="0" y="49505"/>
                  </a:cubicBezTo>
                  <a:lnTo>
                    <a:pt x="0" y="49505"/>
                  </a:lnTo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9" name="Shape 130"/>
            <p:cNvSpPr/>
            <p:nvPr/>
          </p:nvSpPr>
          <p:spPr>
            <a:xfrm>
              <a:off x="1134122" y="2313260"/>
              <a:ext cx="0" cy="1089127"/>
            </a:xfrm>
            <a:custGeom>
              <a:avLst/>
              <a:gdLst/>
              <a:ahLst/>
              <a:cxnLst/>
              <a:rect l="0" t="0" r="0" b="0"/>
              <a:pathLst>
                <a:path h="1089127">
                  <a:moveTo>
                    <a:pt x="0" y="0"/>
                  </a:moveTo>
                  <a:lnTo>
                    <a:pt x="0" y="1089127"/>
                  </a:lnTo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0" name="Rectangle 131"/>
            <p:cNvSpPr/>
            <p:nvPr/>
          </p:nvSpPr>
          <p:spPr>
            <a:xfrm>
              <a:off x="1448482" y="2316062"/>
              <a:ext cx="6808830" cy="41290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2400" b="1">
                  <a:solidFill>
                    <a:srgbClr val="6600CC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Педагоги с сильной теоретической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1" name="Rectangle 132"/>
            <p:cNvSpPr/>
            <p:nvPr/>
          </p:nvSpPr>
          <p:spPr>
            <a:xfrm>
              <a:off x="1559734" y="2681822"/>
              <a:ext cx="6510873" cy="41290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2400" b="1">
                  <a:solidFill>
                    <a:srgbClr val="6600CC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подготовкой, но не имеющие опыта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2" name="Rectangle 133"/>
            <p:cNvSpPr/>
            <p:nvPr/>
          </p:nvSpPr>
          <p:spPr>
            <a:xfrm>
              <a:off x="2539666" y="3047583"/>
              <a:ext cx="3813448" cy="41290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2400" b="1">
                  <a:solidFill>
                    <a:srgbClr val="6600CC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практической работы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3" name="Shape 134"/>
            <p:cNvSpPr/>
            <p:nvPr/>
          </p:nvSpPr>
          <p:spPr>
            <a:xfrm>
              <a:off x="2016229" y="3870432"/>
              <a:ext cx="148514" cy="1386154"/>
            </a:xfrm>
            <a:custGeom>
              <a:avLst/>
              <a:gdLst/>
              <a:ahLst/>
              <a:cxnLst/>
              <a:rect l="0" t="0" r="0" b="0"/>
              <a:pathLst>
                <a:path w="148514" h="1386154">
                  <a:moveTo>
                    <a:pt x="99009" y="0"/>
                  </a:moveTo>
                  <a:lnTo>
                    <a:pt x="148514" y="0"/>
                  </a:lnTo>
                  <a:lnTo>
                    <a:pt x="148514" y="49504"/>
                  </a:lnTo>
                  <a:cubicBezTo>
                    <a:pt x="121171" y="49504"/>
                    <a:pt x="99009" y="71666"/>
                    <a:pt x="99009" y="99009"/>
                  </a:cubicBezTo>
                  <a:lnTo>
                    <a:pt x="99009" y="198018"/>
                  </a:lnTo>
                  <a:cubicBezTo>
                    <a:pt x="112677" y="198018"/>
                    <a:pt x="125700" y="195248"/>
                    <a:pt x="137545" y="190238"/>
                  </a:cubicBezTo>
                  <a:lnTo>
                    <a:pt x="148514" y="182843"/>
                  </a:lnTo>
                  <a:lnTo>
                    <a:pt x="148514" y="1370979"/>
                  </a:lnTo>
                  <a:lnTo>
                    <a:pt x="137545" y="1378374"/>
                  </a:lnTo>
                  <a:cubicBezTo>
                    <a:pt x="125700" y="1383384"/>
                    <a:pt x="112677" y="1386154"/>
                    <a:pt x="99009" y="1386154"/>
                  </a:cubicBezTo>
                  <a:cubicBezTo>
                    <a:pt x="44323" y="1386154"/>
                    <a:pt x="0" y="1341831"/>
                    <a:pt x="0" y="1287145"/>
                  </a:cubicBezTo>
                  <a:lnTo>
                    <a:pt x="0" y="99009"/>
                  </a:lnTo>
                  <a:cubicBezTo>
                    <a:pt x="0" y="44335"/>
                    <a:pt x="44323" y="0"/>
                    <a:pt x="99009" y="0"/>
                  </a:cubicBezTo>
                  <a:close/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4" name="Shape 135"/>
            <p:cNvSpPr/>
            <p:nvPr/>
          </p:nvSpPr>
          <p:spPr>
            <a:xfrm>
              <a:off x="2164743" y="3771423"/>
              <a:ext cx="5828145" cy="1469989"/>
            </a:xfrm>
            <a:custGeom>
              <a:avLst/>
              <a:gdLst/>
              <a:ahLst/>
              <a:cxnLst/>
              <a:rect l="0" t="0" r="0" b="0"/>
              <a:pathLst>
                <a:path w="5828145" h="1469989">
                  <a:moveTo>
                    <a:pt x="5630126" y="0"/>
                  </a:moveTo>
                  <a:cubicBezTo>
                    <a:pt x="5630126" y="27343"/>
                    <a:pt x="5652288" y="49505"/>
                    <a:pt x="5679630" y="49505"/>
                  </a:cubicBezTo>
                  <a:cubicBezTo>
                    <a:pt x="5706974" y="49505"/>
                    <a:pt x="5729135" y="27343"/>
                    <a:pt x="5729135" y="0"/>
                  </a:cubicBezTo>
                  <a:lnTo>
                    <a:pt x="5729135" y="99009"/>
                  </a:lnTo>
                  <a:cubicBezTo>
                    <a:pt x="5783822" y="99009"/>
                    <a:pt x="5828145" y="54686"/>
                    <a:pt x="5828145" y="0"/>
                  </a:cubicBezTo>
                  <a:lnTo>
                    <a:pt x="5828145" y="1188136"/>
                  </a:lnTo>
                  <a:cubicBezTo>
                    <a:pt x="5828145" y="1242809"/>
                    <a:pt x="5783822" y="1287145"/>
                    <a:pt x="5729135" y="1287145"/>
                  </a:cubicBezTo>
                  <a:lnTo>
                    <a:pt x="49505" y="1287145"/>
                  </a:lnTo>
                  <a:lnTo>
                    <a:pt x="49505" y="1386154"/>
                  </a:lnTo>
                  <a:cubicBezTo>
                    <a:pt x="49505" y="1413498"/>
                    <a:pt x="38421" y="1438249"/>
                    <a:pt x="20503" y="1456166"/>
                  </a:cubicBezTo>
                  <a:lnTo>
                    <a:pt x="0" y="1469989"/>
                  </a:lnTo>
                  <a:lnTo>
                    <a:pt x="0" y="281853"/>
                  </a:lnTo>
                  <a:lnTo>
                    <a:pt x="20503" y="268030"/>
                  </a:lnTo>
                  <a:cubicBezTo>
                    <a:pt x="38421" y="250114"/>
                    <a:pt x="49505" y="225361"/>
                    <a:pt x="49505" y="198018"/>
                  </a:cubicBezTo>
                  <a:cubicBezTo>
                    <a:pt x="49505" y="170675"/>
                    <a:pt x="27343" y="148514"/>
                    <a:pt x="0" y="148514"/>
                  </a:cubicBezTo>
                  <a:lnTo>
                    <a:pt x="0" y="99009"/>
                  </a:lnTo>
                  <a:lnTo>
                    <a:pt x="5630126" y="99009"/>
                  </a:lnTo>
                  <a:lnTo>
                    <a:pt x="5630126" y="0"/>
                  </a:lnTo>
                  <a:close/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5" name="Shape 136"/>
            <p:cNvSpPr/>
            <p:nvPr/>
          </p:nvSpPr>
          <p:spPr>
            <a:xfrm>
              <a:off x="2115235" y="3919941"/>
              <a:ext cx="99009" cy="148514"/>
            </a:xfrm>
            <a:custGeom>
              <a:avLst/>
              <a:gdLst/>
              <a:ahLst/>
              <a:cxnLst/>
              <a:rect l="0" t="0" r="0" b="0"/>
              <a:pathLst>
                <a:path w="99009" h="148514">
                  <a:moveTo>
                    <a:pt x="49505" y="0"/>
                  </a:moveTo>
                  <a:cubicBezTo>
                    <a:pt x="76848" y="0"/>
                    <a:pt x="99009" y="22161"/>
                    <a:pt x="99009" y="49504"/>
                  </a:cubicBezTo>
                  <a:cubicBezTo>
                    <a:pt x="99009" y="104191"/>
                    <a:pt x="54686" y="148514"/>
                    <a:pt x="0" y="148514"/>
                  </a:cubicBezTo>
                  <a:lnTo>
                    <a:pt x="0" y="49504"/>
                  </a:lnTo>
                  <a:cubicBezTo>
                    <a:pt x="0" y="22161"/>
                    <a:pt x="22161" y="0"/>
                    <a:pt x="49505" y="0"/>
                  </a:cubicBezTo>
                  <a:close/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CDC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6" name="Shape 137"/>
            <p:cNvSpPr/>
            <p:nvPr/>
          </p:nvSpPr>
          <p:spPr>
            <a:xfrm>
              <a:off x="7794866" y="3672406"/>
              <a:ext cx="198018" cy="198031"/>
            </a:xfrm>
            <a:custGeom>
              <a:avLst/>
              <a:gdLst/>
              <a:ahLst/>
              <a:cxnLst/>
              <a:rect l="0" t="0" r="0" b="0"/>
              <a:pathLst>
                <a:path w="198018" h="198031">
                  <a:moveTo>
                    <a:pt x="99009" y="0"/>
                  </a:moveTo>
                  <a:cubicBezTo>
                    <a:pt x="153695" y="0"/>
                    <a:pt x="198018" y="44336"/>
                    <a:pt x="198018" y="99022"/>
                  </a:cubicBezTo>
                  <a:cubicBezTo>
                    <a:pt x="198018" y="153695"/>
                    <a:pt x="153695" y="198031"/>
                    <a:pt x="99009" y="198031"/>
                  </a:cubicBezTo>
                  <a:lnTo>
                    <a:pt x="99009" y="99022"/>
                  </a:lnTo>
                  <a:cubicBezTo>
                    <a:pt x="99009" y="126352"/>
                    <a:pt x="76847" y="148527"/>
                    <a:pt x="49505" y="148527"/>
                  </a:cubicBezTo>
                  <a:cubicBezTo>
                    <a:pt x="22161" y="148527"/>
                    <a:pt x="0" y="126352"/>
                    <a:pt x="0" y="99022"/>
                  </a:cubicBezTo>
                  <a:cubicBezTo>
                    <a:pt x="0" y="44336"/>
                    <a:pt x="44335" y="0"/>
                    <a:pt x="99009" y="0"/>
                  </a:cubicBezTo>
                  <a:close/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CDCD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7" name="Shape 138"/>
            <p:cNvSpPr/>
            <p:nvPr/>
          </p:nvSpPr>
          <p:spPr>
            <a:xfrm>
              <a:off x="2016224" y="3672416"/>
              <a:ext cx="5976671" cy="1584173"/>
            </a:xfrm>
            <a:custGeom>
              <a:avLst/>
              <a:gdLst/>
              <a:ahLst/>
              <a:cxnLst/>
              <a:rect l="0" t="0" r="0" b="0"/>
              <a:pathLst>
                <a:path w="5976671" h="1584173">
                  <a:moveTo>
                    <a:pt x="0" y="297028"/>
                  </a:moveTo>
                  <a:cubicBezTo>
                    <a:pt x="0" y="242341"/>
                    <a:pt x="44323" y="198019"/>
                    <a:pt x="99009" y="198019"/>
                  </a:cubicBezTo>
                  <a:lnTo>
                    <a:pt x="99009" y="198019"/>
                  </a:lnTo>
                  <a:lnTo>
                    <a:pt x="5778640" y="198019"/>
                  </a:lnTo>
                  <a:lnTo>
                    <a:pt x="5778640" y="99009"/>
                  </a:lnTo>
                  <a:cubicBezTo>
                    <a:pt x="5778640" y="44323"/>
                    <a:pt x="5822976" y="0"/>
                    <a:pt x="5877649" y="0"/>
                  </a:cubicBezTo>
                  <a:cubicBezTo>
                    <a:pt x="5932335" y="0"/>
                    <a:pt x="5976671" y="44323"/>
                    <a:pt x="5976658" y="99009"/>
                  </a:cubicBezTo>
                  <a:lnTo>
                    <a:pt x="5976671" y="99009"/>
                  </a:lnTo>
                  <a:lnTo>
                    <a:pt x="5976671" y="1287132"/>
                  </a:lnTo>
                  <a:lnTo>
                    <a:pt x="5976658" y="1287132"/>
                  </a:lnTo>
                  <a:cubicBezTo>
                    <a:pt x="5976658" y="1341819"/>
                    <a:pt x="5932335" y="1386154"/>
                    <a:pt x="5877649" y="1386154"/>
                  </a:cubicBezTo>
                  <a:lnTo>
                    <a:pt x="5877649" y="1386154"/>
                  </a:lnTo>
                  <a:lnTo>
                    <a:pt x="5877649" y="1386154"/>
                  </a:lnTo>
                  <a:lnTo>
                    <a:pt x="198018" y="1386154"/>
                  </a:lnTo>
                  <a:lnTo>
                    <a:pt x="198018" y="1485164"/>
                  </a:lnTo>
                  <a:cubicBezTo>
                    <a:pt x="198018" y="1539837"/>
                    <a:pt x="153695" y="1584173"/>
                    <a:pt x="99009" y="1584173"/>
                  </a:cubicBezTo>
                  <a:cubicBezTo>
                    <a:pt x="44323" y="1584173"/>
                    <a:pt x="0" y="1539837"/>
                    <a:pt x="0" y="1485164"/>
                  </a:cubicBezTo>
                  <a:close/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8" name="Shape 139"/>
            <p:cNvSpPr/>
            <p:nvPr/>
          </p:nvSpPr>
          <p:spPr>
            <a:xfrm>
              <a:off x="7794864" y="3771425"/>
              <a:ext cx="198018" cy="99009"/>
            </a:xfrm>
            <a:custGeom>
              <a:avLst/>
              <a:gdLst/>
              <a:ahLst/>
              <a:cxnLst/>
              <a:rect l="0" t="0" r="0" b="0"/>
              <a:pathLst>
                <a:path w="198018" h="99009">
                  <a:moveTo>
                    <a:pt x="0" y="99009"/>
                  </a:moveTo>
                  <a:lnTo>
                    <a:pt x="99009" y="99009"/>
                  </a:lnTo>
                  <a:lnTo>
                    <a:pt x="99009" y="99009"/>
                  </a:lnTo>
                  <a:cubicBezTo>
                    <a:pt x="153695" y="99009"/>
                    <a:pt x="198018" y="54674"/>
                    <a:pt x="198018" y="0"/>
                  </a:cubicBezTo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9" name="Shape 140"/>
            <p:cNvSpPr/>
            <p:nvPr/>
          </p:nvSpPr>
          <p:spPr>
            <a:xfrm>
              <a:off x="7794864" y="3771425"/>
              <a:ext cx="99009" cy="99009"/>
            </a:xfrm>
            <a:custGeom>
              <a:avLst/>
              <a:gdLst/>
              <a:ahLst/>
              <a:cxnLst/>
              <a:rect l="0" t="0" r="0" b="0"/>
              <a:pathLst>
                <a:path w="99009" h="99009">
                  <a:moveTo>
                    <a:pt x="99009" y="99009"/>
                  </a:moveTo>
                  <a:lnTo>
                    <a:pt x="99009" y="0"/>
                  </a:lnTo>
                  <a:lnTo>
                    <a:pt x="99009" y="0"/>
                  </a:lnTo>
                  <a:cubicBezTo>
                    <a:pt x="99009" y="27343"/>
                    <a:pt x="76848" y="49505"/>
                    <a:pt x="49505" y="49505"/>
                  </a:cubicBezTo>
                  <a:cubicBezTo>
                    <a:pt x="22162" y="49505"/>
                    <a:pt x="0" y="27343"/>
                    <a:pt x="0" y="0"/>
                  </a:cubicBezTo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0" name="Shape 141"/>
            <p:cNvSpPr/>
            <p:nvPr/>
          </p:nvSpPr>
          <p:spPr>
            <a:xfrm>
              <a:off x="2016224" y="3919939"/>
              <a:ext cx="198018" cy="148514"/>
            </a:xfrm>
            <a:custGeom>
              <a:avLst/>
              <a:gdLst/>
              <a:ahLst/>
              <a:cxnLst/>
              <a:rect l="0" t="0" r="0" b="0"/>
              <a:pathLst>
                <a:path w="198018" h="148514">
                  <a:moveTo>
                    <a:pt x="99009" y="148514"/>
                  </a:moveTo>
                  <a:lnTo>
                    <a:pt x="99009" y="49505"/>
                  </a:lnTo>
                  <a:cubicBezTo>
                    <a:pt x="99009" y="22161"/>
                    <a:pt x="121171" y="0"/>
                    <a:pt x="148514" y="0"/>
                  </a:cubicBezTo>
                  <a:cubicBezTo>
                    <a:pt x="175857" y="0"/>
                    <a:pt x="198018" y="22161"/>
                    <a:pt x="198018" y="49505"/>
                  </a:cubicBezTo>
                  <a:cubicBezTo>
                    <a:pt x="198018" y="104191"/>
                    <a:pt x="153695" y="148514"/>
                    <a:pt x="99009" y="148514"/>
                  </a:cubicBezTo>
                  <a:cubicBezTo>
                    <a:pt x="44336" y="148514"/>
                    <a:pt x="0" y="104191"/>
                    <a:pt x="0" y="49505"/>
                  </a:cubicBezTo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1" name="Shape 142"/>
            <p:cNvSpPr/>
            <p:nvPr/>
          </p:nvSpPr>
          <p:spPr>
            <a:xfrm>
              <a:off x="2214242" y="3969443"/>
              <a:ext cx="0" cy="1089127"/>
            </a:xfrm>
            <a:custGeom>
              <a:avLst/>
              <a:gdLst/>
              <a:ahLst/>
              <a:cxnLst/>
              <a:rect l="0" t="0" r="0" b="0"/>
              <a:pathLst>
                <a:path h="1089127">
                  <a:moveTo>
                    <a:pt x="0" y="0"/>
                  </a:moveTo>
                  <a:lnTo>
                    <a:pt x="0" y="1089127"/>
                  </a:lnTo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2" name="Rectangle 143"/>
            <p:cNvSpPr/>
            <p:nvPr/>
          </p:nvSpPr>
          <p:spPr>
            <a:xfrm>
              <a:off x="2987326" y="4155127"/>
              <a:ext cx="5586597" cy="41290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2400" b="1">
                  <a:solidFill>
                    <a:srgbClr val="6600CC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Педагоги со слабо развитой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3" name="Rectangle 144"/>
            <p:cNvSpPr/>
            <p:nvPr/>
          </p:nvSpPr>
          <p:spPr>
            <a:xfrm>
              <a:off x="3833146" y="4520887"/>
              <a:ext cx="3246721" cy="41290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2400" b="1">
                  <a:solidFill>
                    <a:srgbClr val="6600CC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мотивацией труда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4" name="Shape 145"/>
            <p:cNvSpPr/>
            <p:nvPr/>
          </p:nvSpPr>
          <p:spPr>
            <a:xfrm>
              <a:off x="2880320" y="0"/>
              <a:ext cx="432054" cy="432054"/>
            </a:xfrm>
            <a:custGeom>
              <a:avLst/>
              <a:gdLst/>
              <a:ahLst/>
              <a:cxnLst/>
              <a:rect l="0" t="0" r="0" b="0"/>
              <a:pathLst>
                <a:path w="432054" h="432054">
                  <a:moveTo>
                    <a:pt x="108014" y="0"/>
                  </a:moveTo>
                  <a:lnTo>
                    <a:pt x="324041" y="0"/>
                  </a:lnTo>
                  <a:lnTo>
                    <a:pt x="324041" y="216027"/>
                  </a:lnTo>
                  <a:lnTo>
                    <a:pt x="432054" y="216027"/>
                  </a:lnTo>
                  <a:lnTo>
                    <a:pt x="216027" y="432054"/>
                  </a:lnTo>
                  <a:lnTo>
                    <a:pt x="0" y="216027"/>
                  </a:lnTo>
                  <a:lnTo>
                    <a:pt x="108014" y="216027"/>
                  </a:lnTo>
                  <a:lnTo>
                    <a:pt x="108014" y="0"/>
                  </a:lnTo>
                  <a:close/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5" name="Shape 146"/>
            <p:cNvSpPr/>
            <p:nvPr/>
          </p:nvSpPr>
          <p:spPr>
            <a:xfrm>
              <a:off x="2880320" y="0"/>
              <a:ext cx="432054" cy="432054"/>
            </a:xfrm>
            <a:custGeom>
              <a:avLst/>
              <a:gdLst/>
              <a:ahLst/>
              <a:cxnLst/>
              <a:rect l="0" t="0" r="0" b="0"/>
              <a:pathLst>
                <a:path w="432054" h="432054">
                  <a:moveTo>
                    <a:pt x="0" y="216027"/>
                  </a:moveTo>
                  <a:lnTo>
                    <a:pt x="108014" y="216027"/>
                  </a:lnTo>
                  <a:lnTo>
                    <a:pt x="108014" y="0"/>
                  </a:lnTo>
                  <a:lnTo>
                    <a:pt x="324041" y="0"/>
                  </a:lnTo>
                  <a:lnTo>
                    <a:pt x="324041" y="216027"/>
                  </a:lnTo>
                  <a:lnTo>
                    <a:pt x="432054" y="216027"/>
                  </a:lnTo>
                  <a:lnTo>
                    <a:pt x="216027" y="432054"/>
                  </a:lnTo>
                  <a:lnTo>
                    <a:pt x="0" y="216027"/>
                  </a:lnTo>
                  <a:close/>
                </a:path>
              </a:pathLst>
            </a:custGeom>
            <a:ln w="25400" cap="flat">
              <a:miter lim="101600"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442462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Формы и </a:t>
            </a:r>
            <a:r>
              <a:rPr lang="ru-RU" b="1" dirty="0" smtClean="0"/>
              <a:t>методы работы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82536"/>
              </p:ext>
            </p:extLst>
          </p:nvPr>
        </p:nvGraphicFramePr>
        <p:xfrm>
          <a:off x="878279" y="1699718"/>
          <a:ext cx="8072537" cy="48486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4382"/>
                <a:gridCol w="2316259"/>
                <a:gridCol w="374382"/>
                <a:gridCol w="2316259"/>
                <a:gridCol w="374382"/>
                <a:gridCol w="2316873"/>
              </a:tblGrid>
              <a:tr h="3718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  <a:endParaRPr lang="ru-RU" sz="7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48680" marT="44447" marB="15662"/>
                </a:tc>
                <a:tc>
                  <a:txBody>
                    <a:bodyPr/>
                    <a:lstStyle/>
                    <a:p>
                      <a:pPr marL="44831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 группа</a:t>
                      </a:r>
                      <a:endParaRPr lang="ru-RU" sz="7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48680" marT="44447" marB="15662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48680" marT="44447" marB="15662"/>
                </a:tc>
                <a:tc>
                  <a:txBody>
                    <a:bodyPr/>
                    <a:lstStyle/>
                    <a:p>
                      <a:pPr marL="44831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 группа</a:t>
                      </a:r>
                      <a:endParaRPr lang="ru-RU" sz="7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48680" marT="44447" marB="15662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48680" marT="44447" marB="15662"/>
                </a:tc>
                <a:tc>
                  <a:txBody>
                    <a:bodyPr/>
                    <a:lstStyle/>
                    <a:p>
                      <a:pPr marL="44831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 группа</a:t>
                      </a:r>
                      <a:endParaRPr lang="ru-RU" sz="7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48680" marT="44447" marB="15662" anchor="b"/>
                </a:tc>
              </a:tr>
              <a:tr h="4316369">
                <a:tc>
                  <a:txBody>
                    <a:bodyPr/>
                    <a:lstStyle/>
                    <a:p>
                      <a:pPr marL="444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</a:endParaRPr>
                    </a:p>
                    <a:p>
                      <a:pPr marL="44450">
                        <a:lnSpc>
                          <a:spcPct val="107000"/>
                        </a:lnSpc>
                        <a:spcAft>
                          <a:spcPts val="2245"/>
                        </a:spcAft>
                      </a:pPr>
                      <a:endParaRPr lang="ru-RU" sz="700" dirty="0">
                        <a:effectLst/>
                      </a:endParaRPr>
                    </a:p>
                    <a:p>
                      <a:pPr marL="444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</a:endParaRPr>
                    </a:p>
                    <a:p>
                      <a:pPr marL="44450">
                        <a:lnSpc>
                          <a:spcPct val="107000"/>
                        </a:lnSpc>
                        <a:spcAft>
                          <a:spcPts val="2245"/>
                        </a:spcAft>
                      </a:pPr>
                      <a:endParaRPr lang="ru-RU" sz="700" dirty="0">
                        <a:effectLst/>
                      </a:endParaRPr>
                    </a:p>
                    <a:p>
                      <a:pPr marL="444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</a:endParaRPr>
                    </a:p>
                    <a:p>
                      <a:pPr marL="444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</a:endParaRPr>
                    </a:p>
                    <a:p>
                      <a:pPr marL="444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effectLst/>
                      </a:endParaRPr>
                    </a:p>
                    <a:p>
                      <a:pPr marL="44450">
                        <a:lnSpc>
                          <a:spcPct val="107000"/>
                        </a:lnSpc>
                        <a:spcAft>
                          <a:spcPts val="2245"/>
                        </a:spcAft>
                      </a:pPr>
                      <a:endParaRPr lang="ru-RU" sz="700" dirty="0">
                        <a:effectLst/>
                      </a:endParaRPr>
                    </a:p>
                    <a:p>
                      <a:pPr marL="44450">
                        <a:lnSpc>
                          <a:spcPct val="107000"/>
                        </a:lnSpc>
                        <a:spcAft>
                          <a:spcPts val="2245"/>
                        </a:spcAft>
                      </a:pPr>
                      <a:endParaRPr lang="ru-RU" sz="700" dirty="0">
                        <a:effectLst/>
                      </a:endParaRPr>
                    </a:p>
                    <a:p>
                      <a:pPr marL="44450">
                        <a:lnSpc>
                          <a:spcPct val="107000"/>
                        </a:lnSpc>
                        <a:spcAft>
                          <a:spcPts val="4595"/>
                        </a:spcAft>
                      </a:pPr>
                      <a:endParaRPr lang="ru-RU" sz="700" dirty="0">
                        <a:effectLst/>
                      </a:endParaRPr>
                    </a:p>
                    <a:p>
                      <a:pPr marL="444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7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48680" marT="44447" marB="15662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38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>
                          <a:effectLst/>
                        </a:rPr>
                        <a:t>Консультации</a:t>
                      </a:r>
                    </a:p>
                    <a:p>
                      <a:pPr marL="285750" indent="-285750">
                        <a:lnSpc>
                          <a:spcPct val="138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>
                          <a:effectLst/>
                        </a:rPr>
                        <a:t>семинары-практикумы</a:t>
                      </a:r>
                      <a:endParaRPr lang="ru-RU" sz="900" dirty="0" smtClean="0">
                        <a:effectLst/>
                      </a:endParaRPr>
                    </a:p>
                    <a:p>
                      <a:pPr marL="285750" indent="-285750">
                        <a:lnSpc>
                          <a:spcPct val="138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>
                          <a:effectLst/>
                        </a:rPr>
                        <a:t>беседы</a:t>
                      </a:r>
                      <a:endParaRPr lang="ru-RU" sz="900" dirty="0" smtClean="0">
                        <a:effectLst/>
                      </a:endParaRPr>
                    </a:p>
                    <a:p>
                      <a:pPr marL="285750" indent="-285750">
                        <a:lnSpc>
                          <a:spcPct val="138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>
                          <a:effectLst/>
                        </a:rPr>
                        <a:t>коллективные просмотры</a:t>
                      </a:r>
                    </a:p>
                    <a:p>
                      <a:pPr marL="285750" indent="-285750">
                        <a:lnSpc>
                          <a:spcPct val="138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err="1" smtClean="0">
                          <a:effectLst/>
                        </a:rPr>
                        <a:t>взаимопосещения</a:t>
                      </a:r>
                      <a:endParaRPr lang="ru-RU" sz="1400" baseline="0" dirty="0" smtClean="0">
                        <a:effectLst/>
                      </a:endParaRPr>
                    </a:p>
                    <a:p>
                      <a:pPr marL="285750" indent="-285750">
                        <a:lnSpc>
                          <a:spcPct val="138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>
                          <a:effectLst/>
                        </a:rPr>
                        <a:t>наставничество</a:t>
                      </a:r>
                    </a:p>
                    <a:p>
                      <a:pPr marL="285750" indent="-285750">
                        <a:lnSpc>
                          <a:spcPct val="138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>
                          <a:effectLst/>
                        </a:rPr>
                        <a:t>лекции </a:t>
                      </a:r>
                    </a:p>
                    <a:p>
                      <a:pPr marL="285750" indent="-285750">
                        <a:lnSpc>
                          <a:spcPct val="138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>
                          <a:effectLst/>
                        </a:rPr>
                        <a:t>аукцион</a:t>
                      </a:r>
                      <a:r>
                        <a:rPr lang="ru-RU" sz="1400" baseline="0" dirty="0" smtClean="0">
                          <a:effectLst/>
                        </a:rPr>
                        <a:t> </a:t>
                      </a:r>
                      <a:r>
                        <a:rPr lang="ru-RU" sz="1400" dirty="0" smtClean="0">
                          <a:effectLst/>
                        </a:rPr>
                        <a:t>педагогических идей</a:t>
                      </a:r>
                    </a:p>
                    <a:p>
                      <a:pPr marL="285750" indent="-285750">
                        <a:lnSpc>
                          <a:spcPct val="138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>
                          <a:effectLst/>
                        </a:rPr>
                        <a:t>знакомство с</a:t>
                      </a:r>
                      <a:r>
                        <a:rPr lang="ru-RU" sz="1400" baseline="0" dirty="0" smtClean="0">
                          <a:effectLst/>
                        </a:rPr>
                        <a:t> </a:t>
                      </a:r>
                      <a:r>
                        <a:rPr lang="ru-RU" sz="1400" dirty="0" smtClean="0">
                          <a:effectLst/>
                        </a:rPr>
                        <a:t>передовым опытом</a:t>
                      </a:r>
                      <a:endParaRPr lang="ru-RU" sz="1400" baseline="0" dirty="0" smtClean="0">
                        <a:effectLst/>
                      </a:endParaRPr>
                    </a:p>
                    <a:p>
                      <a:pPr marL="285750" indent="-285750">
                        <a:lnSpc>
                          <a:spcPct val="138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>
                          <a:effectLst/>
                        </a:rPr>
                        <a:t>организационно-</a:t>
                      </a:r>
                      <a:r>
                        <a:rPr lang="ru-RU" sz="1400" dirty="0" err="1" smtClean="0">
                          <a:effectLst/>
                        </a:rPr>
                        <a:t>деятельностные</a:t>
                      </a:r>
                      <a:r>
                        <a:rPr lang="ru-RU" sz="1400" dirty="0" smtClean="0">
                          <a:effectLst/>
                        </a:rPr>
                        <a:t> игры</a:t>
                      </a:r>
                    </a:p>
                    <a:p>
                      <a:pPr marL="285750" indent="-285750">
                        <a:lnSpc>
                          <a:spcPct val="138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smtClean="0">
                          <a:effectLst/>
                        </a:rPr>
                        <a:t>«книжная </a:t>
                      </a:r>
                      <a:r>
                        <a:rPr lang="ru-RU" sz="1400" dirty="0">
                          <a:effectLst/>
                        </a:rPr>
                        <a:t>лавка»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48680" marT="44447" marB="15662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7000"/>
                        </a:lnSpc>
                        <a:spcAft>
                          <a:spcPts val="2640"/>
                        </a:spcAft>
                      </a:pPr>
                      <a:endParaRPr lang="ru-RU" sz="900" dirty="0" smtClean="0">
                        <a:effectLst/>
                      </a:endParaRPr>
                    </a:p>
                    <a:p>
                      <a:pPr marL="444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900" dirty="0" smtClean="0">
                        <a:effectLst/>
                      </a:endParaRPr>
                    </a:p>
                    <a:p>
                      <a:pPr marL="444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</a:endParaRPr>
                    </a:p>
                    <a:p>
                      <a:pPr marL="44450">
                        <a:lnSpc>
                          <a:spcPct val="107000"/>
                        </a:lnSpc>
                        <a:spcAft>
                          <a:spcPts val="2640"/>
                        </a:spcAft>
                      </a:pPr>
                      <a:endParaRPr lang="ru-RU" sz="900" dirty="0">
                        <a:effectLst/>
                      </a:endParaRPr>
                    </a:p>
                    <a:p>
                      <a:pPr marL="444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</a:endParaRPr>
                    </a:p>
                    <a:p>
                      <a:pPr marL="44450">
                        <a:lnSpc>
                          <a:spcPct val="107000"/>
                        </a:lnSpc>
                        <a:spcAft>
                          <a:spcPts val="5400"/>
                        </a:spcAft>
                      </a:pPr>
                      <a:endParaRPr lang="ru-RU" sz="900" dirty="0">
                        <a:effectLst/>
                      </a:endParaRPr>
                    </a:p>
                    <a:p>
                      <a:pPr marL="444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48680" marT="44447" marB="15662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>
                          <a:effectLst/>
                        </a:rPr>
                        <a:t>Семинары-практикумы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>
                          <a:effectLst/>
                        </a:rPr>
                        <a:t>мастер-классы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>
                          <a:effectLst/>
                        </a:rPr>
                        <a:t>тренинги\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>
                          <a:effectLst/>
                        </a:rPr>
                        <a:t>коллективные просмотры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err="1" smtClean="0">
                          <a:effectLst/>
                        </a:rPr>
                        <a:t>взаимопосещения</a:t>
                      </a:r>
                      <a:endParaRPr lang="ru-RU" sz="1600" dirty="0" smtClean="0">
                        <a:effectLst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>
                          <a:effectLst/>
                        </a:rPr>
                        <a:t>анализ </a:t>
                      </a:r>
                      <a:r>
                        <a:rPr lang="ru-RU" sz="1600" dirty="0">
                          <a:effectLst/>
                        </a:rPr>
                        <a:t>педагогических </a:t>
                      </a:r>
                      <a:r>
                        <a:rPr lang="ru-RU" sz="1600" dirty="0" smtClean="0">
                          <a:effectLst/>
                        </a:rPr>
                        <a:t>ситуаций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>
                          <a:effectLst/>
                        </a:rPr>
                        <a:t>практические </a:t>
                      </a:r>
                      <a:r>
                        <a:rPr lang="ru-RU" sz="1600" dirty="0">
                          <a:effectLst/>
                        </a:rPr>
                        <a:t>отчеты и др.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48680" marT="44447" marB="15662"/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</a:endParaRPr>
                    </a:p>
                    <a:p>
                      <a:pPr marL="444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</a:endParaRPr>
                    </a:p>
                    <a:p>
                      <a:pPr marL="444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</a:endParaRPr>
                    </a:p>
                    <a:p>
                      <a:pPr marL="444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</a:endParaRPr>
                    </a:p>
                    <a:p>
                      <a:pPr marL="444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</a:endParaRPr>
                    </a:p>
                    <a:p>
                      <a:pPr marL="444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</a:endParaRPr>
                    </a:p>
                    <a:p>
                      <a:pPr marL="444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</a:endParaRPr>
                    </a:p>
                    <a:p>
                      <a:pPr marL="444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48680" marT="44447" marB="15662"/>
                </a:tc>
                <a:tc>
                  <a:txBody>
                    <a:bodyPr/>
                    <a:lstStyle/>
                    <a:p>
                      <a:pPr marL="285750" marR="273685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>
                          <a:effectLst/>
                        </a:rPr>
                        <a:t>Дискуссии</a:t>
                      </a:r>
                    </a:p>
                    <a:p>
                      <a:pPr marL="285750" marR="273685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>
                          <a:effectLst/>
                        </a:rPr>
                        <a:t>круглый стол</a:t>
                      </a:r>
                    </a:p>
                    <a:p>
                      <a:pPr marL="285750" marR="273685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>
                          <a:effectLst/>
                        </a:rPr>
                        <a:t>деловые игры</a:t>
                      </a:r>
                    </a:p>
                    <a:p>
                      <a:pPr marL="285750" marR="273685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>
                          <a:effectLst/>
                        </a:rPr>
                        <a:t>анализ </a:t>
                      </a:r>
                      <a:r>
                        <a:rPr lang="ru-RU" sz="1600" dirty="0">
                          <a:effectLst/>
                        </a:rPr>
                        <a:t>педагогических ситуаций </a:t>
                      </a:r>
                      <a:endParaRPr lang="ru-RU" sz="1600" dirty="0" smtClean="0">
                        <a:effectLst/>
                      </a:endParaRPr>
                    </a:p>
                    <a:p>
                      <a:pPr marL="285750" marR="273685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>
                          <a:effectLst/>
                        </a:rPr>
                        <a:t>беседы </a:t>
                      </a:r>
                    </a:p>
                    <a:p>
                      <a:pPr marL="285750" marR="273685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>
                          <a:effectLst/>
                        </a:rPr>
                        <a:t>диспуты</a:t>
                      </a:r>
                    </a:p>
                    <a:p>
                      <a:pPr marL="285750" marR="273685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>
                          <a:effectLst/>
                        </a:rPr>
                        <a:t>убеждение</a:t>
                      </a:r>
                    </a:p>
                    <a:p>
                      <a:pPr marL="285750" marR="273685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>
                          <a:effectLst/>
                        </a:rPr>
                        <a:t>поощрение</a:t>
                      </a:r>
                    </a:p>
                    <a:p>
                      <a:pPr marL="285750" marR="273685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>
                          <a:effectLst/>
                        </a:rPr>
                        <a:t>тренинги</a:t>
                      </a:r>
                      <a:endParaRPr lang="ru-RU" sz="9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48680" marT="44447" marB="1566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767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586" y="121272"/>
            <a:ext cx="8596668" cy="1320800"/>
          </a:xfrm>
        </p:spPr>
        <p:txBody>
          <a:bodyPr/>
          <a:lstStyle/>
          <a:p>
            <a:pPr algn="ctr"/>
            <a:r>
              <a:rPr lang="ru-RU" b="1" dirty="0"/>
              <a:t>Система психолого-педагогического сопровождения</a:t>
            </a:r>
            <a:endParaRPr lang="ru-RU" dirty="0"/>
          </a:p>
        </p:txBody>
      </p:sp>
      <p:grpSp>
        <p:nvGrpSpPr>
          <p:cNvPr id="4" name="Group 7574"/>
          <p:cNvGrpSpPr/>
          <p:nvPr/>
        </p:nvGrpSpPr>
        <p:grpSpPr>
          <a:xfrm>
            <a:off x="447071" y="1576258"/>
            <a:ext cx="8851697" cy="5281742"/>
            <a:chOff x="0" y="-25208"/>
            <a:chExt cx="8851711" cy="5281798"/>
          </a:xfrm>
        </p:grpSpPr>
        <p:sp>
          <p:nvSpPr>
            <p:cNvPr id="5" name="Shape 259"/>
            <p:cNvSpPr/>
            <p:nvPr/>
          </p:nvSpPr>
          <p:spPr>
            <a:xfrm>
              <a:off x="0" y="0"/>
              <a:ext cx="3816426" cy="720077"/>
            </a:xfrm>
            <a:custGeom>
              <a:avLst/>
              <a:gdLst/>
              <a:ahLst/>
              <a:cxnLst/>
              <a:rect l="0" t="0" r="0" b="0"/>
              <a:pathLst>
                <a:path w="3816426" h="720077">
                  <a:moveTo>
                    <a:pt x="0" y="0"/>
                  </a:moveTo>
                  <a:lnTo>
                    <a:pt x="3456381" y="0"/>
                  </a:lnTo>
                  <a:lnTo>
                    <a:pt x="3816426" y="360045"/>
                  </a:lnTo>
                  <a:lnTo>
                    <a:pt x="3456381" y="720077"/>
                  </a:lnTo>
                  <a:lnTo>
                    <a:pt x="0" y="7200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9CC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>
                <a:solidFill>
                  <a:schemeClr val="accent1"/>
                </a:solidFill>
              </a:endParaRPr>
            </a:p>
          </p:txBody>
        </p:sp>
        <p:sp>
          <p:nvSpPr>
            <p:cNvPr id="6" name="Shape 260"/>
            <p:cNvSpPr/>
            <p:nvPr/>
          </p:nvSpPr>
          <p:spPr>
            <a:xfrm>
              <a:off x="0" y="0"/>
              <a:ext cx="3816426" cy="720077"/>
            </a:xfrm>
            <a:custGeom>
              <a:avLst/>
              <a:gdLst/>
              <a:ahLst/>
              <a:cxnLst/>
              <a:rect l="0" t="0" r="0" b="0"/>
              <a:pathLst>
                <a:path w="3816426" h="720077">
                  <a:moveTo>
                    <a:pt x="0" y="0"/>
                  </a:moveTo>
                  <a:lnTo>
                    <a:pt x="3456381" y="0"/>
                  </a:lnTo>
                  <a:lnTo>
                    <a:pt x="3816426" y="360045"/>
                  </a:lnTo>
                  <a:lnTo>
                    <a:pt x="3456381" y="720077"/>
                  </a:lnTo>
                  <a:lnTo>
                    <a:pt x="0" y="720077"/>
                  </a:lnTo>
                  <a:lnTo>
                    <a:pt x="0" y="0"/>
                  </a:lnTo>
                  <a:close/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" name="Rectangle 261"/>
            <p:cNvSpPr/>
            <p:nvPr/>
          </p:nvSpPr>
          <p:spPr>
            <a:xfrm>
              <a:off x="734547" y="-25208"/>
              <a:ext cx="2296906" cy="41290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2400" b="1" dirty="0">
                  <a:solidFill>
                    <a:srgbClr val="FF00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Межсетевое </a:t>
              </a:r>
              <a:endParaRPr lang="ru-RU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" name="Rectangle 262"/>
            <p:cNvSpPr/>
            <p:nvPr/>
          </p:nvSpPr>
          <p:spPr>
            <a:xfrm>
              <a:off x="501086" y="326790"/>
              <a:ext cx="2915927" cy="41290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2400" b="1" dirty="0">
                  <a:solidFill>
                    <a:srgbClr val="FF00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взаимодействие</a:t>
              </a:r>
              <a:endParaRPr lang="ru-RU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" name="Shape 263"/>
            <p:cNvSpPr/>
            <p:nvPr/>
          </p:nvSpPr>
          <p:spPr>
            <a:xfrm>
              <a:off x="4752529" y="0"/>
              <a:ext cx="3600399" cy="720077"/>
            </a:xfrm>
            <a:custGeom>
              <a:avLst/>
              <a:gdLst/>
              <a:ahLst/>
              <a:cxnLst/>
              <a:rect l="0" t="0" r="0" b="0"/>
              <a:pathLst>
                <a:path w="3600399" h="720077">
                  <a:moveTo>
                    <a:pt x="360045" y="0"/>
                  </a:moveTo>
                  <a:lnTo>
                    <a:pt x="3600399" y="0"/>
                  </a:lnTo>
                  <a:lnTo>
                    <a:pt x="3600399" y="720077"/>
                  </a:lnTo>
                  <a:lnTo>
                    <a:pt x="360045" y="720077"/>
                  </a:lnTo>
                  <a:lnTo>
                    <a:pt x="0" y="360045"/>
                  </a:lnTo>
                  <a:lnTo>
                    <a:pt x="360045" y="0"/>
                  </a:lnTo>
                  <a:close/>
                </a:path>
              </a:pathLst>
            </a:custGeom>
            <a:solidFill>
              <a:schemeClr val="accent1"/>
            </a:solidFill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9CC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0" name="Shape 264"/>
            <p:cNvSpPr/>
            <p:nvPr/>
          </p:nvSpPr>
          <p:spPr>
            <a:xfrm>
              <a:off x="4752529" y="0"/>
              <a:ext cx="3600399" cy="720077"/>
            </a:xfrm>
            <a:custGeom>
              <a:avLst/>
              <a:gdLst/>
              <a:ahLst/>
              <a:cxnLst/>
              <a:rect l="0" t="0" r="0" b="0"/>
              <a:pathLst>
                <a:path w="3600399" h="720077">
                  <a:moveTo>
                    <a:pt x="3600399" y="0"/>
                  </a:moveTo>
                  <a:lnTo>
                    <a:pt x="360045" y="0"/>
                  </a:lnTo>
                  <a:lnTo>
                    <a:pt x="0" y="360045"/>
                  </a:lnTo>
                  <a:lnTo>
                    <a:pt x="360045" y="720077"/>
                  </a:lnTo>
                  <a:lnTo>
                    <a:pt x="3600399" y="720077"/>
                  </a:lnTo>
                  <a:lnTo>
                    <a:pt x="3600399" y="0"/>
                  </a:lnTo>
                  <a:close/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1" name="Rectangle 265"/>
            <p:cNvSpPr/>
            <p:nvPr/>
          </p:nvSpPr>
          <p:spPr>
            <a:xfrm>
              <a:off x="6009226" y="117562"/>
              <a:ext cx="1664102" cy="41290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2400" b="1" dirty="0">
                  <a:solidFill>
                    <a:srgbClr val="FF0066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Контроль</a:t>
              </a:r>
              <a:endParaRPr lang="ru-RU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Shape 266"/>
            <p:cNvSpPr/>
            <p:nvPr/>
          </p:nvSpPr>
          <p:spPr>
            <a:xfrm>
              <a:off x="72009" y="720085"/>
              <a:ext cx="1152131" cy="2880322"/>
            </a:xfrm>
            <a:custGeom>
              <a:avLst/>
              <a:gdLst/>
              <a:ahLst/>
              <a:cxnLst/>
              <a:rect l="0" t="0" r="0" b="0"/>
              <a:pathLst>
                <a:path w="1152131" h="2880322">
                  <a:moveTo>
                    <a:pt x="576059" y="0"/>
                  </a:moveTo>
                  <a:lnTo>
                    <a:pt x="1152131" y="576059"/>
                  </a:lnTo>
                  <a:lnTo>
                    <a:pt x="864095" y="576059"/>
                  </a:lnTo>
                  <a:lnTo>
                    <a:pt x="864095" y="2304250"/>
                  </a:lnTo>
                  <a:lnTo>
                    <a:pt x="1152131" y="2304250"/>
                  </a:lnTo>
                  <a:lnTo>
                    <a:pt x="576059" y="2880322"/>
                  </a:lnTo>
                  <a:lnTo>
                    <a:pt x="0" y="2304250"/>
                  </a:lnTo>
                  <a:lnTo>
                    <a:pt x="288036" y="2304250"/>
                  </a:lnTo>
                  <a:lnTo>
                    <a:pt x="288036" y="576059"/>
                  </a:lnTo>
                  <a:lnTo>
                    <a:pt x="0" y="576059"/>
                  </a:lnTo>
                  <a:lnTo>
                    <a:pt x="576059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CC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" name="Shape 267"/>
            <p:cNvSpPr/>
            <p:nvPr/>
          </p:nvSpPr>
          <p:spPr>
            <a:xfrm>
              <a:off x="72009" y="720085"/>
              <a:ext cx="1152131" cy="2880322"/>
            </a:xfrm>
            <a:custGeom>
              <a:avLst/>
              <a:gdLst/>
              <a:ahLst/>
              <a:cxnLst/>
              <a:rect l="0" t="0" r="0" b="0"/>
              <a:pathLst>
                <a:path w="1152131" h="2880322">
                  <a:moveTo>
                    <a:pt x="0" y="576059"/>
                  </a:moveTo>
                  <a:lnTo>
                    <a:pt x="576059" y="0"/>
                  </a:lnTo>
                  <a:lnTo>
                    <a:pt x="1152131" y="576059"/>
                  </a:lnTo>
                  <a:lnTo>
                    <a:pt x="864095" y="576059"/>
                  </a:lnTo>
                  <a:lnTo>
                    <a:pt x="864095" y="2304250"/>
                  </a:lnTo>
                  <a:lnTo>
                    <a:pt x="1152131" y="2304250"/>
                  </a:lnTo>
                  <a:lnTo>
                    <a:pt x="576059" y="2880322"/>
                  </a:lnTo>
                  <a:lnTo>
                    <a:pt x="0" y="2304250"/>
                  </a:lnTo>
                  <a:lnTo>
                    <a:pt x="288036" y="2304250"/>
                  </a:lnTo>
                  <a:lnTo>
                    <a:pt x="288036" y="576059"/>
                  </a:lnTo>
                  <a:lnTo>
                    <a:pt x="0" y="576059"/>
                  </a:lnTo>
                  <a:close/>
                </a:path>
              </a:pathLst>
            </a:custGeom>
            <a:ln w="25400" cap="flat">
              <a:miter lim="101600"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4" name="Rectangle 268"/>
            <p:cNvSpPr/>
            <p:nvPr/>
          </p:nvSpPr>
          <p:spPr>
            <a:xfrm rot="16200001">
              <a:off x="-512221" y="1737176"/>
              <a:ext cx="2320591" cy="3447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2000" b="1" dirty="0">
                  <a:solidFill>
                    <a:srgbClr val="0000CC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Наставничество</a:t>
              </a:r>
              <a:endParaRPr lang="ru-RU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Shape 269"/>
            <p:cNvSpPr/>
            <p:nvPr/>
          </p:nvSpPr>
          <p:spPr>
            <a:xfrm>
              <a:off x="1296144" y="720085"/>
              <a:ext cx="1152131" cy="2880322"/>
            </a:xfrm>
            <a:custGeom>
              <a:avLst/>
              <a:gdLst/>
              <a:ahLst/>
              <a:cxnLst/>
              <a:rect l="0" t="0" r="0" b="0"/>
              <a:pathLst>
                <a:path w="1152131" h="2880322">
                  <a:moveTo>
                    <a:pt x="576059" y="0"/>
                  </a:moveTo>
                  <a:lnTo>
                    <a:pt x="1152131" y="576059"/>
                  </a:lnTo>
                  <a:lnTo>
                    <a:pt x="864095" y="576059"/>
                  </a:lnTo>
                  <a:lnTo>
                    <a:pt x="864095" y="2304250"/>
                  </a:lnTo>
                  <a:lnTo>
                    <a:pt x="1152131" y="2304250"/>
                  </a:lnTo>
                  <a:lnTo>
                    <a:pt x="576059" y="2880322"/>
                  </a:lnTo>
                  <a:lnTo>
                    <a:pt x="0" y="2304250"/>
                  </a:lnTo>
                  <a:lnTo>
                    <a:pt x="288036" y="2304250"/>
                  </a:lnTo>
                  <a:lnTo>
                    <a:pt x="288036" y="576059"/>
                  </a:lnTo>
                  <a:lnTo>
                    <a:pt x="0" y="576059"/>
                  </a:lnTo>
                  <a:lnTo>
                    <a:pt x="576059" y="0"/>
                  </a:lnTo>
                  <a:close/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CC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6" name="Shape 270"/>
            <p:cNvSpPr/>
            <p:nvPr/>
          </p:nvSpPr>
          <p:spPr>
            <a:xfrm>
              <a:off x="1296144" y="720085"/>
              <a:ext cx="1152131" cy="2880322"/>
            </a:xfrm>
            <a:custGeom>
              <a:avLst/>
              <a:gdLst/>
              <a:ahLst/>
              <a:cxnLst/>
              <a:rect l="0" t="0" r="0" b="0"/>
              <a:pathLst>
                <a:path w="1152131" h="2880322">
                  <a:moveTo>
                    <a:pt x="0" y="576059"/>
                  </a:moveTo>
                  <a:lnTo>
                    <a:pt x="576059" y="0"/>
                  </a:lnTo>
                  <a:lnTo>
                    <a:pt x="1152131" y="576059"/>
                  </a:lnTo>
                  <a:lnTo>
                    <a:pt x="864095" y="576059"/>
                  </a:lnTo>
                  <a:lnTo>
                    <a:pt x="864095" y="2304250"/>
                  </a:lnTo>
                  <a:lnTo>
                    <a:pt x="1152131" y="2304250"/>
                  </a:lnTo>
                  <a:lnTo>
                    <a:pt x="576059" y="2880322"/>
                  </a:lnTo>
                  <a:lnTo>
                    <a:pt x="0" y="2304250"/>
                  </a:lnTo>
                  <a:lnTo>
                    <a:pt x="288036" y="2304250"/>
                  </a:lnTo>
                  <a:lnTo>
                    <a:pt x="288036" y="576059"/>
                  </a:lnTo>
                  <a:lnTo>
                    <a:pt x="0" y="576059"/>
                  </a:lnTo>
                  <a:close/>
                </a:path>
              </a:pathLst>
            </a:custGeom>
            <a:ln w="25400" cap="flat">
              <a:miter lim="101600"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7" name="Rectangle 271"/>
            <p:cNvSpPr/>
            <p:nvPr/>
          </p:nvSpPr>
          <p:spPr>
            <a:xfrm rot="16200001">
              <a:off x="445783" y="1624367"/>
              <a:ext cx="2580082" cy="3447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2000" b="1" dirty="0">
                  <a:solidFill>
                    <a:srgbClr val="0000CC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Школа молодого </a:t>
              </a:r>
              <a:endParaRPr lang="ru-RU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" name="Rectangle 272"/>
            <p:cNvSpPr/>
            <p:nvPr/>
          </p:nvSpPr>
          <p:spPr>
            <a:xfrm rot="16200001">
              <a:off x="1367939" y="1857315"/>
              <a:ext cx="1291631" cy="34477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2000" b="1" dirty="0">
                  <a:solidFill>
                    <a:srgbClr val="0000CC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педагога</a:t>
              </a:r>
              <a:endParaRPr lang="ru-RU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" name="Shape 273"/>
            <p:cNvSpPr/>
            <p:nvPr/>
          </p:nvSpPr>
          <p:spPr>
            <a:xfrm>
              <a:off x="4824537" y="720084"/>
              <a:ext cx="1224140" cy="2880322"/>
            </a:xfrm>
            <a:custGeom>
              <a:avLst/>
              <a:gdLst/>
              <a:ahLst/>
              <a:cxnLst/>
              <a:rect l="0" t="0" r="0" b="0"/>
              <a:pathLst>
                <a:path w="1224140" h="2880322">
                  <a:moveTo>
                    <a:pt x="612064" y="0"/>
                  </a:moveTo>
                  <a:lnTo>
                    <a:pt x="1224140" y="612064"/>
                  </a:lnTo>
                  <a:lnTo>
                    <a:pt x="918108" y="612064"/>
                  </a:lnTo>
                  <a:lnTo>
                    <a:pt x="918108" y="2268245"/>
                  </a:lnTo>
                  <a:lnTo>
                    <a:pt x="1224140" y="2268245"/>
                  </a:lnTo>
                  <a:lnTo>
                    <a:pt x="612064" y="2880322"/>
                  </a:lnTo>
                  <a:lnTo>
                    <a:pt x="0" y="2268245"/>
                  </a:lnTo>
                  <a:lnTo>
                    <a:pt x="306032" y="2268245"/>
                  </a:lnTo>
                  <a:lnTo>
                    <a:pt x="306032" y="612064"/>
                  </a:lnTo>
                  <a:lnTo>
                    <a:pt x="0" y="612064"/>
                  </a:lnTo>
                  <a:lnTo>
                    <a:pt x="612064" y="0"/>
                  </a:lnTo>
                  <a:close/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CC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0" name="Shape 274"/>
            <p:cNvSpPr/>
            <p:nvPr/>
          </p:nvSpPr>
          <p:spPr>
            <a:xfrm>
              <a:off x="4824537" y="720084"/>
              <a:ext cx="1224140" cy="2880322"/>
            </a:xfrm>
            <a:custGeom>
              <a:avLst/>
              <a:gdLst/>
              <a:ahLst/>
              <a:cxnLst/>
              <a:rect l="0" t="0" r="0" b="0"/>
              <a:pathLst>
                <a:path w="1224140" h="2880322">
                  <a:moveTo>
                    <a:pt x="0" y="612064"/>
                  </a:moveTo>
                  <a:lnTo>
                    <a:pt x="612064" y="0"/>
                  </a:lnTo>
                  <a:lnTo>
                    <a:pt x="1224140" y="612064"/>
                  </a:lnTo>
                  <a:lnTo>
                    <a:pt x="918108" y="612064"/>
                  </a:lnTo>
                  <a:lnTo>
                    <a:pt x="918108" y="2268245"/>
                  </a:lnTo>
                  <a:lnTo>
                    <a:pt x="1224140" y="2268245"/>
                  </a:lnTo>
                  <a:lnTo>
                    <a:pt x="612064" y="2880322"/>
                  </a:lnTo>
                  <a:lnTo>
                    <a:pt x="0" y="2268245"/>
                  </a:lnTo>
                  <a:lnTo>
                    <a:pt x="306032" y="2268245"/>
                  </a:lnTo>
                  <a:lnTo>
                    <a:pt x="306032" y="612064"/>
                  </a:lnTo>
                  <a:lnTo>
                    <a:pt x="0" y="612064"/>
                  </a:lnTo>
                  <a:close/>
                </a:path>
              </a:pathLst>
            </a:custGeom>
            <a:ln w="25400" cap="flat">
              <a:miter lim="101600"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1" name="Rectangle 275"/>
            <p:cNvSpPr/>
            <p:nvPr/>
          </p:nvSpPr>
          <p:spPr>
            <a:xfrm rot="-5399999">
              <a:off x="4489036" y="1737177"/>
              <a:ext cx="2028842" cy="34477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2000" b="1">
                  <a:solidFill>
                    <a:srgbClr val="0000CC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Оперативный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" name="Shape 276"/>
            <p:cNvSpPr/>
            <p:nvPr/>
          </p:nvSpPr>
          <p:spPr>
            <a:xfrm>
              <a:off x="6048672" y="720084"/>
              <a:ext cx="1224140" cy="3096336"/>
            </a:xfrm>
            <a:custGeom>
              <a:avLst/>
              <a:gdLst/>
              <a:ahLst/>
              <a:cxnLst/>
              <a:rect l="0" t="0" r="0" b="0"/>
              <a:pathLst>
                <a:path w="1224140" h="3096336">
                  <a:moveTo>
                    <a:pt x="612064" y="0"/>
                  </a:moveTo>
                  <a:lnTo>
                    <a:pt x="1224140" y="612064"/>
                  </a:lnTo>
                  <a:lnTo>
                    <a:pt x="918108" y="612064"/>
                  </a:lnTo>
                  <a:lnTo>
                    <a:pt x="918108" y="2484273"/>
                  </a:lnTo>
                  <a:lnTo>
                    <a:pt x="1224140" y="2484273"/>
                  </a:lnTo>
                  <a:lnTo>
                    <a:pt x="612064" y="3096336"/>
                  </a:lnTo>
                  <a:lnTo>
                    <a:pt x="0" y="2484273"/>
                  </a:lnTo>
                  <a:lnTo>
                    <a:pt x="306032" y="2484273"/>
                  </a:lnTo>
                  <a:lnTo>
                    <a:pt x="306032" y="612064"/>
                  </a:lnTo>
                  <a:lnTo>
                    <a:pt x="0" y="612064"/>
                  </a:lnTo>
                  <a:lnTo>
                    <a:pt x="612064" y="0"/>
                  </a:lnTo>
                  <a:close/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CC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3" name="Shape 277"/>
            <p:cNvSpPr/>
            <p:nvPr/>
          </p:nvSpPr>
          <p:spPr>
            <a:xfrm>
              <a:off x="6048672" y="720084"/>
              <a:ext cx="1224140" cy="3096336"/>
            </a:xfrm>
            <a:custGeom>
              <a:avLst/>
              <a:gdLst/>
              <a:ahLst/>
              <a:cxnLst/>
              <a:rect l="0" t="0" r="0" b="0"/>
              <a:pathLst>
                <a:path w="1224140" h="3096336">
                  <a:moveTo>
                    <a:pt x="0" y="612064"/>
                  </a:moveTo>
                  <a:lnTo>
                    <a:pt x="612064" y="0"/>
                  </a:lnTo>
                  <a:lnTo>
                    <a:pt x="1224140" y="612064"/>
                  </a:lnTo>
                  <a:lnTo>
                    <a:pt x="918108" y="612064"/>
                  </a:lnTo>
                  <a:lnTo>
                    <a:pt x="918108" y="2484273"/>
                  </a:lnTo>
                  <a:lnTo>
                    <a:pt x="1224140" y="2484273"/>
                  </a:lnTo>
                  <a:lnTo>
                    <a:pt x="612064" y="3096336"/>
                  </a:lnTo>
                  <a:lnTo>
                    <a:pt x="0" y="2484273"/>
                  </a:lnTo>
                  <a:lnTo>
                    <a:pt x="306032" y="2484273"/>
                  </a:lnTo>
                  <a:lnTo>
                    <a:pt x="306032" y="612064"/>
                  </a:lnTo>
                  <a:lnTo>
                    <a:pt x="0" y="612064"/>
                  </a:lnTo>
                  <a:close/>
                </a:path>
              </a:pathLst>
            </a:custGeom>
            <a:ln w="25400" cap="flat">
              <a:miter lim="101600"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4" name="Rectangle 278"/>
            <p:cNvSpPr/>
            <p:nvPr/>
          </p:nvSpPr>
          <p:spPr>
            <a:xfrm rot="16200001">
              <a:off x="5090441" y="1729058"/>
              <a:ext cx="3082816" cy="3447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2000" b="1" dirty="0">
                  <a:solidFill>
                    <a:srgbClr val="0000CC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Предупредительный</a:t>
              </a:r>
              <a:endParaRPr lang="ru-RU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5" name="Shape 279"/>
            <p:cNvSpPr/>
            <p:nvPr/>
          </p:nvSpPr>
          <p:spPr>
            <a:xfrm>
              <a:off x="7272809" y="720084"/>
              <a:ext cx="1224140" cy="2880322"/>
            </a:xfrm>
            <a:custGeom>
              <a:avLst/>
              <a:gdLst/>
              <a:ahLst/>
              <a:cxnLst/>
              <a:rect l="0" t="0" r="0" b="0"/>
              <a:pathLst>
                <a:path w="1224140" h="2880322">
                  <a:moveTo>
                    <a:pt x="612063" y="0"/>
                  </a:moveTo>
                  <a:lnTo>
                    <a:pt x="1224140" y="612064"/>
                  </a:lnTo>
                  <a:lnTo>
                    <a:pt x="918108" y="612064"/>
                  </a:lnTo>
                  <a:lnTo>
                    <a:pt x="918108" y="2268245"/>
                  </a:lnTo>
                  <a:lnTo>
                    <a:pt x="1224140" y="2268245"/>
                  </a:lnTo>
                  <a:lnTo>
                    <a:pt x="612063" y="2880322"/>
                  </a:lnTo>
                  <a:lnTo>
                    <a:pt x="0" y="2268245"/>
                  </a:lnTo>
                  <a:lnTo>
                    <a:pt x="306032" y="2268245"/>
                  </a:lnTo>
                  <a:lnTo>
                    <a:pt x="306032" y="612064"/>
                  </a:lnTo>
                  <a:lnTo>
                    <a:pt x="0" y="612064"/>
                  </a:lnTo>
                  <a:lnTo>
                    <a:pt x="612063" y="0"/>
                  </a:lnTo>
                  <a:close/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CC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6" name="Shape 280"/>
            <p:cNvSpPr/>
            <p:nvPr/>
          </p:nvSpPr>
          <p:spPr>
            <a:xfrm>
              <a:off x="7272809" y="720084"/>
              <a:ext cx="1224140" cy="2880322"/>
            </a:xfrm>
            <a:custGeom>
              <a:avLst/>
              <a:gdLst/>
              <a:ahLst/>
              <a:cxnLst/>
              <a:rect l="0" t="0" r="0" b="0"/>
              <a:pathLst>
                <a:path w="1224140" h="2880322">
                  <a:moveTo>
                    <a:pt x="0" y="612064"/>
                  </a:moveTo>
                  <a:lnTo>
                    <a:pt x="612063" y="0"/>
                  </a:lnTo>
                  <a:lnTo>
                    <a:pt x="1224140" y="612064"/>
                  </a:lnTo>
                  <a:lnTo>
                    <a:pt x="918108" y="612064"/>
                  </a:lnTo>
                  <a:lnTo>
                    <a:pt x="918108" y="2268245"/>
                  </a:lnTo>
                  <a:lnTo>
                    <a:pt x="1224140" y="2268245"/>
                  </a:lnTo>
                  <a:lnTo>
                    <a:pt x="612063" y="2880322"/>
                  </a:lnTo>
                  <a:lnTo>
                    <a:pt x="0" y="2268245"/>
                  </a:lnTo>
                  <a:lnTo>
                    <a:pt x="306032" y="2268245"/>
                  </a:lnTo>
                  <a:lnTo>
                    <a:pt x="306032" y="612064"/>
                  </a:lnTo>
                  <a:lnTo>
                    <a:pt x="0" y="612064"/>
                  </a:lnTo>
                  <a:close/>
                </a:path>
              </a:pathLst>
            </a:custGeom>
            <a:ln w="25400" cap="flat">
              <a:miter lim="101600"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7" name="Rectangle 281"/>
            <p:cNvSpPr/>
            <p:nvPr/>
          </p:nvSpPr>
          <p:spPr>
            <a:xfrm rot="16200001">
              <a:off x="6385490" y="1654873"/>
              <a:ext cx="2699469" cy="3447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2000" b="1" dirty="0">
                  <a:solidFill>
                    <a:srgbClr val="0000CC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Индивидуальный </a:t>
              </a:r>
              <a:endParaRPr lang="ru-RU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8" name="Rectangle 282"/>
            <p:cNvSpPr/>
            <p:nvPr/>
          </p:nvSpPr>
          <p:spPr>
            <a:xfrm rot="16200001">
              <a:off x="7393815" y="1828182"/>
              <a:ext cx="1316579" cy="3447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2000" b="1" dirty="0">
                  <a:solidFill>
                    <a:srgbClr val="0000CC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маршрут</a:t>
              </a:r>
              <a:endParaRPr lang="ru-RU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9" name="Shape 283"/>
            <p:cNvSpPr/>
            <p:nvPr/>
          </p:nvSpPr>
          <p:spPr>
            <a:xfrm>
              <a:off x="2520281" y="720085"/>
              <a:ext cx="1152131" cy="2880322"/>
            </a:xfrm>
            <a:custGeom>
              <a:avLst/>
              <a:gdLst/>
              <a:ahLst/>
              <a:cxnLst/>
              <a:rect l="0" t="0" r="0" b="0"/>
              <a:pathLst>
                <a:path w="1152131" h="2880322">
                  <a:moveTo>
                    <a:pt x="576059" y="0"/>
                  </a:moveTo>
                  <a:lnTo>
                    <a:pt x="1152131" y="576059"/>
                  </a:lnTo>
                  <a:lnTo>
                    <a:pt x="864095" y="576059"/>
                  </a:lnTo>
                  <a:lnTo>
                    <a:pt x="864095" y="2304250"/>
                  </a:lnTo>
                  <a:lnTo>
                    <a:pt x="1152131" y="2304250"/>
                  </a:lnTo>
                  <a:lnTo>
                    <a:pt x="576059" y="2880322"/>
                  </a:lnTo>
                  <a:lnTo>
                    <a:pt x="0" y="2304250"/>
                  </a:lnTo>
                  <a:lnTo>
                    <a:pt x="288036" y="2304250"/>
                  </a:lnTo>
                  <a:lnTo>
                    <a:pt x="288036" y="576059"/>
                  </a:lnTo>
                  <a:lnTo>
                    <a:pt x="0" y="576059"/>
                  </a:lnTo>
                  <a:lnTo>
                    <a:pt x="576059" y="0"/>
                  </a:lnTo>
                  <a:close/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CC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0" name="Shape 284"/>
            <p:cNvSpPr/>
            <p:nvPr/>
          </p:nvSpPr>
          <p:spPr>
            <a:xfrm>
              <a:off x="2520281" y="720085"/>
              <a:ext cx="1152131" cy="2880322"/>
            </a:xfrm>
            <a:custGeom>
              <a:avLst/>
              <a:gdLst/>
              <a:ahLst/>
              <a:cxnLst/>
              <a:rect l="0" t="0" r="0" b="0"/>
              <a:pathLst>
                <a:path w="1152131" h="2880322">
                  <a:moveTo>
                    <a:pt x="0" y="576059"/>
                  </a:moveTo>
                  <a:lnTo>
                    <a:pt x="576059" y="0"/>
                  </a:lnTo>
                  <a:lnTo>
                    <a:pt x="1152131" y="576059"/>
                  </a:lnTo>
                  <a:lnTo>
                    <a:pt x="864095" y="576059"/>
                  </a:lnTo>
                  <a:lnTo>
                    <a:pt x="864095" y="2304250"/>
                  </a:lnTo>
                  <a:lnTo>
                    <a:pt x="1152131" y="2304250"/>
                  </a:lnTo>
                  <a:lnTo>
                    <a:pt x="576059" y="2880322"/>
                  </a:lnTo>
                  <a:lnTo>
                    <a:pt x="0" y="2304250"/>
                  </a:lnTo>
                  <a:lnTo>
                    <a:pt x="288036" y="2304250"/>
                  </a:lnTo>
                  <a:lnTo>
                    <a:pt x="288036" y="576059"/>
                  </a:lnTo>
                  <a:lnTo>
                    <a:pt x="0" y="576059"/>
                  </a:lnTo>
                  <a:close/>
                </a:path>
              </a:pathLst>
            </a:custGeom>
            <a:ln w="25400" cap="flat">
              <a:miter lim="101600"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1" name="Rectangle 285"/>
            <p:cNvSpPr/>
            <p:nvPr/>
          </p:nvSpPr>
          <p:spPr>
            <a:xfrm rot="-5399999">
              <a:off x="1782202" y="1645621"/>
              <a:ext cx="2761989" cy="34477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2000" b="1">
                  <a:solidFill>
                    <a:srgbClr val="0000CC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В мире мастерства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2" name="Shape 10822"/>
            <p:cNvSpPr/>
            <p:nvPr/>
          </p:nvSpPr>
          <p:spPr>
            <a:xfrm>
              <a:off x="360037" y="3816423"/>
              <a:ext cx="2232254" cy="504050"/>
            </a:xfrm>
            <a:custGeom>
              <a:avLst/>
              <a:gdLst/>
              <a:ahLst/>
              <a:cxnLst/>
              <a:rect l="0" t="0" r="0" b="0"/>
              <a:pathLst>
                <a:path w="2232254" h="504050">
                  <a:moveTo>
                    <a:pt x="0" y="0"/>
                  </a:moveTo>
                  <a:lnTo>
                    <a:pt x="2232254" y="0"/>
                  </a:lnTo>
                  <a:lnTo>
                    <a:pt x="2232254" y="504050"/>
                  </a:lnTo>
                  <a:lnTo>
                    <a:pt x="0" y="504050"/>
                  </a:lnTo>
                  <a:lnTo>
                    <a:pt x="0" y="0"/>
                  </a:lnTo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1">
              <a:srgbClr val="FFFF99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3" name="Rectangle 287"/>
            <p:cNvSpPr/>
            <p:nvPr/>
          </p:nvSpPr>
          <p:spPr>
            <a:xfrm>
              <a:off x="1023727" y="3836042"/>
              <a:ext cx="1337554" cy="30967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800" b="1" dirty="0">
                  <a:solidFill>
                    <a:srgbClr val="0000CC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Создание </a:t>
              </a:r>
              <a:endParaRPr lang="ru-RU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4" name="Rectangle 288"/>
            <p:cNvSpPr/>
            <p:nvPr/>
          </p:nvSpPr>
          <p:spPr>
            <a:xfrm>
              <a:off x="961095" y="4009676"/>
              <a:ext cx="1462818" cy="30967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800" b="1" dirty="0">
                  <a:solidFill>
                    <a:srgbClr val="0000CC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портфолио</a:t>
              </a:r>
              <a:endParaRPr lang="ru-RU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5" name="Shape 10823"/>
            <p:cNvSpPr/>
            <p:nvPr/>
          </p:nvSpPr>
          <p:spPr>
            <a:xfrm>
              <a:off x="3096342" y="4824536"/>
              <a:ext cx="2232254" cy="432054"/>
            </a:xfrm>
            <a:custGeom>
              <a:avLst/>
              <a:gdLst/>
              <a:ahLst/>
              <a:cxnLst/>
              <a:rect l="0" t="0" r="0" b="0"/>
              <a:pathLst>
                <a:path w="2232254" h="432054">
                  <a:moveTo>
                    <a:pt x="0" y="0"/>
                  </a:moveTo>
                  <a:lnTo>
                    <a:pt x="2232254" y="0"/>
                  </a:lnTo>
                  <a:lnTo>
                    <a:pt x="2232254" y="432054"/>
                  </a:lnTo>
                  <a:lnTo>
                    <a:pt x="0" y="432054"/>
                  </a:lnTo>
                  <a:lnTo>
                    <a:pt x="0" y="0"/>
                  </a:lnTo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1">
              <a:srgbClr val="FFFF99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6" name="Rectangle 290"/>
            <p:cNvSpPr/>
            <p:nvPr/>
          </p:nvSpPr>
          <p:spPr>
            <a:xfrm>
              <a:off x="3528382" y="4945310"/>
              <a:ext cx="1886982" cy="30967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800" b="1">
                  <a:solidFill>
                    <a:srgbClr val="0000CC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Консультация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7" name="Shape 10824"/>
            <p:cNvSpPr/>
            <p:nvPr/>
          </p:nvSpPr>
          <p:spPr>
            <a:xfrm>
              <a:off x="360037" y="4464491"/>
              <a:ext cx="2232254" cy="504050"/>
            </a:xfrm>
            <a:custGeom>
              <a:avLst/>
              <a:gdLst/>
              <a:ahLst/>
              <a:cxnLst/>
              <a:rect l="0" t="0" r="0" b="0"/>
              <a:pathLst>
                <a:path w="2232254" h="504050">
                  <a:moveTo>
                    <a:pt x="0" y="0"/>
                  </a:moveTo>
                  <a:lnTo>
                    <a:pt x="2232254" y="0"/>
                  </a:lnTo>
                  <a:lnTo>
                    <a:pt x="2232254" y="504050"/>
                  </a:lnTo>
                  <a:lnTo>
                    <a:pt x="0" y="504050"/>
                  </a:lnTo>
                  <a:lnTo>
                    <a:pt x="0" y="0"/>
                  </a:lnTo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1">
              <a:srgbClr val="FFFF99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8" name="Rectangle 292"/>
            <p:cNvSpPr/>
            <p:nvPr/>
          </p:nvSpPr>
          <p:spPr>
            <a:xfrm>
              <a:off x="1032871" y="4621274"/>
              <a:ext cx="1248380" cy="30967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800" b="1">
                  <a:solidFill>
                    <a:srgbClr val="0000CC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Семинар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9" name="Shape 10825"/>
            <p:cNvSpPr/>
            <p:nvPr/>
          </p:nvSpPr>
          <p:spPr>
            <a:xfrm>
              <a:off x="3096342" y="4248477"/>
              <a:ext cx="2232254" cy="432054"/>
            </a:xfrm>
            <a:custGeom>
              <a:avLst/>
              <a:gdLst/>
              <a:ahLst/>
              <a:cxnLst/>
              <a:rect l="0" t="0" r="0" b="0"/>
              <a:pathLst>
                <a:path w="2232254" h="432054">
                  <a:moveTo>
                    <a:pt x="0" y="0"/>
                  </a:moveTo>
                  <a:lnTo>
                    <a:pt x="2232254" y="0"/>
                  </a:lnTo>
                  <a:lnTo>
                    <a:pt x="2232254" y="432054"/>
                  </a:lnTo>
                  <a:lnTo>
                    <a:pt x="0" y="432054"/>
                  </a:lnTo>
                  <a:lnTo>
                    <a:pt x="0" y="0"/>
                  </a:lnTo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1">
              <a:srgbClr val="FFFF99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0" name="Rectangle 294"/>
            <p:cNvSpPr/>
            <p:nvPr/>
          </p:nvSpPr>
          <p:spPr>
            <a:xfrm>
              <a:off x="3813402" y="4369246"/>
              <a:ext cx="1130808" cy="30967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800" b="1">
                  <a:solidFill>
                    <a:srgbClr val="0000CC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Тренинг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1" name="Shape 10826"/>
            <p:cNvSpPr/>
            <p:nvPr/>
          </p:nvSpPr>
          <p:spPr>
            <a:xfrm>
              <a:off x="3096342" y="3672405"/>
              <a:ext cx="2232254" cy="432054"/>
            </a:xfrm>
            <a:custGeom>
              <a:avLst/>
              <a:gdLst/>
              <a:ahLst/>
              <a:cxnLst/>
              <a:rect l="0" t="0" r="0" b="0"/>
              <a:pathLst>
                <a:path w="2232254" h="432054">
                  <a:moveTo>
                    <a:pt x="0" y="0"/>
                  </a:moveTo>
                  <a:lnTo>
                    <a:pt x="2232254" y="0"/>
                  </a:lnTo>
                  <a:lnTo>
                    <a:pt x="2232254" y="432054"/>
                  </a:lnTo>
                  <a:lnTo>
                    <a:pt x="0" y="432054"/>
                  </a:lnTo>
                  <a:lnTo>
                    <a:pt x="0" y="0"/>
                  </a:lnTo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1">
              <a:srgbClr val="FFFF99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2" name="Rectangle 296"/>
            <p:cNvSpPr/>
            <p:nvPr/>
          </p:nvSpPr>
          <p:spPr>
            <a:xfrm>
              <a:off x="3542099" y="3793181"/>
              <a:ext cx="976053" cy="30967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800" b="1">
                  <a:solidFill>
                    <a:srgbClr val="0000CC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Мастер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3" name="Rectangle 297"/>
            <p:cNvSpPr/>
            <p:nvPr/>
          </p:nvSpPr>
          <p:spPr>
            <a:xfrm>
              <a:off x="4276590" y="3793181"/>
              <a:ext cx="93036" cy="30967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800" b="1">
                  <a:solidFill>
                    <a:srgbClr val="0000CC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-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4" name="Rectangle 298"/>
            <p:cNvSpPr/>
            <p:nvPr/>
          </p:nvSpPr>
          <p:spPr>
            <a:xfrm>
              <a:off x="4346771" y="3793181"/>
              <a:ext cx="712756" cy="30967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800" b="1">
                  <a:solidFill>
                    <a:srgbClr val="0000CC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класс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5" name="Shape 10827"/>
            <p:cNvSpPr/>
            <p:nvPr/>
          </p:nvSpPr>
          <p:spPr>
            <a:xfrm>
              <a:off x="6048672" y="4464491"/>
              <a:ext cx="2232254" cy="648068"/>
            </a:xfrm>
            <a:custGeom>
              <a:avLst/>
              <a:gdLst/>
              <a:ahLst/>
              <a:cxnLst/>
              <a:rect l="0" t="0" r="0" b="0"/>
              <a:pathLst>
                <a:path w="2232254" h="648068">
                  <a:moveTo>
                    <a:pt x="0" y="0"/>
                  </a:moveTo>
                  <a:lnTo>
                    <a:pt x="2232254" y="0"/>
                  </a:lnTo>
                  <a:lnTo>
                    <a:pt x="2232254" y="648068"/>
                  </a:lnTo>
                  <a:lnTo>
                    <a:pt x="0" y="648068"/>
                  </a:lnTo>
                  <a:lnTo>
                    <a:pt x="0" y="0"/>
                  </a:lnTo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1">
              <a:srgbClr val="FFFF99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6" name="Rectangle 300"/>
            <p:cNvSpPr/>
            <p:nvPr/>
          </p:nvSpPr>
          <p:spPr>
            <a:xfrm>
              <a:off x="6148479" y="4693282"/>
              <a:ext cx="2703232" cy="30967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800" b="1">
                  <a:solidFill>
                    <a:srgbClr val="0000CC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Открытый просмотр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7" name="Shape 10828"/>
            <p:cNvSpPr/>
            <p:nvPr/>
          </p:nvSpPr>
          <p:spPr>
            <a:xfrm>
              <a:off x="6048672" y="3816423"/>
              <a:ext cx="2232254" cy="504050"/>
            </a:xfrm>
            <a:custGeom>
              <a:avLst/>
              <a:gdLst/>
              <a:ahLst/>
              <a:cxnLst/>
              <a:rect l="0" t="0" r="0" b="0"/>
              <a:pathLst>
                <a:path w="2232254" h="504050">
                  <a:moveTo>
                    <a:pt x="0" y="0"/>
                  </a:moveTo>
                  <a:lnTo>
                    <a:pt x="2232254" y="0"/>
                  </a:lnTo>
                  <a:lnTo>
                    <a:pt x="2232254" y="504050"/>
                  </a:lnTo>
                  <a:lnTo>
                    <a:pt x="0" y="504050"/>
                  </a:lnTo>
                  <a:lnTo>
                    <a:pt x="0" y="0"/>
                  </a:lnTo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1">
              <a:srgbClr val="FFFF99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8" name="Rectangle 302"/>
            <p:cNvSpPr/>
            <p:nvPr/>
          </p:nvSpPr>
          <p:spPr>
            <a:xfrm>
              <a:off x="6229253" y="3973201"/>
              <a:ext cx="2487943" cy="30967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800" b="1">
                  <a:solidFill>
                    <a:srgbClr val="0000CC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Взаимопосещение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79820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423"/>
          <p:cNvGrpSpPr/>
          <p:nvPr/>
        </p:nvGrpSpPr>
        <p:grpSpPr>
          <a:xfrm>
            <a:off x="576199" y="273546"/>
            <a:ext cx="9022997" cy="6336663"/>
            <a:chOff x="0" y="0"/>
            <a:chExt cx="9023519" cy="6336707"/>
          </a:xfrm>
        </p:grpSpPr>
        <p:sp>
          <p:nvSpPr>
            <p:cNvPr id="5" name="Shape 321"/>
            <p:cNvSpPr/>
            <p:nvPr/>
          </p:nvSpPr>
          <p:spPr>
            <a:xfrm>
              <a:off x="2051721" y="0"/>
              <a:ext cx="4824540" cy="1008113"/>
            </a:xfrm>
            <a:custGeom>
              <a:avLst/>
              <a:gdLst/>
              <a:ahLst/>
              <a:cxnLst/>
              <a:rect l="0" t="0" r="0" b="0"/>
              <a:pathLst>
                <a:path w="4824540" h="1008113">
                  <a:moveTo>
                    <a:pt x="168021" y="0"/>
                  </a:moveTo>
                  <a:lnTo>
                    <a:pt x="4824540" y="0"/>
                  </a:lnTo>
                  <a:lnTo>
                    <a:pt x="4824540" y="840092"/>
                  </a:lnTo>
                  <a:cubicBezTo>
                    <a:pt x="4824540" y="932891"/>
                    <a:pt x="4749305" y="1008113"/>
                    <a:pt x="4656518" y="1008113"/>
                  </a:cubicBezTo>
                  <a:lnTo>
                    <a:pt x="0" y="1008113"/>
                  </a:lnTo>
                  <a:lnTo>
                    <a:pt x="0" y="168021"/>
                  </a:lnTo>
                  <a:cubicBezTo>
                    <a:pt x="0" y="75222"/>
                    <a:pt x="75222" y="0"/>
                    <a:pt x="168021" y="0"/>
                  </a:cubicBezTo>
                  <a:close/>
                </a:path>
              </a:pathLst>
            </a:custGeom>
            <a:ln w="28575" cap="flat">
              <a:round/>
            </a:ln>
          </p:spPr>
          <p:style>
            <a:lnRef idx="1">
              <a:srgbClr val="FFFF00"/>
            </a:lnRef>
            <a:fillRef idx="1">
              <a:srgbClr val="99FF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6" name="Rectangle 322"/>
            <p:cNvSpPr/>
            <p:nvPr/>
          </p:nvSpPr>
          <p:spPr>
            <a:xfrm>
              <a:off x="2613534" y="341889"/>
              <a:ext cx="4922558" cy="57155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3600" b="1">
                  <a:solidFill>
                    <a:srgbClr val="FF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  <a:cs typeface="Calibri" panose="020F0502020204030204" pitchFamily="34" charset="0"/>
                </a:rPr>
                <a:t>Наставничество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" name="Shape 323"/>
            <p:cNvSpPr/>
            <p:nvPr/>
          </p:nvSpPr>
          <p:spPr>
            <a:xfrm>
              <a:off x="251520" y="1584180"/>
              <a:ext cx="2736304" cy="1152131"/>
            </a:xfrm>
            <a:custGeom>
              <a:avLst/>
              <a:gdLst/>
              <a:ahLst/>
              <a:cxnLst/>
              <a:rect l="0" t="0" r="0" b="0"/>
              <a:pathLst>
                <a:path w="2736304" h="1152131">
                  <a:moveTo>
                    <a:pt x="1368158" y="0"/>
                  </a:moveTo>
                  <a:cubicBezTo>
                    <a:pt x="2123758" y="0"/>
                    <a:pt x="2736304" y="257912"/>
                    <a:pt x="2736304" y="576059"/>
                  </a:cubicBezTo>
                  <a:cubicBezTo>
                    <a:pt x="2736304" y="894220"/>
                    <a:pt x="2123758" y="1152131"/>
                    <a:pt x="1368158" y="1152131"/>
                  </a:cubicBezTo>
                  <a:cubicBezTo>
                    <a:pt x="612546" y="1152131"/>
                    <a:pt x="0" y="894220"/>
                    <a:pt x="0" y="576059"/>
                  </a:cubicBezTo>
                  <a:cubicBezTo>
                    <a:pt x="0" y="257912"/>
                    <a:pt x="612546" y="0"/>
                    <a:pt x="1368158" y="0"/>
                  </a:cubicBezTo>
                  <a:close/>
                </a:path>
              </a:pathLst>
            </a:custGeom>
            <a:ln w="25400" cap="flat">
              <a:round/>
            </a:ln>
          </p:spPr>
          <p:style>
            <a:lnRef idx="1">
              <a:srgbClr val="FF0066"/>
            </a:lnRef>
            <a:fillRef idx="1">
              <a:srgbClr val="FFCC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pic>
          <p:nvPicPr>
            <p:cNvPr id="8" name="Picture 324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740664" y="1880192"/>
              <a:ext cx="1786128" cy="499872"/>
            </a:xfrm>
            <a:prstGeom prst="rect">
              <a:avLst/>
            </a:prstGeom>
          </p:spPr>
        </p:pic>
        <p:sp>
          <p:nvSpPr>
            <p:cNvPr id="9" name="Rectangle 325"/>
            <p:cNvSpPr/>
            <p:nvPr/>
          </p:nvSpPr>
          <p:spPr>
            <a:xfrm>
              <a:off x="929935" y="2033747"/>
              <a:ext cx="1832336" cy="41290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2400" b="1">
                  <a:solidFill>
                    <a:srgbClr val="6F2F9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Наставник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" name="Shape 326"/>
            <p:cNvSpPr/>
            <p:nvPr/>
          </p:nvSpPr>
          <p:spPr>
            <a:xfrm>
              <a:off x="3131840" y="1584180"/>
              <a:ext cx="2592286" cy="1152131"/>
            </a:xfrm>
            <a:custGeom>
              <a:avLst/>
              <a:gdLst/>
              <a:ahLst/>
              <a:cxnLst/>
              <a:rect l="0" t="0" r="0" b="0"/>
              <a:pathLst>
                <a:path w="2592286" h="1152131">
                  <a:moveTo>
                    <a:pt x="1296149" y="0"/>
                  </a:moveTo>
                  <a:cubicBezTo>
                    <a:pt x="2011985" y="0"/>
                    <a:pt x="2592286" y="257912"/>
                    <a:pt x="2592286" y="576059"/>
                  </a:cubicBezTo>
                  <a:cubicBezTo>
                    <a:pt x="2592286" y="894220"/>
                    <a:pt x="2011985" y="1152131"/>
                    <a:pt x="1296149" y="1152131"/>
                  </a:cubicBezTo>
                  <a:cubicBezTo>
                    <a:pt x="580301" y="1152131"/>
                    <a:pt x="0" y="894220"/>
                    <a:pt x="0" y="576059"/>
                  </a:cubicBezTo>
                  <a:cubicBezTo>
                    <a:pt x="0" y="257912"/>
                    <a:pt x="580301" y="0"/>
                    <a:pt x="1296149" y="0"/>
                  </a:cubicBezTo>
                  <a:close/>
                </a:path>
              </a:pathLst>
            </a:custGeom>
            <a:ln w="25400" cap="flat">
              <a:round/>
            </a:ln>
          </p:spPr>
          <p:style>
            <a:lnRef idx="1">
              <a:srgbClr val="FF0066"/>
            </a:lnRef>
            <a:fillRef idx="1">
              <a:srgbClr val="FFCC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pic>
          <p:nvPicPr>
            <p:cNvPr id="11" name="Picture 327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3613404" y="1697312"/>
              <a:ext cx="1725168" cy="499872"/>
            </a:xfrm>
            <a:prstGeom prst="rect">
              <a:avLst/>
            </a:prstGeom>
          </p:spPr>
        </p:pic>
        <p:pic>
          <p:nvPicPr>
            <p:cNvPr id="12" name="Picture 328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3729228" y="2063071"/>
              <a:ext cx="1426464" cy="499872"/>
            </a:xfrm>
            <a:prstGeom prst="rect">
              <a:avLst/>
            </a:prstGeom>
          </p:spPr>
        </p:pic>
        <p:sp>
          <p:nvSpPr>
            <p:cNvPr id="13" name="Rectangle 329"/>
            <p:cNvSpPr/>
            <p:nvPr/>
          </p:nvSpPr>
          <p:spPr>
            <a:xfrm>
              <a:off x="3802763" y="1850867"/>
              <a:ext cx="1755718" cy="41290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2400" b="1">
                  <a:solidFill>
                    <a:srgbClr val="6F2F9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Молодой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4" name="Rectangle 330"/>
            <p:cNvSpPr/>
            <p:nvPr/>
          </p:nvSpPr>
          <p:spPr>
            <a:xfrm>
              <a:off x="3918587" y="2216627"/>
              <a:ext cx="1353577" cy="41290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2400" b="1">
                  <a:solidFill>
                    <a:srgbClr val="6F2F9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педагог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Shape 331"/>
            <p:cNvSpPr/>
            <p:nvPr/>
          </p:nvSpPr>
          <p:spPr>
            <a:xfrm>
              <a:off x="5868144" y="1512172"/>
              <a:ext cx="3059837" cy="1224140"/>
            </a:xfrm>
            <a:custGeom>
              <a:avLst/>
              <a:gdLst/>
              <a:ahLst/>
              <a:cxnLst/>
              <a:rect l="0" t="0" r="0" b="0"/>
              <a:pathLst>
                <a:path w="3059837" h="1224140">
                  <a:moveTo>
                    <a:pt x="1529918" y="0"/>
                  </a:moveTo>
                  <a:cubicBezTo>
                    <a:pt x="2374862" y="0"/>
                    <a:pt x="3059837" y="274028"/>
                    <a:pt x="3059837" y="612064"/>
                  </a:cubicBezTo>
                  <a:cubicBezTo>
                    <a:pt x="3059837" y="950100"/>
                    <a:pt x="2374862" y="1224140"/>
                    <a:pt x="1529918" y="1224140"/>
                  </a:cubicBezTo>
                  <a:cubicBezTo>
                    <a:pt x="684962" y="1224140"/>
                    <a:pt x="0" y="950100"/>
                    <a:pt x="0" y="612064"/>
                  </a:cubicBezTo>
                  <a:cubicBezTo>
                    <a:pt x="0" y="274028"/>
                    <a:pt x="684975" y="0"/>
                    <a:pt x="1529918" y="0"/>
                  </a:cubicBezTo>
                  <a:close/>
                </a:path>
              </a:pathLst>
            </a:custGeom>
            <a:ln w="25400" cap="flat">
              <a:round/>
            </a:ln>
          </p:spPr>
          <p:style>
            <a:lnRef idx="1">
              <a:srgbClr val="FF0066"/>
            </a:lnRef>
            <a:fillRef idx="1">
              <a:srgbClr val="FFCC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pic>
          <p:nvPicPr>
            <p:cNvPr id="16" name="Picture 332"/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6245350" y="1866470"/>
              <a:ext cx="2336292" cy="461772"/>
            </a:xfrm>
            <a:prstGeom prst="rect">
              <a:avLst/>
            </a:prstGeom>
          </p:spPr>
        </p:pic>
        <p:sp>
          <p:nvSpPr>
            <p:cNvPr id="17" name="Rectangle 333"/>
            <p:cNvSpPr/>
            <p:nvPr/>
          </p:nvSpPr>
          <p:spPr>
            <a:xfrm>
              <a:off x="6418763" y="2009555"/>
              <a:ext cx="2604756" cy="37780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2200" b="1">
                  <a:solidFill>
                    <a:srgbClr val="6F2F9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Администрация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" name="Shape 334"/>
            <p:cNvSpPr/>
            <p:nvPr/>
          </p:nvSpPr>
          <p:spPr>
            <a:xfrm>
              <a:off x="539552" y="792087"/>
              <a:ext cx="1440155" cy="784809"/>
            </a:xfrm>
            <a:custGeom>
              <a:avLst/>
              <a:gdLst/>
              <a:ahLst/>
              <a:cxnLst/>
              <a:rect l="0" t="0" r="0" b="0"/>
              <a:pathLst>
                <a:path w="1440155" h="784809">
                  <a:moveTo>
                    <a:pt x="0" y="0"/>
                  </a:moveTo>
                  <a:cubicBezTo>
                    <a:pt x="0" y="171094"/>
                    <a:pt x="481597" y="318554"/>
                    <a:pt x="1152131" y="352768"/>
                  </a:cubicBezTo>
                  <a:lnTo>
                    <a:pt x="1152131" y="208750"/>
                  </a:lnTo>
                  <a:lnTo>
                    <a:pt x="1440155" y="504050"/>
                  </a:lnTo>
                  <a:lnTo>
                    <a:pt x="1152131" y="784809"/>
                  </a:lnTo>
                  <a:lnTo>
                    <a:pt x="1152131" y="640804"/>
                  </a:lnTo>
                  <a:cubicBezTo>
                    <a:pt x="481597" y="606577"/>
                    <a:pt x="0" y="459118"/>
                    <a:pt x="0" y="288036"/>
                  </a:cubicBez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E81B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9" name="Shape 335"/>
            <p:cNvSpPr/>
            <p:nvPr/>
          </p:nvSpPr>
          <p:spPr>
            <a:xfrm>
              <a:off x="341640" y="432044"/>
              <a:ext cx="1638071" cy="504063"/>
            </a:xfrm>
            <a:custGeom>
              <a:avLst/>
              <a:gdLst/>
              <a:ahLst/>
              <a:cxnLst/>
              <a:rect l="0" t="0" r="0" b="0"/>
              <a:pathLst>
                <a:path w="1638071" h="504063">
                  <a:moveTo>
                    <a:pt x="1638071" y="0"/>
                  </a:moveTo>
                  <a:lnTo>
                    <a:pt x="1638071" y="288036"/>
                  </a:lnTo>
                  <a:cubicBezTo>
                    <a:pt x="1065428" y="288036"/>
                    <a:pt x="547205" y="372847"/>
                    <a:pt x="318148" y="504063"/>
                  </a:cubicBezTo>
                  <a:cubicBezTo>
                    <a:pt x="0" y="321818"/>
                    <a:pt x="333045" y="109601"/>
                    <a:pt x="1062012" y="30061"/>
                  </a:cubicBezTo>
                  <a:cubicBezTo>
                    <a:pt x="1243711" y="10236"/>
                    <a:pt x="1439824" y="0"/>
                    <a:pt x="1638071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F689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0" name="Shape 336"/>
            <p:cNvSpPr/>
            <p:nvPr/>
          </p:nvSpPr>
          <p:spPr>
            <a:xfrm>
              <a:off x="539552" y="432055"/>
              <a:ext cx="1440155" cy="1144842"/>
            </a:xfrm>
            <a:custGeom>
              <a:avLst/>
              <a:gdLst/>
              <a:ahLst/>
              <a:cxnLst/>
              <a:rect l="0" t="0" r="0" b="0"/>
              <a:pathLst>
                <a:path w="1440155" h="1144842">
                  <a:moveTo>
                    <a:pt x="0" y="360032"/>
                  </a:moveTo>
                  <a:cubicBezTo>
                    <a:pt x="0" y="531127"/>
                    <a:pt x="481597" y="678586"/>
                    <a:pt x="1152131" y="712800"/>
                  </a:cubicBezTo>
                  <a:lnTo>
                    <a:pt x="1152131" y="712800"/>
                  </a:lnTo>
                  <a:lnTo>
                    <a:pt x="1152131" y="568782"/>
                  </a:lnTo>
                  <a:lnTo>
                    <a:pt x="1440155" y="864083"/>
                  </a:lnTo>
                  <a:lnTo>
                    <a:pt x="1152131" y="1144842"/>
                  </a:lnTo>
                  <a:lnTo>
                    <a:pt x="1152131" y="1000836"/>
                  </a:lnTo>
                  <a:lnTo>
                    <a:pt x="1152131" y="1000836"/>
                  </a:lnTo>
                  <a:cubicBezTo>
                    <a:pt x="481597" y="966610"/>
                    <a:pt x="0" y="819150"/>
                    <a:pt x="0" y="648068"/>
                  </a:cubicBezTo>
                  <a:lnTo>
                    <a:pt x="0" y="648068"/>
                  </a:lnTo>
                  <a:lnTo>
                    <a:pt x="0" y="360032"/>
                  </a:lnTo>
                  <a:lnTo>
                    <a:pt x="0" y="360032"/>
                  </a:lnTo>
                  <a:cubicBezTo>
                    <a:pt x="0" y="161188"/>
                    <a:pt x="644779" y="0"/>
                    <a:pt x="1440155" y="0"/>
                  </a:cubicBezTo>
                  <a:lnTo>
                    <a:pt x="1440155" y="0"/>
                  </a:lnTo>
                  <a:lnTo>
                    <a:pt x="1440155" y="288023"/>
                  </a:lnTo>
                  <a:lnTo>
                    <a:pt x="1440155" y="288023"/>
                  </a:lnTo>
                  <a:cubicBezTo>
                    <a:pt x="867524" y="288023"/>
                    <a:pt x="349288" y="372834"/>
                    <a:pt x="120231" y="504050"/>
                  </a:cubicBezTo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1" name="Shape 337"/>
            <p:cNvSpPr/>
            <p:nvPr/>
          </p:nvSpPr>
          <p:spPr>
            <a:xfrm>
              <a:off x="6876256" y="864090"/>
              <a:ext cx="1801889" cy="642074"/>
            </a:xfrm>
            <a:custGeom>
              <a:avLst/>
              <a:gdLst/>
              <a:ahLst/>
              <a:cxnLst/>
              <a:rect l="0" t="0" r="0" b="0"/>
              <a:pathLst>
                <a:path w="1801889" h="642074">
                  <a:moveTo>
                    <a:pt x="1451915" y="0"/>
                  </a:moveTo>
                  <a:cubicBezTo>
                    <a:pt x="1801889" y="182245"/>
                    <a:pt x="1435545" y="394462"/>
                    <a:pt x="633679" y="474002"/>
                  </a:cubicBezTo>
                  <a:cubicBezTo>
                    <a:pt x="522872" y="484988"/>
                    <a:pt x="406908" y="493065"/>
                    <a:pt x="288036" y="498056"/>
                  </a:cubicBezTo>
                  <a:lnTo>
                    <a:pt x="288036" y="642074"/>
                  </a:lnTo>
                  <a:lnTo>
                    <a:pt x="0" y="360045"/>
                  </a:lnTo>
                  <a:lnTo>
                    <a:pt x="288036" y="66015"/>
                  </a:lnTo>
                  <a:lnTo>
                    <a:pt x="288036" y="210033"/>
                  </a:lnTo>
                  <a:cubicBezTo>
                    <a:pt x="805370" y="188290"/>
                    <a:pt x="1241476" y="109588"/>
                    <a:pt x="1451915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E81B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2" name="Shape 338"/>
            <p:cNvSpPr/>
            <p:nvPr/>
          </p:nvSpPr>
          <p:spPr>
            <a:xfrm>
              <a:off x="6876260" y="360044"/>
              <a:ext cx="1584172" cy="648068"/>
            </a:xfrm>
            <a:custGeom>
              <a:avLst/>
              <a:gdLst/>
              <a:ahLst/>
              <a:cxnLst/>
              <a:rect l="0" t="0" r="0" b="0"/>
              <a:pathLst>
                <a:path w="1584172" h="648068">
                  <a:moveTo>
                    <a:pt x="0" y="0"/>
                  </a:moveTo>
                  <a:cubicBezTo>
                    <a:pt x="874916" y="0"/>
                    <a:pt x="1584172" y="161188"/>
                    <a:pt x="1584172" y="360032"/>
                  </a:cubicBezTo>
                  <a:lnTo>
                    <a:pt x="1584172" y="648068"/>
                  </a:lnTo>
                  <a:cubicBezTo>
                    <a:pt x="1584172" y="449224"/>
                    <a:pt x="874916" y="288023"/>
                    <a:pt x="0" y="288023"/>
                  </a:cubicBez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F689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3" name="Shape 339"/>
            <p:cNvSpPr/>
            <p:nvPr/>
          </p:nvSpPr>
          <p:spPr>
            <a:xfrm>
              <a:off x="6876260" y="360043"/>
              <a:ext cx="1584172" cy="1146124"/>
            </a:xfrm>
            <a:custGeom>
              <a:avLst/>
              <a:gdLst/>
              <a:ahLst/>
              <a:cxnLst/>
              <a:rect l="0" t="0" r="0" b="0"/>
              <a:pathLst>
                <a:path w="1584172" h="1146124">
                  <a:moveTo>
                    <a:pt x="1584172" y="648068"/>
                  </a:moveTo>
                  <a:cubicBezTo>
                    <a:pt x="1584172" y="449224"/>
                    <a:pt x="874916" y="288023"/>
                    <a:pt x="0" y="288023"/>
                  </a:cubicBezTo>
                  <a:lnTo>
                    <a:pt x="0" y="288023"/>
                  </a:lnTo>
                  <a:lnTo>
                    <a:pt x="0" y="0"/>
                  </a:lnTo>
                  <a:lnTo>
                    <a:pt x="0" y="0"/>
                  </a:lnTo>
                  <a:cubicBezTo>
                    <a:pt x="874916" y="0"/>
                    <a:pt x="1584172" y="161188"/>
                    <a:pt x="1584172" y="360032"/>
                  </a:cubicBezTo>
                  <a:cubicBezTo>
                    <a:pt x="1584172" y="360032"/>
                    <a:pt x="1584172" y="360032"/>
                    <a:pt x="1584172" y="360032"/>
                  </a:cubicBezTo>
                  <a:lnTo>
                    <a:pt x="1584172" y="360045"/>
                  </a:lnTo>
                  <a:lnTo>
                    <a:pt x="1584172" y="648068"/>
                  </a:lnTo>
                  <a:cubicBezTo>
                    <a:pt x="1584172" y="821665"/>
                    <a:pt x="1039127" y="970547"/>
                    <a:pt x="288023" y="1002106"/>
                  </a:cubicBezTo>
                  <a:lnTo>
                    <a:pt x="288023" y="1002106"/>
                  </a:lnTo>
                  <a:lnTo>
                    <a:pt x="288023" y="1146124"/>
                  </a:lnTo>
                  <a:lnTo>
                    <a:pt x="0" y="864095"/>
                  </a:lnTo>
                  <a:lnTo>
                    <a:pt x="288023" y="570065"/>
                  </a:lnTo>
                  <a:lnTo>
                    <a:pt x="288023" y="714070"/>
                  </a:lnTo>
                  <a:cubicBezTo>
                    <a:pt x="805370" y="692341"/>
                    <a:pt x="1241475" y="613639"/>
                    <a:pt x="1451915" y="504050"/>
                  </a:cubicBezTo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4" name="Shape 340"/>
            <p:cNvSpPr/>
            <p:nvPr/>
          </p:nvSpPr>
          <p:spPr>
            <a:xfrm>
              <a:off x="4283964" y="1008112"/>
              <a:ext cx="252032" cy="612064"/>
            </a:xfrm>
            <a:custGeom>
              <a:avLst/>
              <a:gdLst/>
              <a:ahLst/>
              <a:cxnLst/>
              <a:rect l="0" t="0" r="0" b="0"/>
              <a:pathLst>
                <a:path w="252032" h="612064">
                  <a:moveTo>
                    <a:pt x="0" y="0"/>
                  </a:moveTo>
                  <a:lnTo>
                    <a:pt x="126022" y="126009"/>
                  </a:lnTo>
                  <a:lnTo>
                    <a:pt x="252032" y="0"/>
                  </a:lnTo>
                  <a:lnTo>
                    <a:pt x="252032" y="486054"/>
                  </a:lnTo>
                  <a:lnTo>
                    <a:pt x="126022" y="612064"/>
                  </a:lnTo>
                  <a:lnTo>
                    <a:pt x="0" y="48605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E81B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5" name="Shape 341"/>
            <p:cNvSpPr/>
            <p:nvPr/>
          </p:nvSpPr>
          <p:spPr>
            <a:xfrm>
              <a:off x="4283964" y="1008112"/>
              <a:ext cx="252032" cy="612064"/>
            </a:xfrm>
            <a:custGeom>
              <a:avLst/>
              <a:gdLst/>
              <a:ahLst/>
              <a:cxnLst/>
              <a:rect l="0" t="0" r="0" b="0"/>
              <a:pathLst>
                <a:path w="252032" h="612064">
                  <a:moveTo>
                    <a:pt x="252032" y="0"/>
                  </a:moveTo>
                  <a:lnTo>
                    <a:pt x="252032" y="486054"/>
                  </a:lnTo>
                  <a:lnTo>
                    <a:pt x="126022" y="612064"/>
                  </a:lnTo>
                  <a:lnTo>
                    <a:pt x="0" y="486054"/>
                  </a:lnTo>
                  <a:lnTo>
                    <a:pt x="0" y="0"/>
                  </a:lnTo>
                  <a:lnTo>
                    <a:pt x="126022" y="126009"/>
                  </a:lnTo>
                  <a:lnTo>
                    <a:pt x="252032" y="0"/>
                  </a:lnTo>
                  <a:close/>
                </a:path>
              </a:pathLst>
            </a:custGeom>
            <a:ln w="25400" cap="flat">
              <a:miter lim="101600"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6" name="Shape 342"/>
            <p:cNvSpPr/>
            <p:nvPr/>
          </p:nvSpPr>
          <p:spPr>
            <a:xfrm>
              <a:off x="186740" y="3240355"/>
              <a:ext cx="420167" cy="3096349"/>
            </a:xfrm>
            <a:custGeom>
              <a:avLst/>
              <a:gdLst/>
              <a:ahLst/>
              <a:cxnLst/>
              <a:rect l="0" t="0" r="0" b="0"/>
              <a:pathLst>
                <a:path w="420167" h="3096349">
                  <a:moveTo>
                    <a:pt x="373482" y="0"/>
                  </a:moveTo>
                  <a:lnTo>
                    <a:pt x="420167" y="0"/>
                  </a:lnTo>
                  <a:lnTo>
                    <a:pt x="420167" y="186741"/>
                  </a:lnTo>
                  <a:lnTo>
                    <a:pt x="373482" y="186741"/>
                  </a:lnTo>
                  <a:cubicBezTo>
                    <a:pt x="321907" y="186741"/>
                    <a:pt x="280111" y="228549"/>
                    <a:pt x="280111" y="280111"/>
                  </a:cubicBezTo>
                  <a:cubicBezTo>
                    <a:pt x="280111" y="331674"/>
                    <a:pt x="321907" y="373482"/>
                    <a:pt x="373482" y="373482"/>
                  </a:cubicBezTo>
                  <a:cubicBezTo>
                    <a:pt x="386372" y="373482"/>
                    <a:pt x="398958" y="372176"/>
                    <a:pt x="411114" y="369688"/>
                  </a:cubicBezTo>
                  <a:lnTo>
                    <a:pt x="420167" y="366878"/>
                  </a:lnTo>
                  <a:lnTo>
                    <a:pt x="420167" y="3096349"/>
                  </a:lnTo>
                  <a:lnTo>
                    <a:pt x="0" y="3096349"/>
                  </a:lnTo>
                  <a:cubicBezTo>
                    <a:pt x="103137" y="3096349"/>
                    <a:pt x="186741" y="3012745"/>
                    <a:pt x="186741" y="2909608"/>
                  </a:cubicBezTo>
                  <a:lnTo>
                    <a:pt x="0" y="2909608"/>
                  </a:lnTo>
                  <a:cubicBezTo>
                    <a:pt x="51562" y="2909608"/>
                    <a:pt x="93370" y="2867813"/>
                    <a:pt x="93370" y="2816238"/>
                  </a:cubicBezTo>
                  <a:cubicBezTo>
                    <a:pt x="93370" y="2764676"/>
                    <a:pt x="51562" y="2722868"/>
                    <a:pt x="0" y="2722868"/>
                  </a:cubicBezTo>
                  <a:lnTo>
                    <a:pt x="186741" y="2722868"/>
                  </a:lnTo>
                  <a:lnTo>
                    <a:pt x="186741" y="186741"/>
                  </a:lnTo>
                  <a:cubicBezTo>
                    <a:pt x="186741" y="83617"/>
                    <a:pt x="270345" y="0"/>
                    <a:pt x="373482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7" name="Shape 343"/>
            <p:cNvSpPr/>
            <p:nvPr/>
          </p:nvSpPr>
          <p:spPr>
            <a:xfrm>
              <a:off x="606906" y="3240355"/>
              <a:ext cx="2380920" cy="3096349"/>
            </a:xfrm>
            <a:custGeom>
              <a:avLst/>
              <a:gdLst/>
              <a:ahLst/>
              <a:cxnLst/>
              <a:rect l="0" t="0" r="0" b="0"/>
              <a:pathLst>
                <a:path w="2380920" h="3096349">
                  <a:moveTo>
                    <a:pt x="0" y="0"/>
                  </a:moveTo>
                  <a:lnTo>
                    <a:pt x="2194179" y="0"/>
                  </a:lnTo>
                  <a:cubicBezTo>
                    <a:pt x="2297316" y="0"/>
                    <a:pt x="2380920" y="83617"/>
                    <a:pt x="2380920" y="186741"/>
                  </a:cubicBezTo>
                  <a:cubicBezTo>
                    <a:pt x="2380920" y="289878"/>
                    <a:pt x="2297316" y="373482"/>
                    <a:pt x="2194179" y="373482"/>
                  </a:cubicBezTo>
                  <a:lnTo>
                    <a:pt x="2007438" y="373482"/>
                  </a:lnTo>
                  <a:lnTo>
                    <a:pt x="2007438" y="2909608"/>
                  </a:lnTo>
                  <a:cubicBezTo>
                    <a:pt x="2007438" y="3012745"/>
                    <a:pt x="1923834" y="3096349"/>
                    <a:pt x="1820697" y="3096349"/>
                  </a:cubicBezTo>
                  <a:lnTo>
                    <a:pt x="0" y="3096349"/>
                  </a:lnTo>
                  <a:lnTo>
                    <a:pt x="0" y="366878"/>
                  </a:lnTo>
                  <a:lnTo>
                    <a:pt x="25999" y="358807"/>
                  </a:lnTo>
                  <a:cubicBezTo>
                    <a:pt x="93021" y="330459"/>
                    <a:pt x="140056" y="264094"/>
                    <a:pt x="140056" y="186741"/>
                  </a:cubicBezTo>
                  <a:lnTo>
                    <a:pt x="0" y="18674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8" name="Shape 344"/>
            <p:cNvSpPr/>
            <p:nvPr/>
          </p:nvSpPr>
          <p:spPr>
            <a:xfrm>
              <a:off x="5" y="5963225"/>
              <a:ext cx="373469" cy="373482"/>
            </a:xfrm>
            <a:custGeom>
              <a:avLst/>
              <a:gdLst/>
              <a:ahLst/>
              <a:cxnLst/>
              <a:rect l="0" t="0" r="0" b="0"/>
              <a:pathLst>
                <a:path w="373469" h="373482">
                  <a:moveTo>
                    <a:pt x="186728" y="0"/>
                  </a:moveTo>
                  <a:cubicBezTo>
                    <a:pt x="238303" y="0"/>
                    <a:pt x="280099" y="41808"/>
                    <a:pt x="280099" y="93370"/>
                  </a:cubicBezTo>
                  <a:cubicBezTo>
                    <a:pt x="280099" y="144932"/>
                    <a:pt x="238303" y="186741"/>
                    <a:pt x="186728" y="186741"/>
                  </a:cubicBezTo>
                  <a:lnTo>
                    <a:pt x="373469" y="186741"/>
                  </a:lnTo>
                  <a:cubicBezTo>
                    <a:pt x="373469" y="289878"/>
                    <a:pt x="289865" y="373482"/>
                    <a:pt x="186728" y="373482"/>
                  </a:cubicBezTo>
                  <a:cubicBezTo>
                    <a:pt x="83604" y="373482"/>
                    <a:pt x="0" y="289878"/>
                    <a:pt x="0" y="186741"/>
                  </a:cubicBezTo>
                  <a:cubicBezTo>
                    <a:pt x="0" y="83604"/>
                    <a:pt x="83604" y="0"/>
                    <a:pt x="18672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D52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9" name="Shape 345"/>
            <p:cNvSpPr/>
            <p:nvPr/>
          </p:nvSpPr>
          <p:spPr>
            <a:xfrm>
              <a:off x="466844" y="3427099"/>
              <a:ext cx="280111" cy="186741"/>
            </a:xfrm>
            <a:custGeom>
              <a:avLst/>
              <a:gdLst/>
              <a:ahLst/>
              <a:cxnLst/>
              <a:rect l="0" t="0" r="0" b="0"/>
              <a:pathLst>
                <a:path w="280111" h="186741">
                  <a:moveTo>
                    <a:pt x="93370" y="0"/>
                  </a:moveTo>
                  <a:lnTo>
                    <a:pt x="280111" y="0"/>
                  </a:lnTo>
                  <a:cubicBezTo>
                    <a:pt x="280111" y="103137"/>
                    <a:pt x="196507" y="186741"/>
                    <a:pt x="93370" y="186741"/>
                  </a:cubicBezTo>
                  <a:cubicBezTo>
                    <a:pt x="41808" y="186741"/>
                    <a:pt x="0" y="144932"/>
                    <a:pt x="0" y="93370"/>
                  </a:cubicBezTo>
                  <a:cubicBezTo>
                    <a:pt x="0" y="41808"/>
                    <a:pt x="41808" y="0"/>
                    <a:pt x="9337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D52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0" name="Shape 346"/>
            <p:cNvSpPr/>
            <p:nvPr/>
          </p:nvSpPr>
          <p:spPr>
            <a:xfrm>
              <a:off x="0" y="6149966"/>
              <a:ext cx="373478" cy="186741"/>
            </a:xfrm>
            <a:custGeom>
              <a:avLst/>
              <a:gdLst/>
              <a:ahLst/>
              <a:cxnLst/>
              <a:rect l="0" t="0" r="0" b="0"/>
              <a:pathLst>
                <a:path w="373478" h="186741">
                  <a:moveTo>
                    <a:pt x="373478" y="0"/>
                  </a:moveTo>
                  <a:cubicBezTo>
                    <a:pt x="373478" y="103137"/>
                    <a:pt x="289874" y="186741"/>
                    <a:pt x="186737" y="186741"/>
                  </a:cubicBezTo>
                  <a:cubicBezTo>
                    <a:pt x="96492" y="186741"/>
                    <a:pt x="21202" y="122732"/>
                    <a:pt x="3790" y="37635"/>
                  </a:cubicBezTo>
                  <a:lnTo>
                    <a:pt x="0" y="38"/>
                  </a:lnTo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1" name="Shape 347"/>
            <p:cNvSpPr/>
            <p:nvPr/>
          </p:nvSpPr>
          <p:spPr>
            <a:xfrm>
              <a:off x="0" y="5963225"/>
              <a:ext cx="373478" cy="186741"/>
            </a:xfrm>
            <a:custGeom>
              <a:avLst/>
              <a:gdLst/>
              <a:ahLst/>
              <a:cxnLst/>
              <a:rect l="0" t="0" r="0" b="0"/>
              <a:pathLst>
                <a:path w="373478" h="186741">
                  <a:moveTo>
                    <a:pt x="0" y="186703"/>
                  </a:moveTo>
                  <a:lnTo>
                    <a:pt x="3790" y="149105"/>
                  </a:lnTo>
                  <a:cubicBezTo>
                    <a:pt x="21202" y="64009"/>
                    <a:pt x="96492" y="0"/>
                    <a:pt x="186737" y="0"/>
                  </a:cubicBezTo>
                  <a:cubicBezTo>
                    <a:pt x="238312" y="0"/>
                    <a:pt x="280107" y="41808"/>
                    <a:pt x="280107" y="93370"/>
                  </a:cubicBezTo>
                  <a:cubicBezTo>
                    <a:pt x="280107" y="144932"/>
                    <a:pt x="238312" y="186741"/>
                    <a:pt x="186737" y="186741"/>
                  </a:cubicBezTo>
                  <a:lnTo>
                    <a:pt x="373478" y="186741"/>
                  </a:lnTo>
                  <a:lnTo>
                    <a:pt x="373478" y="0"/>
                  </a:lnTo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2" name="Shape 348"/>
            <p:cNvSpPr/>
            <p:nvPr/>
          </p:nvSpPr>
          <p:spPr>
            <a:xfrm>
              <a:off x="560219" y="3613840"/>
              <a:ext cx="2054124" cy="0"/>
            </a:xfrm>
            <a:custGeom>
              <a:avLst/>
              <a:gdLst/>
              <a:ahLst/>
              <a:cxnLst/>
              <a:rect l="0" t="0" r="0" b="0"/>
              <a:pathLst>
                <a:path w="2054124">
                  <a:moveTo>
                    <a:pt x="2054124" y="0"/>
                  </a:moveTo>
                  <a:lnTo>
                    <a:pt x="0" y="0"/>
                  </a:lnTo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3" name="Shape 349"/>
            <p:cNvSpPr/>
            <p:nvPr/>
          </p:nvSpPr>
          <p:spPr>
            <a:xfrm>
              <a:off x="186737" y="3240358"/>
              <a:ext cx="560222" cy="2722867"/>
            </a:xfrm>
            <a:custGeom>
              <a:avLst/>
              <a:gdLst/>
              <a:ahLst/>
              <a:cxnLst/>
              <a:rect l="0" t="0" r="0" b="0"/>
              <a:pathLst>
                <a:path w="560222" h="2722867">
                  <a:moveTo>
                    <a:pt x="560222" y="186741"/>
                  </a:moveTo>
                  <a:cubicBezTo>
                    <a:pt x="560222" y="289877"/>
                    <a:pt x="476618" y="373481"/>
                    <a:pt x="373482" y="373481"/>
                  </a:cubicBezTo>
                  <a:cubicBezTo>
                    <a:pt x="321907" y="373481"/>
                    <a:pt x="280111" y="331673"/>
                    <a:pt x="280111" y="280111"/>
                  </a:cubicBezTo>
                  <a:cubicBezTo>
                    <a:pt x="280111" y="228536"/>
                    <a:pt x="321907" y="186741"/>
                    <a:pt x="373482" y="186741"/>
                  </a:cubicBezTo>
                  <a:lnTo>
                    <a:pt x="560222" y="186741"/>
                  </a:lnTo>
                  <a:cubicBezTo>
                    <a:pt x="560222" y="83604"/>
                    <a:pt x="476618" y="0"/>
                    <a:pt x="373482" y="0"/>
                  </a:cubicBezTo>
                  <a:cubicBezTo>
                    <a:pt x="270345" y="0"/>
                    <a:pt x="186741" y="83604"/>
                    <a:pt x="186741" y="186741"/>
                  </a:cubicBezTo>
                  <a:lnTo>
                    <a:pt x="186741" y="2722867"/>
                  </a:lnTo>
                  <a:lnTo>
                    <a:pt x="0" y="2722867"/>
                  </a:lnTo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4" name="Shape 350"/>
            <p:cNvSpPr/>
            <p:nvPr/>
          </p:nvSpPr>
          <p:spPr>
            <a:xfrm>
              <a:off x="186737" y="3240358"/>
              <a:ext cx="2801087" cy="3096349"/>
            </a:xfrm>
            <a:custGeom>
              <a:avLst/>
              <a:gdLst/>
              <a:ahLst/>
              <a:cxnLst/>
              <a:rect l="0" t="0" r="0" b="0"/>
              <a:pathLst>
                <a:path w="2801087" h="3096349">
                  <a:moveTo>
                    <a:pt x="373482" y="0"/>
                  </a:moveTo>
                  <a:lnTo>
                    <a:pt x="2614346" y="0"/>
                  </a:lnTo>
                  <a:cubicBezTo>
                    <a:pt x="2717483" y="0"/>
                    <a:pt x="2801087" y="83604"/>
                    <a:pt x="2801087" y="186741"/>
                  </a:cubicBezTo>
                  <a:cubicBezTo>
                    <a:pt x="2801087" y="289877"/>
                    <a:pt x="2717483" y="373481"/>
                    <a:pt x="2614346" y="373481"/>
                  </a:cubicBezTo>
                  <a:lnTo>
                    <a:pt x="2427605" y="373481"/>
                  </a:lnTo>
                  <a:lnTo>
                    <a:pt x="2427605" y="2909608"/>
                  </a:lnTo>
                  <a:cubicBezTo>
                    <a:pt x="2427605" y="3012745"/>
                    <a:pt x="2344001" y="3096349"/>
                    <a:pt x="2240864" y="3096349"/>
                  </a:cubicBezTo>
                  <a:lnTo>
                    <a:pt x="0" y="3096349"/>
                  </a:lnTo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5" name="Rectangle 351"/>
            <p:cNvSpPr/>
            <p:nvPr/>
          </p:nvSpPr>
          <p:spPr>
            <a:xfrm>
              <a:off x="464918" y="4198993"/>
              <a:ext cx="100766" cy="38309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700" dirty="0">
                  <a:solidFill>
                    <a:srgbClr val="6F2F9F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  <a:cs typeface="Calibri" panose="020F0502020204030204" pitchFamily="34" charset="0"/>
                </a:rPr>
                <a:t>•</a:t>
              </a:r>
              <a:endParaRPr lang="ru-RU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6" name="Rectangle 352"/>
            <p:cNvSpPr/>
            <p:nvPr/>
          </p:nvSpPr>
          <p:spPr>
            <a:xfrm>
              <a:off x="541118" y="4166888"/>
              <a:ext cx="3039494" cy="25718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700" b="1" dirty="0">
                  <a:solidFill>
                    <a:srgbClr val="6F2F9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Calibri" panose="020F0502020204030204" pitchFamily="34" charset="0"/>
                </a:rPr>
                <a:t>развивает свои               </a:t>
              </a:r>
              <a:endParaRPr lang="ru-RU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7" name="Rectangle 353"/>
            <p:cNvSpPr/>
            <p:nvPr/>
          </p:nvSpPr>
          <p:spPr>
            <a:xfrm>
              <a:off x="464942" y="4425929"/>
              <a:ext cx="2396728" cy="25718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700" b="1">
                  <a:solidFill>
                    <a:srgbClr val="6F2F9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Calibri" panose="020F0502020204030204" pitchFamily="34" charset="0"/>
                </a:rPr>
                <a:t>деловые качества;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8" name="Rectangle 354"/>
            <p:cNvSpPr/>
            <p:nvPr/>
          </p:nvSpPr>
          <p:spPr>
            <a:xfrm>
              <a:off x="424882" y="4716523"/>
              <a:ext cx="100766" cy="38309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700" dirty="0">
                  <a:solidFill>
                    <a:srgbClr val="6F2F9F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  <a:cs typeface="Calibri" panose="020F0502020204030204" pitchFamily="34" charset="0"/>
                </a:rPr>
                <a:t>•</a:t>
              </a:r>
              <a:endParaRPr lang="ru-RU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9" name="Rectangle 355"/>
            <p:cNvSpPr/>
            <p:nvPr/>
          </p:nvSpPr>
          <p:spPr>
            <a:xfrm>
              <a:off x="541118" y="4685048"/>
              <a:ext cx="2066624" cy="25718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700" b="1">
                  <a:solidFill>
                    <a:srgbClr val="6F2F9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Calibri" panose="020F0502020204030204" pitchFamily="34" charset="0"/>
                </a:rPr>
                <a:t>повышает свой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0" name="Rectangle 356"/>
            <p:cNvSpPr/>
            <p:nvPr/>
          </p:nvSpPr>
          <p:spPr>
            <a:xfrm>
              <a:off x="464942" y="4944088"/>
              <a:ext cx="2613833" cy="25718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700" b="1" dirty="0">
                  <a:solidFill>
                    <a:srgbClr val="6F2F9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Calibri" panose="020F0502020204030204" pitchFamily="34" charset="0"/>
                </a:rPr>
                <a:t>профессиональный </a:t>
              </a:r>
              <a:endParaRPr lang="ru-RU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1" name="Rectangle 357"/>
            <p:cNvSpPr/>
            <p:nvPr/>
          </p:nvSpPr>
          <p:spPr>
            <a:xfrm>
              <a:off x="464942" y="5203129"/>
              <a:ext cx="2561075" cy="25718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700" b="1">
                  <a:solidFill>
                    <a:srgbClr val="6F2F9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Calibri" panose="020F0502020204030204" pitchFamily="34" charset="0"/>
                </a:rPr>
                <a:t>уровень в процессе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2" name="Rectangle 358"/>
            <p:cNvSpPr/>
            <p:nvPr/>
          </p:nvSpPr>
          <p:spPr>
            <a:xfrm>
              <a:off x="464942" y="5462169"/>
              <a:ext cx="2115842" cy="25718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700" b="1">
                  <a:solidFill>
                    <a:srgbClr val="6F2F9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Calibri" panose="020F0502020204030204" pitchFamily="34" charset="0"/>
                </a:rPr>
                <a:t>взаимообучения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3" name="Rectangle 359"/>
            <p:cNvSpPr/>
            <p:nvPr/>
          </p:nvSpPr>
          <p:spPr>
            <a:xfrm>
              <a:off x="2055974" y="5388427"/>
              <a:ext cx="79966" cy="40122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700" b="1">
                  <a:solidFill>
                    <a:srgbClr val="6F2F9F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  <a:cs typeface="Calibri" panose="020F0502020204030204" pitchFamily="34" charset="0"/>
                </a:rPr>
                <a:t>.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4" name="Shape 360"/>
            <p:cNvSpPr/>
            <p:nvPr/>
          </p:nvSpPr>
          <p:spPr>
            <a:xfrm>
              <a:off x="2966549" y="3096346"/>
              <a:ext cx="455676" cy="3240354"/>
            </a:xfrm>
            <a:custGeom>
              <a:avLst/>
              <a:gdLst/>
              <a:ahLst/>
              <a:cxnLst/>
              <a:rect l="0" t="0" r="0" b="0"/>
              <a:pathLst>
                <a:path w="455676" h="3240354">
                  <a:moveTo>
                    <a:pt x="405041" y="0"/>
                  </a:moveTo>
                  <a:lnTo>
                    <a:pt x="455676" y="0"/>
                  </a:lnTo>
                  <a:lnTo>
                    <a:pt x="455676" y="202514"/>
                  </a:lnTo>
                  <a:lnTo>
                    <a:pt x="405041" y="202514"/>
                  </a:lnTo>
                  <a:cubicBezTo>
                    <a:pt x="349123" y="202514"/>
                    <a:pt x="303784" y="247853"/>
                    <a:pt x="303784" y="303784"/>
                  </a:cubicBezTo>
                  <a:cubicBezTo>
                    <a:pt x="303784" y="359702"/>
                    <a:pt x="349123" y="405041"/>
                    <a:pt x="405041" y="405041"/>
                  </a:cubicBezTo>
                  <a:cubicBezTo>
                    <a:pt x="419022" y="405041"/>
                    <a:pt x="432673" y="403624"/>
                    <a:pt x="445856" y="400926"/>
                  </a:cubicBezTo>
                  <a:lnTo>
                    <a:pt x="455676" y="397878"/>
                  </a:lnTo>
                  <a:lnTo>
                    <a:pt x="455676" y="3240354"/>
                  </a:lnTo>
                  <a:lnTo>
                    <a:pt x="0" y="3240354"/>
                  </a:lnTo>
                  <a:cubicBezTo>
                    <a:pt x="111849" y="3240354"/>
                    <a:pt x="202527" y="3149676"/>
                    <a:pt x="202527" y="3037827"/>
                  </a:cubicBezTo>
                  <a:lnTo>
                    <a:pt x="0" y="3037827"/>
                  </a:lnTo>
                  <a:cubicBezTo>
                    <a:pt x="55931" y="3037827"/>
                    <a:pt x="101257" y="2992501"/>
                    <a:pt x="101257" y="2936570"/>
                  </a:cubicBezTo>
                  <a:cubicBezTo>
                    <a:pt x="101257" y="2880652"/>
                    <a:pt x="55931" y="2835313"/>
                    <a:pt x="0" y="2835313"/>
                  </a:cubicBezTo>
                  <a:lnTo>
                    <a:pt x="202527" y="2835313"/>
                  </a:lnTo>
                  <a:lnTo>
                    <a:pt x="202527" y="202514"/>
                  </a:lnTo>
                  <a:cubicBezTo>
                    <a:pt x="202527" y="90665"/>
                    <a:pt x="293192" y="0"/>
                    <a:pt x="405041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5" name="Shape 361"/>
            <p:cNvSpPr/>
            <p:nvPr/>
          </p:nvSpPr>
          <p:spPr>
            <a:xfrm>
              <a:off x="3357991" y="3096350"/>
              <a:ext cx="3014205" cy="3240354"/>
            </a:xfrm>
            <a:custGeom>
              <a:avLst/>
              <a:gdLst/>
              <a:ahLst/>
              <a:cxnLst/>
              <a:rect l="0" t="0" r="0" b="0"/>
              <a:pathLst>
                <a:path w="3014205" h="3240354">
                  <a:moveTo>
                    <a:pt x="0" y="0"/>
                  </a:moveTo>
                  <a:lnTo>
                    <a:pt x="2811691" y="0"/>
                  </a:lnTo>
                  <a:cubicBezTo>
                    <a:pt x="2923540" y="0"/>
                    <a:pt x="3014205" y="90665"/>
                    <a:pt x="3014205" y="202514"/>
                  </a:cubicBezTo>
                  <a:cubicBezTo>
                    <a:pt x="3014205" y="314363"/>
                    <a:pt x="2923540" y="405041"/>
                    <a:pt x="2811691" y="405041"/>
                  </a:cubicBezTo>
                  <a:lnTo>
                    <a:pt x="2609165" y="405041"/>
                  </a:lnTo>
                  <a:lnTo>
                    <a:pt x="2609165" y="3037827"/>
                  </a:lnTo>
                  <a:cubicBezTo>
                    <a:pt x="2609165" y="3149676"/>
                    <a:pt x="2518487" y="3240354"/>
                    <a:pt x="2406638" y="3240354"/>
                  </a:cubicBezTo>
                  <a:lnTo>
                    <a:pt x="0" y="3240354"/>
                  </a:lnTo>
                  <a:lnTo>
                    <a:pt x="0" y="397878"/>
                  </a:lnTo>
                  <a:lnTo>
                    <a:pt x="28196" y="389125"/>
                  </a:lnTo>
                  <a:cubicBezTo>
                    <a:pt x="100886" y="358379"/>
                    <a:pt x="151892" y="286401"/>
                    <a:pt x="151892" y="202514"/>
                  </a:cubicBezTo>
                  <a:lnTo>
                    <a:pt x="0" y="202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6" name="Shape 362"/>
            <p:cNvSpPr/>
            <p:nvPr/>
          </p:nvSpPr>
          <p:spPr>
            <a:xfrm>
              <a:off x="2699788" y="5931653"/>
              <a:ext cx="405054" cy="405054"/>
            </a:xfrm>
            <a:custGeom>
              <a:avLst/>
              <a:gdLst/>
              <a:ahLst/>
              <a:cxnLst/>
              <a:rect l="0" t="0" r="0" b="0"/>
              <a:pathLst>
                <a:path w="405054" h="405054">
                  <a:moveTo>
                    <a:pt x="202527" y="0"/>
                  </a:moveTo>
                  <a:cubicBezTo>
                    <a:pt x="258458" y="0"/>
                    <a:pt x="303784" y="45339"/>
                    <a:pt x="303784" y="101270"/>
                  </a:cubicBezTo>
                  <a:cubicBezTo>
                    <a:pt x="303784" y="157188"/>
                    <a:pt x="258458" y="202527"/>
                    <a:pt x="202527" y="202527"/>
                  </a:cubicBezTo>
                  <a:lnTo>
                    <a:pt x="405054" y="202527"/>
                  </a:lnTo>
                  <a:cubicBezTo>
                    <a:pt x="405054" y="314376"/>
                    <a:pt x="314376" y="405054"/>
                    <a:pt x="202527" y="405054"/>
                  </a:cubicBezTo>
                  <a:cubicBezTo>
                    <a:pt x="90678" y="405054"/>
                    <a:pt x="0" y="314376"/>
                    <a:pt x="0" y="202527"/>
                  </a:cubicBezTo>
                  <a:cubicBezTo>
                    <a:pt x="0" y="90678"/>
                    <a:pt x="90678" y="0"/>
                    <a:pt x="202527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D52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7" name="Shape 363"/>
            <p:cNvSpPr/>
            <p:nvPr/>
          </p:nvSpPr>
          <p:spPr>
            <a:xfrm>
              <a:off x="3206099" y="3298867"/>
              <a:ext cx="303784" cy="202527"/>
            </a:xfrm>
            <a:custGeom>
              <a:avLst/>
              <a:gdLst/>
              <a:ahLst/>
              <a:cxnLst/>
              <a:rect l="0" t="0" r="0" b="0"/>
              <a:pathLst>
                <a:path w="303784" h="202527">
                  <a:moveTo>
                    <a:pt x="101257" y="0"/>
                  </a:moveTo>
                  <a:lnTo>
                    <a:pt x="303784" y="0"/>
                  </a:lnTo>
                  <a:cubicBezTo>
                    <a:pt x="303784" y="111849"/>
                    <a:pt x="213106" y="202527"/>
                    <a:pt x="101257" y="202527"/>
                  </a:cubicBezTo>
                  <a:cubicBezTo>
                    <a:pt x="45339" y="202527"/>
                    <a:pt x="0" y="157188"/>
                    <a:pt x="0" y="101257"/>
                  </a:cubicBezTo>
                  <a:cubicBezTo>
                    <a:pt x="0" y="45339"/>
                    <a:pt x="45339" y="0"/>
                    <a:pt x="101257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D52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8" name="Shape 364"/>
            <p:cNvSpPr/>
            <p:nvPr/>
          </p:nvSpPr>
          <p:spPr>
            <a:xfrm>
              <a:off x="2699797" y="3096345"/>
              <a:ext cx="3672409" cy="3240354"/>
            </a:xfrm>
            <a:custGeom>
              <a:avLst/>
              <a:gdLst/>
              <a:ahLst/>
              <a:cxnLst/>
              <a:rect l="0" t="0" r="0" b="0"/>
              <a:pathLst>
                <a:path w="3672409" h="3240354">
                  <a:moveTo>
                    <a:pt x="405041" y="2835313"/>
                  </a:moveTo>
                  <a:lnTo>
                    <a:pt x="405041" y="202527"/>
                  </a:lnTo>
                  <a:cubicBezTo>
                    <a:pt x="405041" y="90665"/>
                    <a:pt x="495719" y="0"/>
                    <a:pt x="607568" y="0"/>
                  </a:cubicBezTo>
                  <a:lnTo>
                    <a:pt x="607568" y="0"/>
                  </a:lnTo>
                  <a:lnTo>
                    <a:pt x="3469881" y="0"/>
                  </a:lnTo>
                  <a:cubicBezTo>
                    <a:pt x="3581730" y="0"/>
                    <a:pt x="3672409" y="90665"/>
                    <a:pt x="3672409" y="202527"/>
                  </a:cubicBezTo>
                  <a:cubicBezTo>
                    <a:pt x="3672409" y="314376"/>
                    <a:pt x="3581730" y="405041"/>
                    <a:pt x="3469881" y="405041"/>
                  </a:cubicBezTo>
                  <a:lnTo>
                    <a:pt x="3469881" y="405041"/>
                  </a:lnTo>
                  <a:lnTo>
                    <a:pt x="3469881" y="405041"/>
                  </a:lnTo>
                  <a:lnTo>
                    <a:pt x="3267355" y="405041"/>
                  </a:lnTo>
                  <a:lnTo>
                    <a:pt x="3267355" y="3037840"/>
                  </a:lnTo>
                  <a:cubicBezTo>
                    <a:pt x="3267355" y="3149689"/>
                    <a:pt x="3176689" y="3240354"/>
                    <a:pt x="3064840" y="3240354"/>
                  </a:cubicBezTo>
                  <a:lnTo>
                    <a:pt x="202514" y="3240354"/>
                  </a:lnTo>
                  <a:cubicBezTo>
                    <a:pt x="90665" y="3240354"/>
                    <a:pt x="0" y="3149689"/>
                    <a:pt x="0" y="3037840"/>
                  </a:cubicBezTo>
                  <a:cubicBezTo>
                    <a:pt x="0" y="2925979"/>
                    <a:pt x="90665" y="2835313"/>
                    <a:pt x="202514" y="2835313"/>
                  </a:cubicBezTo>
                  <a:close/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9" name="Shape 365"/>
            <p:cNvSpPr/>
            <p:nvPr/>
          </p:nvSpPr>
          <p:spPr>
            <a:xfrm>
              <a:off x="3206095" y="3096345"/>
              <a:ext cx="303784" cy="405041"/>
            </a:xfrm>
            <a:custGeom>
              <a:avLst/>
              <a:gdLst/>
              <a:ahLst/>
              <a:cxnLst/>
              <a:rect l="0" t="0" r="0" b="0"/>
              <a:pathLst>
                <a:path w="303784" h="405041">
                  <a:moveTo>
                    <a:pt x="101270" y="0"/>
                  </a:moveTo>
                  <a:cubicBezTo>
                    <a:pt x="213119" y="0"/>
                    <a:pt x="303784" y="90665"/>
                    <a:pt x="303784" y="202527"/>
                  </a:cubicBezTo>
                  <a:cubicBezTo>
                    <a:pt x="303784" y="314376"/>
                    <a:pt x="213119" y="405041"/>
                    <a:pt x="101270" y="405041"/>
                  </a:cubicBezTo>
                  <a:lnTo>
                    <a:pt x="101270" y="405041"/>
                  </a:lnTo>
                  <a:cubicBezTo>
                    <a:pt x="45339" y="405041"/>
                    <a:pt x="0" y="359702"/>
                    <a:pt x="0" y="303784"/>
                  </a:cubicBezTo>
                  <a:cubicBezTo>
                    <a:pt x="0" y="247853"/>
                    <a:pt x="45339" y="202527"/>
                    <a:pt x="101270" y="202527"/>
                  </a:cubicBezTo>
                  <a:lnTo>
                    <a:pt x="303784" y="202527"/>
                  </a:lnTo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0" name="Shape 366"/>
            <p:cNvSpPr/>
            <p:nvPr/>
          </p:nvSpPr>
          <p:spPr>
            <a:xfrm>
              <a:off x="3307365" y="3501386"/>
              <a:ext cx="2659787" cy="0"/>
            </a:xfrm>
            <a:custGeom>
              <a:avLst/>
              <a:gdLst/>
              <a:ahLst/>
              <a:cxnLst/>
              <a:rect l="0" t="0" r="0" b="0"/>
              <a:pathLst>
                <a:path w="2659787">
                  <a:moveTo>
                    <a:pt x="2659787" y="0"/>
                  </a:moveTo>
                  <a:lnTo>
                    <a:pt x="0" y="0"/>
                  </a:lnTo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1" name="Shape 367"/>
            <p:cNvSpPr/>
            <p:nvPr/>
          </p:nvSpPr>
          <p:spPr>
            <a:xfrm>
              <a:off x="2902311" y="5931658"/>
              <a:ext cx="202527" cy="202527"/>
            </a:xfrm>
            <a:custGeom>
              <a:avLst/>
              <a:gdLst/>
              <a:ahLst/>
              <a:cxnLst/>
              <a:rect l="0" t="0" r="0" b="0"/>
              <a:pathLst>
                <a:path w="202527" h="202527">
                  <a:moveTo>
                    <a:pt x="0" y="0"/>
                  </a:moveTo>
                  <a:cubicBezTo>
                    <a:pt x="55931" y="0"/>
                    <a:pt x="101270" y="45339"/>
                    <a:pt x="101270" y="101257"/>
                  </a:cubicBezTo>
                  <a:cubicBezTo>
                    <a:pt x="101270" y="157188"/>
                    <a:pt x="55931" y="202527"/>
                    <a:pt x="0" y="202527"/>
                  </a:cubicBezTo>
                  <a:lnTo>
                    <a:pt x="0" y="202527"/>
                  </a:lnTo>
                  <a:lnTo>
                    <a:pt x="202527" y="202527"/>
                  </a:lnTo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2" name="Shape 368"/>
            <p:cNvSpPr/>
            <p:nvPr/>
          </p:nvSpPr>
          <p:spPr>
            <a:xfrm>
              <a:off x="2902311" y="5931658"/>
              <a:ext cx="202527" cy="405041"/>
            </a:xfrm>
            <a:custGeom>
              <a:avLst/>
              <a:gdLst/>
              <a:ahLst/>
              <a:cxnLst/>
              <a:rect l="0" t="0" r="0" b="0"/>
              <a:pathLst>
                <a:path w="202527" h="405041">
                  <a:moveTo>
                    <a:pt x="0" y="405041"/>
                  </a:moveTo>
                  <a:cubicBezTo>
                    <a:pt x="111849" y="405041"/>
                    <a:pt x="202527" y="314376"/>
                    <a:pt x="202527" y="202527"/>
                  </a:cubicBezTo>
                  <a:lnTo>
                    <a:pt x="202527" y="0"/>
                  </a:lnTo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53" name="Rectangle 369"/>
            <p:cNvSpPr/>
            <p:nvPr/>
          </p:nvSpPr>
          <p:spPr>
            <a:xfrm>
              <a:off x="3196278" y="3504222"/>
              <a:ext cx="88703" cy="33722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500" dirty="0">
                  <a:solidFill>
                    <a:srgbClr val="6F2F9F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  <a:cs typeface="Calibri" panose="020F0502020204030204" pitchFamily="34" charset="0"/>
                </a:rPr>
                <a:t>•</a:t>
              </a:r>
              <a:endParaRPr lang="ru-RU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" name="Rectangle 370"/>
            <p:cNvSpPr/>
            <p:nvPr/>
          </p:nvSpPr>
          <p:spPr>
            <a:xfrm>
              <a:off x="3263334" y="3501573"/>
              <a:ext cx="1993729" cy="22639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500" b="1">
                  <a:solidFill>
                    <a:srgbClr val="6F2F9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Calibri" panose="020F0502020204030204" pitchFamily="34" charset="0"/>
                </a:rPr>
                <a:t>получает знания;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5" name="Rectangle 371"/>
            <p:cNvSpPr/>
            <p:nvPr/>
          </p:nvSpPr>
          <p:spPr>
            <a:xfrm>
              <a:off x="3158865" y="3760800"/>
              <a:ext cx="87485" cy="33722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500" dirty="0">
                  <a:solidFill>
                    <a:srgbClr val="6F2F9F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  <a:cs typeface="Calibri" panose="020F0502020204030204" pitchFamily="34" charset="0"/>
                </a:rPr>
                <a:t>•</a:t>
              </a:r>
              <a:endParaRPr lang="ru-RU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" name="Rectangle 372"/>
            <p:cNvSpPr/>
            <p:nvPr/>
          </p:nvSpPr>
          <p:spPr>
            <a:xfrm>
              <a:off x="3263334" y="3730173"/>
              <a:ext cx="3348979" cy="22639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500" b="1" dirty="0">
                  <a:solidFill>
                    <a:srgbClr val="6F2F9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Calibri" panose="020F0502020204030204" pitchFamily="34" charset="0"/>
                </a:rPr>
                <a:t>развивает навыки и умения, </a:t>
              </a:r>
              <a:endParaRPr lang="ru-RU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7" name="Rectangle 373"/>
            <p:cNvSpPr/>
            <p:nvPr/>
          </p:nvSpPr>
          <p:spPr>
            <a:xfrm>
              <a:off x="3196278" y="3958773"/>
              <a:ext cx="2316010" cy="22639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500" b="1">
                  <a:solidFill>
                    <a:srgbClr val="6F2F9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Calibri" panose="020F0502020204030204" pitchFamily="34" charset="0"/>
                </a:rPr>
                <a:t>полученные в ВУЗе;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8" name="Rectangle 374"/>
            <p:cNvSpPr/>
            <p:nvPr/>
          </p:nvSpPr>
          <p:spPr>
            <a:xfrm>
              <a:off x="3170848" y="4188958"/>
              <a:ext cx="88703" cy="33722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500" dirty="0">
                  <a:solidFill>
                    <a:srgbClr val="6F2F9F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  <a:cs typeface="Calibri" panose="020F0502020204030204" pitchFamily="34" charset="0"/>
                </a:rPr>
                <a:t>•</a:t>
              </a:r>
              <a:endParaRPr lang="ru-RU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9" name="Rectangle 375"/>
            <p:cNvSpPr/>
            <p:nvPr/>
          </p:nvSpPr>
          <p:spPr>
            <a:xfrm>
              <a:off x="3263334" y="4187373"/>
              <a:ext cx="1822708" cy="22639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500" b="1" dirty="0">
                  <a:solidFill>
                    <a:srgbClr val="6F2F9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Calibri" panose="020F0502020204030204" pitchFamily="34" charset="0"/>
                </a:rPr>
                <a:t>повышает свой </a:t>
              </a:r>
              <a:endParaRPr lang="ru-RU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0" name="Rectangle 376"/>
            <p:cNvSpPr/>
            <p:nvPr/>
          </p:nvSpPr>
          <p:spPr>
            <a:xfrm>
              <a:off x="3196278" y="4415973"/>
              <a:ext cx="3488836" cy="22639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500" b="1">
                  <a:solidFill>
                    <a:srgbClr val="6F2F9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Calibri" panose="020F0502020204030204" pitchFamily="34" charset="0"/>
                </a:rPr>
                <a:t>профессиональный уровень и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1" name="Rectangle 377"/>
            <p:cNvSpPr/>
            <p:nvPr/>
          </p:nvSpPr>
          <p:spPr>
            <a:xfrm>
              <a:off x="3196278" y="4644573"/>
              <a:ext cx="1491053" cy="22639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500" b="1" dirty="0">
                  <a:solidFill>
                    <a:srgbClr val="6F2F9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Calibri" panose="020F0502020204030204" pitchFamily="34" charset="0"/>
                </a:rPr>
                <a:t>способности;</a:t>
              </a:r>
              <a:endParaRPr lang="ru-RU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2" name="Rectangle 378"/>
            <p:cNvSpPr/>
            <p:nvPr/>
          </p:nvSpPr>
          <p:spPr>
            <a:xfrm>
              <a:off x="3232539" y="4885277"/>
              <a:ext cx="88703" cy="33722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500" dirty="0">
                  <a:solidFill>
                    <a:srgbClr val="6F2F9F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  <a:cs typeface="Calibri" panose="020F0502020204030204" pitchFamily="34" charset="0"/>
                </a:rPr>
                <a:t>•</a:t>
              </a:r>
              <a:endParaRPr lang="ru-RU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3" name="Rectangle 379"/>
            <p:cNvSpPr/>
            <p:nvPr/>
          </p:nvSpPr>
          <p:spPr>
            <a:xfrm>
              <a:off x="3482790" y="4873173"/>
              <a:ext cx="2742930" cy="22639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500" b="1">
                  <a:solidFill>
                    <a:srgbClr val="6F2F9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Calibri" panose="020F0502020204030204" pitchFamily="34" charset="0"/>
                </a:rPr>
                <a:t>развивает собственную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4" name="Rectangle 380"/>
            <p:cNvSpPr/>
            <p:nvPr/>
          </p:nvSpPr>
          <p:spPr>
            <a:xfrm>
              <a:off x="3482790" y="5097201"/>
              <a:ext cx="2220491" cy="22639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500" b="1">
                  <a:solidFill>
                    <a:srgbClr val="6F2F9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Calibri" panose="020F0502020204030204" pitchFamily="34" charset="0"/>
                </a:rPr>
                <a:t>профессиональную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5" name="Rectangle 381"/>
            <p:cNvSpPr/>
            <p:nvPr/>
          </p:nvSpPr>
          <p:spPr>
            <a:xfrm>
              <a:off x="3482790" y="5330373"/>
              <a:ext cx="1072748" cy="22639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500" b="1">
                  <a:solidFill>
                    <a:srgbClr val="6F2F9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Calibri" panose="020F0502020204030204" pitchFamily="34" charset="0"/>
                </a:rPr>
                <a:t>карьеру;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6" name="Rectangle 382"/>
            <p:cNvSpPr/>
            <p:nvPr/>
          </p:nvSpPr>
          <p:spPr>
            <a:xfrm>
              <a:off x="3232539" y="5604444"/>
              <a:ext cx="88703" cy="33722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500" dirty="0">
                  <a:solidFill>
                    <a:srgbClr val="6F2F9F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  <a:cs typeface="Calibri" panose="020F0502020204030204" pitchFamily="34" charset="0"/>
                </a:rPr>
                <a:t>•</a:t>
              </a:r>
              <a:endParaRPr lang="ru-RU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7" name="Rectangle 383"/>
            <p:cNvSpPr/>
            <p:nvPr/>
          </p:nvSpPr>
          <p:spPr>
            <a:xfrm>
              <a:off x="3482790" y="5558973"/>
              <a:ext cx="2426730" cy="22639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500" b="1">
                  <a:solidFill>
                    <a:srgbClr val="6F2F9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Calibri" panose="020F0502020204030204" pitchFamily="34" charset="0"/>
                </a:rPr>
                <a:t>учится выстраивать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8" name="Rectangle 384"/>
            <p:cNvSpPr/>
            <p:nvPr/>
          </p:nvSpPr>
          <p:spPr>
            <a:xfrm>
              <a:off x="3482790" y="5787573"/>
              <a:ext cx="1992969" cy="22639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500" b="1">
                  <a:solidFill>
                    <a:srgbClr val="6F2F9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Calibri" panose="020F0502020204030204" pitchFamily="34" charset="0"/>
                </a:rPr>
                <a:t>конструктивные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9" name="Rectangle 385"/>
            <p:cNvSpPr/>
            <p:nvPr/>
          </p:nvSpPr>
          <p:spPr>
            <a:xfrm>
              <a:off x="3482790" y="6016173"/>
              <a:ext cx="3018338" cy="22639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500" b="1">
                  <a:solidFill>
                    <a:srgbClr val="6F2F9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Calibri" panose="020F0502020204030204" pitchFamily="34" charset="0"/>
                </a:rPr>
                <a:t>отношения с наставником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0" name="Rectangle 386"/>
            <p:cNvSpPr/>
            <p:nvPr/>
          </p:nvSpPr>
          <p:spPr>
            <a:xfrm>
              <a:off x="5752026" y="5953355"/>
              <a:ext cx="63341" cy="33292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500">
                  <a:solidFill>
                    <a:srgbClr val="6F2F9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1" name="Shape 387"/>
            <p:cNvSpPr/>
            <p:nvPr/>
          </p:nvSpPr>
          <p:spPr>
            <a:xfrm>
              <a:off x="6259688" y="3240355"/>
              <a:ext cx="394919" cy="3096349"/>
            </a:xfrm>
            <a:custGeom>
              <a:avLst/>
              <a:gdLst/>
              <a:ahLst/>
              <a:cxnLst/>
              <a:rect l="0" t="0" r="0" b="0"/>
              <a:pathLst>
                <a:path w="394919" h="3096349">
                  <a:moveTo>
                    <a:pt x="351041" y="0"/>
                  </a:moveTo>
                  <a:lnTo>
                    <a:pt x="394919" y="0"/>
                  </a:lnTo>
                  <a:lnTo>
                    <a:pt x="394919" y="175527"/>
                  </a:lnTo>
                  <a:lnTo>
                    <a:pt x="351041" y="175527"/>
                  </a:lnTo>
                  <a:cubicBezTo>
                    <a:pt x="302564" y="175527"/>
                    <a:pt x="263284" y="214821"/>
                    <a:pt x="263284" y="263284"/>
                  </a:cubicBezTo>
                  <a:cubicBezTo>
                    <a:pt x="263284" y="311747"/>
                    <a:pt x="302564" y="351041"/>
                    <a:pt x="351041" y="351041"/>
                  </a:cubicBezTo>
                  <a:cubicBezTo>
                    <a:pt x="363158" y="351041"/>
                    <a:pt x="374989" y="349813"/>
                    <a:pt x="386414" y="347475"/>
                  </a:cubicBezTo>
                  <a:lnTo>
                    <a:pt x="394919" y="344835"/>
                  </a:lnTo>
                  <a:lnTo>
                    <a:pt x="394919" y="3096349"/>
                  </a:lnTo>
                  <a:lnTo>
                    <a:pt x="0" y="3096349"/>
                  </a:lnTo>
                  <a:cubicBezTo>
                    <a:pt x="96939" y="3096349"/>
                    <a:pt x="175514" y="3017762"/>
                    <a:pt x="175514" y="2920835"/>
                  </a:cubicBezTo>
                  <a:lnTo>
                    <a:pt x="0" y="2920835"/>
                  </a:lnTo>
                  <a:cubicBezTo>
                    <a:pt x="48463" y="2920835"/>
                    <a:pt x="87757" y="2881541"/>
                    <a:pt x="87757" y="2833065"/>
                  </a:cubicBezTo>
                  <a:cubicBezTo>
                    <a:pt x="87757" y="2784602"/>
                    <a:pt x="48463" y="2745309"/>
                    <a:pt x="0" y="2745309"/>
                  </a:cubicBezTo>
                  <a:lnTo>
                    <a:pt x="175514" y="2745309"/>
                  </a:lnTo>
                  <a:lnTo>
                    <a:pt x="175514" y="175527"/>
                  </a:lnTo>
                  <a:cubicBezTo>
                    <a:pt x="175514" y="78587"/>
                    <a:pt x="254102" y="0"/>
                    <a:pt x="351041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2" name="Shape 388"/>
            <p:cNvSpPr/>
            <p:nvPr/>
          </p:nvSpPr>
          <p:spPr>
            <a:xfrm>
              <a:off x="6654607" y="3240355"/>
              <a:ext cx="2237880" cy="3096349"/>
            </a:xfrm>
            <a:custGeom>
              <a:avLst/>
              <a:gdLst/>
              <a:ahLst/>
              <a:cxnLst/>
              <a:rect l="0" t="0" r="0" b="0"/>
              <a:pathLst>
                <a:path w="2237880" h="3096349">
                  <a:moveTo>
                    <a:pt x="0" y="0"/>
                  </a:moveTo>
                  <a:lnTo>
                    <a:pt x="2062352" y="0"/>
                  </a:lnTo>
                  <a:cubicBezTo>
                    <a:pt x="2159292" y="0"/>
                    <a:pt x="2237880" y="78587"/>
                    <a:pt x="2237867" y="175527"/>
                  </a:cubicBezTo>
                  <a:cubicBezTo>
                    <a:pt x="2237880" y="272466"/>
                    <a:pt x="2159292" y="351041"/>
                    <a:pt x="2062352" y="351041"/>
                  </a:cubicBezTo>
                  <a:lnTo>
                    <a:pt x="1886839" y="351041"/>
                  </a:lnTo>
                  <a:lnTo>
                    <a:pt x="1886839" y="2920835"/>
                  </a:lnTo>
                  <a:cubicBezTo>
                    <a:pt x="1886839" y="3017762"/>
                    <a:pt x="1808252" y="3096349"/>
                    <a:pt x="1711312" y="3096349"/>
                  </a:cubicBezTo>
                  <a:lnTo>
                    <a:pt x="0" y="3096349"/>
                  </a:lnTo>
                  <a:lnTo>
                    <a:pt x="0" y="344835"/>
                  </a:lnTo>
                  <a:lnTo>
                    <a:pt x="24441" y="337249"/>
                  </a:lnTo>
                  <a:cubicBezTo>
                    <a:pt x="87437" y="310605"/>
                    <a:pt x="131635" y="248231"/>
                    <a:pt x="131635" y="175527"/>
                  </a:cubicBezTo>
                  <a:lnTo>
                    <a:pt x="0" y="175527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3" name="Shape 389"/>
            <p:cNvSpPr/>
            <p:nvPr/>
          </p:nvSpPr>
          <p:spPr>
            <a:xfrm>
              <a:off x="6084165" y="5985661"/>
              <a:ext cx="351041" cy="351040"/>
            </a:xfrm>
            <a:custGeom>
              <a:avLst/>
              <a:gdLst/>
              <a:ahLst/>
              <a:cxnLst/>
              <a:rect l="0" t="0" r="0" b="0"/>
              <a:pathLst>
                <a:path w="351041" h="351040">
                  <a:moveTo>
                    <a:pt x="175527" y="0"/>
                  </a:moveTo>
                  <a:cubicBezTo>
                    <a:pt x="223990" y="0"/>
                    <a:pt x="263284" y="39294"/>
                    <a:pt x="263284" y="87769"/>
                  </a:cubicBezTo>
                  <a:cubicBezTo>
                    <a:pt x="263284" y="136233"/>
                    <a:pt x="223990" y="175527"/>
                    <a:pt x="175527" y="175527"/>
                  </a:cubicBezTo>
                  <a:lnTo>
                    <a:pt x="351041" y="175527"/>
                  </a:lnTo>
                  <a:cubicBezTo>
                    <a:pt x="351041" y="272466"/>
                    <a:pt x="272453" y="351040"/>
                    <a:pt x="175527" y="351040"/>
                  </a:cubicBezTo>
                  <a:cubicBezTo>
                    <a:pt x="78588" y="351040"/>
                    <a:pt x="0" y="272466"/>
                    <a:pt x="0" y="175527"/>
                  </a:cubicBezTo>
                  <a:cubicBezTo>
                    <a:pt x="0" y="78588"/>
                    <a:pt x="78588" y="0"/>
                    <a:pt x="175527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D52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4" name="Shape 390"/>
            <p:cNvSpPr/>
            <p:nvPr/>
          </p:nvSpPr>
          <p:spPr>
            <a:xfrm>
              <a:off x="6522963" y="3415879"/>
              <a:ext cx="263284" cy="175514"/>
            </a:xfrm>
            <a:custGeom>
              <a:avLst/>
              <a:gdLst/>
              <a:ahLst/>
              <a:cxnLst/>
              <a:rect l="0" t="0" r="0" b="0"/>
              <a:pathLst>
                <a:path w="263284" h="175514">
                  <a:moveTo>
                    <a:pt x="87770" y="0"/>
                  </a:moveTo>
                  <a:lnTo>
                    <a:pt x="263284" y="0"/>
                  </a:lnTo>
                  <a:cubicBezTo>
                    <a:pt x="263284" y="96939"/>
                    <a:pt x="184696" y="175514"/>
                    <a:pt x="87770" y="175514"/>
                  </a:cubicBezTo>
                  <a:cubicBezTo>
                    <a:pt x="39294" y="175514"/>
                    <a:pt x="0" y="136233"/>
                    <a:pt x="0" y="87757"/>
                  </a:cubicBezTo>
                  <a:cubicBezTo>
                    <a:pt x="0" y="39294"/>
                    <a:pt x="39294" y="0"/>
                    <a:pt x="87770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D52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5" name="Shape 391"/>
            <p:cNvSpPr/>
            <p:nvPr/>
          </p:nvSpPr>
          <p:spPr>
            <a:xfrm>
              <a:off x="6084166" y="3240357"/>
              <a:ext cx="2808313" cy="3096349"/>
            </a:xfrm>
            <a:custGeom>
              <a:avLst/>
              <a:gdLst/>
              <a:ahLst/>
              <a:cxnLst/>
              <a:rect l="0" t="0" r="0" b="0"/>
              <a:pathLst>
                <a:path w="2808313" h="3096349">
                  <a:moveTo>
                    <a:pt x="351041" y="2745309"/>
                  </a:moveTo>
                  <a:lnTo>
                    <a:pt x="351041" y="175527"/>
                  </a:lnTo>
                  <a:cubicBezTo>
                    <a:pt x="351041" y="78588"/>
                    <a:pt x="429628" y="0"/>
                    <a:pt x="526554" y="0"/>
                  </a:cubicBezTo>
                  <a:lnTo>
                    <a:pt x="526554" y="0"/>
                  </a:lnTo>
                  <a:lnTo>
                    <a:pt x="2632799" y="0"/>
                  </a:lnTo>
                  <a:cubicBezTo>
                    <a:pt x="2729738" y="0"/>
                    <a:pt x="2808313" y="78588"/>
                    <a:pt x="2808313" y="175527"/>
                  </a:cubicBezTo>
                  <a:cubicBezTo>
                    <a:pt x="2808313" y="272466"/>
                    <a:pt x="2729738" y="351041"/>
                    <a:pt x="2632799" y="351041"/>
                  </a:cubicBezTo>
                  <a:lnTo>
                    <a:pt x="2632799" y="351041"/>
                  </a:lnTo>
                  <a:lnTo>
                    <a:pt x="2457272" y="351041"/>
                  </a:lnTo>
                  <a:lnTo>
                    <a:pt x="2457272" y="2920823"/>
                  </a:lnTo>
                  <a:cubicBezTo>
                    <a:pt x="2457272" y="3017762"/>
                    <a:pt x="2378697" y="3096349"/>
                    <a:pt x="2281758" y="3096349"/>
                  </a:cubicBezTo>
                  <a:lnTo>
                    <a:pt x="175527" y="3096349"/>
                  </a:lnTo>
                  <a:cubicBezTo>
                    <a:pt x="78587" y="3096349"/>
                    <a:pt x="0" y="3017762"/>
                    <a:pt x="0" y="2920823"/>
                  </a:cubicBezTo>
                  <a:cubicBezTo>
                    <a:pt x="0" y="2823896"/>
                    <a:pt x="78587" y="2745309"/>
                    <a:pt x="175527" y="2745309"/>
                  </a:cubicBezTo>
                  <a:close/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6" name="Shape 392"/>
            <p:cNvSpPr/>
            <p:nvPr/>
          </p:nvSpPr>
          <p:spPr>
            <a:xfrm>
              <a:off x="6522964" y="3240357"/>
              <a:ext cx="263284" cy="351041"/>
            </a:xfrm>
            <a:custGeom>
              <a:avLst/>
              <a:gdLst/>
              <a:ahLst/>
              <a:cxnLst/>
              <a:rect l="0" t="0" r="0" b="0"/>
              <a:pathLst>
                <a:path w="263284" h="351041">
                  <a:moveTo>
                    <a:pt x="87757" y="0"/>
                  </a:moveTo>
                  <a:cubicBezTo>
                    <a:pt x="184696" y="0"/>
                    <a:pt x="263284" y="78588"/>
                    <a:pt x="263284" y="175527"/>
                  </a:cubicBezTo>
                  <a:cubicBezTo>
                    <a:pt x="263284" y="272466"/>
                    <a:pt x="184696" y="351041"/>
                    <a:pt x="87757" y="351041"/>
                  </a:cubicBezTo>
                  <a:cubicBezTo>
                    <a:pt x="39294" y="351041"/>
                    <a:pt x="0" y="311747"/>
                    <a:pt x="0" y="263284"/>
                  </a:cubicBezTo>
                  <a:cubicBezTo>
                    <a:pt x="0" y="214821"/>
                    <a:pt x="39294" y="175527"/>
                    <a:pt x="87757" y="175527"/>
                  </a:cubicBezTo>
                  <a:lnTo>
                    <a:pt x="263284" y="175527"/>
                  </a:lnTo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7" name="Shape 393"/>
            <p:cNvSpPr/>
            <p:nvPr/>
          </p:nvSpPr>
          <p:spPr>
            <a:xfrm>
              <a:off x="6610721" y="3591398"/>
              <a:ext cx="1930718" cy="0"/>
            </a:xfrm>
            <a:custGeom>
              <a:avLst/>
              <a:gdLst/>
              <a:ahLst/>
              <a:cxnLst/>
              <a:rect l="0" t="0" r="0" b="0"/>
              <a:pathLst>
                <a:path w="1930718">
                  <a:moveTo>
                    <a:pt x="1930718" y="0"/>
                  </a:moveTo>
                  <a:lnTo>
                    <a:pt x="0" y="0"/>
                  </a:lnTo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8" name="Shape 394"/>
            <p:cNvSpPr/>
            <p:nvPr/>
          </p:nvSpPr>
          <p:spPr>
            <a:xfrm>
              <a:off x="6259693" y="5985665"/>
              <a:ext cx="175514" cy="175514"/>
            </a:xfrm>
            <a:custGeom>
              <a:avLst/>
              <a:gdLst/>
              <a:ahLst/>
              <a:cxnLst/>
              <a:rect l="0" t="0" r="0" b="0"/>
              <a:pathLst>
                <a:path w="175514" h="175514">
                  <a:moveTo>
                    <a:pt x="0" y="0"/>
                  </a:moveTo>
                  <a:cubicBezTo>
                    <a:pt x="48463" y="0"/>
                    <a:pt x="87757" y="39294"/>
                    <a:pt x="87757" y="87757"/>
                  </a:cubicBezTo>
                  <a:cubicBezTo>
                    <a:pt x="87757" y="136233"/>
                    <a:pt x="48463" y="175514"/>
                    <a:pt x="0" y="175514"/>
                  </a:cubicBezTo>
                  <a:lnTo>
                    <a:pt x="0" y="175514"/>
                  </a:lnTo>
                  <a:lnTo>
                    <a:pt x="175514" y="175514"/>
                  </a:lnTo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9" name="Shape 395"/>
            <p:cNvSpPr/>
            <p:nvPr/>
          </p:nvSpPr>
          <p:spPr>
            <a:xfrm>
              <a:off x="6259693" y="5985665"/>
              <a:ext cx="175514" cy="351041"/>
            </a:xfrm>
            <a:custGeom>
              <a:avLst/>
              <a:gdLst/>
              <a:ahLst/>
              <a:cxnLst/>
              <a:rect l="0" t="0" r="0" b="0"/>
              <a:pathLst>
                <a:path w="175514" h="351041">
                  <a:moveTo>
                    <a:pt x="0" y="351041"/>
                  </a:moveTo>
                  <a:cubicBezTo>
                    <a:pt x="96927" y="351041"/>
                    <a:pt x="175514" y="272453"/>
                    <a:pt x="175514" y="175514"/>
                  </a:cubicBezTo>
                  <a:lnTo>
                    <a:pt x="175514" y="0"/>
                  </a:lnTo>
                </a:path>
              </a:pathLst>
            </a:custGeom>
            <a:ln w="25400" cap="flat">
              <a:round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0" name="Rectangle 396"/>
            <p:cNvSpPr/>
            <p:nvPr/>
          </p:nvSpPr>
          <p:spPr>
            <a:xfrm>
              <a:off x="6488708" y="3773774"/>
              <a:ext cx="94380" cy="35881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dirty="0">
                  <a:solidFill>
                    <a:srgbClr val="6F2F9F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  <a:cs typeface="Calibri" panose="020F0502020204030204" pitchFamily="34" charset="0"/>
                </a:rPr>
                <a:t>•</a:t>
              </a:r>
              <a:endParaRPr lang="ru-RU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1" name="Rectangle 397"/>
            <p:cNvSpPr/>
            <p:nvPr/>
          </p:nvSpPr>
          <p:spPr>
            <a:xfrm>
              <a:off x="6598275" y="3774836"/>
              <a:ext cx="1321968" cy="24088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b="1">
                  <a:solidFill>
                    <a:srgbClr val="6F2F9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Calibri" panose="020F0502020204030204" pitchFamily="34" charset="0"/>
                </a:rPr>
                <a:t>повышает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2" name="Rectangle 398"/>
            <p:cNvSpPr/>
            <p:nvPr/>
          </p:nvSpPr>
          <p:spPr>
            <a:xfrm>
              <a:off x="6526725" y="4018674"/>
              <a:ext cx="1792332" cy="24088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b="1">
                  <a:solidFill>
                    <a:srgbClr val="6F2F9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Calibri" panose="020F0502020204030204" pitchFamily="34" charset="0"/>
                </a:rPr>
                <a:t>культурный и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3" name="Rectangle 399"/>
            <p:cNvSpPr/>
            <p:nvPr/>
          </p:nvSpPr>
          <p:spPr>
            <a:xfrm>
              <a:off x="6526725" y="4262512"/>
              <a:ext cx="2463291" cy="24088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b="1">
                  <a:solidFill>
                    <a:srgbClr val="6F2F9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Calibri" panose="020F0502020204030204" pitchFamily="34" charset="0"/>
                </a:rPr>
                <a:t>профессиональный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4" name="Rectangle 400"/>
            <p:cNvSpPr/>
            <p:nvPr/>
          </p:nvSpPr>
          <p:spPr>
            <a:xfrm>
              <a:off x="6526725" y="4506351"/>
              <a:ext cx="2491624" cy="24088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b="1">
                  <a:solidFill>
                    <a:srgbClr val="6F2F9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Calibri" panose="020F0502020204030204" pitchFamily="34" charset="0"/>
                </a:rPr>
                <a:t>уровень подготовки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5" name="Rectangle 401"/>
            <p:cNvSpPr/>
            <p:nvPr/>
          </p:nvSpPr>
          <p:spPr>
            <a:xfrm>
              <a:off x="6526725" y="4750189"/>
              <a:ext cx="939002" cy="24088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b="1">
                  <a:solidFill>
                    <a:srgbClr val="6F2F9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Calibri" panose="020F0502020204030204" pitchFamily="34" charset="0"/>
                </a:rPr>
                <a:t>кадров;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6" name="Rectangle 402"/>
            <p:cNvSpPr/>
            <p:nvPr/>
          </p:nvSpPr>
          <p:spPr>
            <a:xfrm>
              <a:off x="6528290" y="5119518"/>
              <a:ext cx="94380" cy="358812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dirty="0">
                  <a:solidFill>
                    <a:srgbClr val="6F2F9F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  <a:cs typeface="Calibri" panose="020F0502020204030204" pitchFamily="34" charset="0"/>
                </a:rPr>
                <a:t>•</a:t>
              </a:r>
              <a:endParaRPr lang="ru-RU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7" name="Rectangle 403"/>
            <p:cNvSpPr/>
            <p:nvPr/>
          </p:nvSpPr>
          <p:spPr>
            <a:xfrm>
              <a:off x="6647043" y="5120528"/>
              <a:ext cx="1601819" cy="24088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b="1">
                  <a:solidFill>
                    <a:srgbClr val="6F2F9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Calibri" panose="020F0502020204030204" pitchFamily="34" charset="0"/>
                </a:rPr>
                <a:t>улучшаются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8" name="Rectangle 404"/>
            <p:cNvSpPr/>
            <p:nvPr/>
          </p:nvSpPr>
          <p:spPr>
            <a:xfrm>
              <a:off x="6526645" y="5364366"/>
              <a:ext cx="2286932" cy="24088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b="1">
                  <a:solidFill>
                    <a:srgbClr val="6F2F9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Calibri" panose="020F0502020204030204" pitchFamily="34" charset="0"/>
                </a:rPr>
                <a:t>взаимоотношения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9" name="Rectangle 405"/>
            <p:cNvSpPr/>
            <p:nvPr/>
          </p:nvSpPr>
          <p:spPr>
            <a:xfrm>
              <a:off x="6526645" y="5608204"/>
              <a:ext cx="837694" cy="24088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b="1">
                  <a:solidFill>
                    <a:srgbClr val="6F2F9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Calibri" panose="020F0502020204030204" pitchFamily="34" charset="0"/>
                </a:rPr>
                <a:t>между 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0" name="Rectangle 406"/>
            <p:cNvSpPr/>
            <p:nvPr/>
          </p:nvSpPr>
          <p:spPr>
            <a:xfrm>
              <a:off x="6526645" y="5852043"/>
              <a:ext cx="1794300" cy="24088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ru-RU" sz="1600" b="1">
                  <a:solidFill>
                    <a:srgbClr val="6F2F9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Calibri" panose="020F0502020204030204" pitchFamily="34" charset="0"/>
                </a:rPr>
                <a:t>сотрудниками.</a:t>
              </a:r>
              <a:endParaRPr lang="ru-RU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1" name="Shape 407"/>
            <p:cNvSpPr/>
            <p:nvPr/>
          </p:nvSpPr>
          <p:spPr>
            <a:xfrm>
              <a:off x="1547661" y="2808312"/>
              <a:ext cx="180023" cy="432054"/>
            </a:xfrm>
            <a:custGeom>
              <a:avLst/>
              <a:gdLst/>
              <a:ahLst/>
              <a:cxnLst/>
              <a:rect l="0" t="0" r="0" b="0"/>
              <a:pathLst>
                <a:path w="180023" h="432054">
                  <a:moveTo>
                    <a:pt x="0" y="0"/>
                  </a:moveTo>
                  <a:lnTo>
                    <a:pt x="90018" y="90005"/>
                  </a:lnTo>
                  <a:lnTo>
                    <a:pt x="180023" y="0"/>
                  </a:lnTo>
                  <a:lnTo>
                    <a:pt x="180023" y="342037"/>
                  </a:lnTo>
                  <a:lnTo>
                    <a:pt x="90018" y="432054"/>
                  </a:lnTo>
                  <a:lnTo>
                    <a:pt x="0" y="342037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E81B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2" name="Shape 408"/>
            <p:cNvSpPr/>
            <p:nvPr/>
          </p:nvSpPr>
          <p:spPr>
            <a:xfrm>
              <a:off x="1547661" y="2808312"/>
              <a:ext cx="180023" cy="432054"/>
            </a:xfrm>
            <a:custGeom>
              <a:avLst/>
              <a:gdLst/>
              <a:ahLst/>
              <a:cxnLst/>
              <a:rect l="0" t="0" r="0" b="0"/>
              <a:pathLst>
                <a:path w="180023" h="432054">
                  <a:moveTo>
                    <a:pt x="180023" y="0"/>
                  </a:moveTo>
                  <a:lnTo>
                    <a:pt x="180023" y="342037"/>
                  </a:lnTo>
                  <a:lnTo>
                    <a:pt x="90018" y="432054"/>
                  </a:lnTo>
                  <a:lnTo>
                    <a:pt x="0" y="342037"/>
                  </a:lnTo>
                  <a:lnTo>
                    <a:pt x="0" y="0"/>
                  </a:lnTo>
                  <a:lnTo>
                    <a:pt x="90018" y="90005"/>
                  </a:lnTo>
                  <a:lnTo>
                    <a:pt x="180023" y="0"/>
                  </a:lnTo>
                  <a:close/>
                </a:path>
              </a:pathLst>
            </a:custGeom>
            <a:ln w="25400" cap="flat">
              <a:miter lim="101600"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3" name="Shape 409"/>
            <p:cNvSpPr/>
            <p:nvPr/>
          </p:nvSpPr>
          <p:spPr>
            <a:xfrm>
              <a:off x="4355974" y="2736304"/>
              <a:ext cx="180022" cy="432054"/>
            </a:xfrm>
            <a:custGeom>
              <a:avLst/>
              <a:gdLst/>
              <a:ahLst/>
              <a:cxnLst/>
              <a:rect l="0" t="0" r="0" b="0"/>
              <a:pathLst>
                <a:path w="180022" h="432054">
                  <a:moveTo>
                    <a:pt x="0" y="0"/>
                  </a:moveTo>
                  <a:lnTo>
                    <a:pt x="90017" y="90005"/>
                  </a:lnTo>
                  <a:lnTo>
                    <a:pt x="180022" y="0"/>
                  </a:lnTo>
                  <a:lnTo>
                    <a:pt x="180022" y="342037"/>
                  </a:lnTo>
                  <a:lnTo>
                    <a:pt x="90017" y="432054"/>
                  </a:lnTo>
                  <a:lnTo>
                    <a:pt x="0" y="342037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E81B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4" name="Shape 410"/>
            <p:cNvSpPr/>
            <p:nvPr/>
          </p:nvSpPr>
          <p:spPr>
            <a:xfrm>
              <a:off x="4355974" y="2736304"/>
              <a:ext cx="180022" cy="432054"/>
            </a:xfrm>
            <a:custGeom>
              <a:avLst/>
              <a:gdLst/>
              <a:ahLst/>
              <a:cxnLst/>
              <a:rect l="0" t="0" r="0" b="0"/>
              <a:pathLst>
                <a:path w="180022" h="432054">
                  <a:moveTo>
                    <a:pt x="180022" y="0"/>
                  </a:moveTo>
                  <a:lnTo>
                    <a:pt x="180022" y="342037"/>
                  </a:lnTo>
                  <a:lnTo>
                    <a:pt x="90017" y="432054"/>
                  </a:lnTo>
                  <a:lnTo>
                    <a:pt x="0" y="342037"/>
                  </a:lnTo>
                  <a:lnTo>
                    <a:pt x="0" y="0"/>
                  </a:lnTo>
                  <a:lnTo>
                    <a:pt x="90017" y="90005"/>
                  </a:lnTo>
                  <a:lnTo>
                    <a:pt x="180022" y="0"/>
                  </a:lnTo>
                  <a:close/>
                </a:path>
              </a:pathLst>
            </a:custGeom>
            <a:ln w="25400" cap="flat">
              <a:miter lim="101600"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5" name="Shape 411"/>
            <p:cNvSpPr/>
            <p:nvPr/>
          </p:nvSpPr>
          <p:spPr>
            <a:xfrm>
              <a:off x="7452318" y="2736304"/>
              <a:ext cx="180022" cy="504050"/>
            </a:xfrm>
            <a:custGeom>
              <a:avLst/>
              <a:gdLst/>
              <a:ahLst/>
              <a:cxnLst/>
              <a:rect l="0" t="0" r="0" b="0"/>
              <a:pathLst>
                <a:path w="180022" h="504050">
                  <a:moveTo>
                    <a:pt x="0" y="0"/>
                  </a:moveTo>
                  <a:lnTo>
                    <a:pt x="90018" y="90005"/>
                  </a:lnTo>
                  <a:lnTo>
                    <a:pt x="180022" y="0"/>
                  </a:lnTo>
                  <a:lnTo>
                    <a:pt x="180022" y="414045"/>
                  </a:lnTo>
                  <a:lnTo>
                    <a:pt x="90018" y="504050"/>
                  </a:lnTo>
                  <a:lnTo>
                    <a:pt x="0" y="4140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E81B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6" name="Shape 412"/>
            <p:cNvSpPr/>
            <p:nvPr/>
          </p:nvSpPr>
          <p:spPr>
            <a:xfrm>
              <a:off x="7452318" y="2736304"/>
              <a:ext cx="180022" cy="504050"/>
            </a:xfrm>
            <a:custGeom>
              <a:avLst/>
              <a:gdLst/>
              <a:ahLst/>
              <a:cxnLst/>
              <a:rect l="0" t="0" r="0" b="0"/>
              <a:pathLst>
                <a:path w="180022" h="504050">
                  <a:moveTo>
                    <a:pt x="180022" y="0"/>
                  </a:moveTo>
                  <a:lnTo>
                    <a:pt x="180022" y="414045"/>
                  </a:lnTo>
                  <a:lnTo>
                    <a:pt x="90018" y="504050"/>
                  </a:lnTo>
                  <a:lnTo>
                    <a:pt x="0" y="414045"/>
                  </a:lnTo>
                  <a:lnTo>
                    <a:pt x="0" y="0"/>
                  </a:lnTo>
                  <a:lnTo>
                    <a:pt x="90018" y="90005"/>
                  </a:lnTo>
                  <a:lnTo>
                    <a:pt x="180022" y="0"/>
                  </a:lnTo>
                  <a:close/>
                </a:path>
              </a:pathLst>
            </a:custGeom>
            <a:ln w="25400" cap="flat">
              <a:miter lim="101600"/>
            </a:ln>
          </p:spPr>
          <p:style>
            <a:lnRef idx="1">
              <a:srgbClr val="375D89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860631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Этапы реализации наставничества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1424" y="1581040"/>
            <a:ext cx="8596668" cy="3880773"/>
          </a:xfrm>
        </p:spPr>
        <p:txBody>
          <a:bodyPr>
            <a:noAutofit/>
          </a:bodyPr>
          <a:lstStyle/>
          <a:p>
            <a:pPr algn="ctr"/>
            <a:r>
              <a:rPr lang="ru-RU" sz="3600" dirty="0"/>
              <a:t>1	этап - положение о наставничестве.</a:t>
            </a:r>
          </a:p>
          <a:p>
            <a:pPr algn="ctr"/>
            <a:r>
              <a:rPr lang="ru-RU" sz="3600" dirty="0"/>
              <a:t>2	этап – разработка и утверждение плана работы наставника и  молодого педагога. </a:t>
            </a:r>
          </a:p>
          <a:p>
            <a:pPr algn="ctr"/>
            <a:r>
              <a:rPr lang="ru-RU" sz="3600" dirty="0"/>
              <a:t>3	этап – отчет о проделанной работе с молодым педагогом.</a:t>
            </a:r>
          </a:p>
          <a:p>
            <a:pPr algn="ctr"/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660642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0213" y="0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План работы с молодыми педагогами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2111881"/>
              </p:ext>
            </p:extLst>
          </p:nvPr>
        </p:nvGraphicFramePr>
        <p:xfrm>
          <a:off x="1249252" y="785611"/>
          <a:ext cx="7083379" cy="58020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3892"/>
                <a:gridCol w="6309487"/>
              </a:tblGrid>
              <a:tr h="724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Сроки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522" marR="36629" marT="42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302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Содержание и формы работы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522" marR="36629" marT="42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27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Август 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522" marR="36629" marT="4279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75"/>
                        </a:spcAft>
                      </a:pPr>
                      <a:r>
                        <a:rPr lang="ru-RU" sz="1100" dirty="0">
                          <a:effectLst/>
                        </a:rPr>
                        <a:t>Собеседование с молодыми педагогами. 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105"/>
                        </a:spcAft>
                      </a:pPr>
                      <a:r>
                        <a:rPr lang="ru-RU" sz="1100" dirty="0">
                          <a:effectLst/>
                        </a:rPr>
                        <a:t>Обсуждение вопросов организации педагогического процесса в период адаптации обучающихся.</a:t>
                      </a:r>
                    </a:p>
                    <a:p>
                      <a:pPr marR="24409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Закрепление наставника за молодым педагогом Разработка и утверждение плана работы.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522" marR="36629" marT="4279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5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Сентябрь 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522" marR="36629" marT="4279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5"/>
                        </a:spcAft>
                      </a:pPr>
                      <a:r>
                        <a:rPr lang="ru-RU" sz="1100" dirty="0">
                          <a:effectLst/>
                        </a:rPr>
                        <a:t>Практикум-семинар «Портфолио – жизнь педагога»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280"/>
                        </a:spcAft>
                      </a:pPr>
                      <a:r>
                        <a:rPr lang="ru-RU" sz="1100" dirty="0">
                          <a:effectLst/>
                        </a:rPr>
                        <a:t>Критерии отбора форм и видов образовательной деятельности.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Практикум по разработке, составлению календарно-тематического планирования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522" marR="36629" marT="4279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Октябрь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522" marR="36629" marT="4279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5"/>
                        </a:spcAft>
                      </a:pPr>
                      <a:r>
                        <a:rPr lang="ru-RU" sz="1100" dirty="0">
                          <a:effectLst/>
                        </a:rPr>
                        <a:t>Мастер-класс по теме «Методика формирование </a:t>
                      </a:r>
                      <a:r>
                        <a:rPr lang="ru-RU" sz="1100" dirty="0" err="1">
                          <a:effectLst/>
                        </a:rPr>
                        <a:t>ууд</a:t>
                      </a:r>
                      <a:r>
                        <a:rPr lang="ru-RU" sz="1100" dirty="0">
                          <a:effectLst/>
                        </a:rPr>
                        <a:t>»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Тренинг «Основы бесконфликтного общения»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522" marR="36629" marT="42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23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Ноябрь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522" marR="36629" marT="4279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489075">
                        <a:lnSpc>
                          <a:spcPct val="103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Посещение уроков с целью оказания методической помощи. Педагогическая документация. Анализ ФГОС НОО, ООО, ОСО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Консультация по интересующим вопросам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522" marR="36629" marT="4279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3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Декабрь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522" marR="36629" marT="4279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280"/>
                        </a:spcAft>
                      </a:pPr>
                      <a:r>
                        <a:rPr lang="ru-RU" sz="1100" dirty="0">
                          <a:effectLst/>
                        </a:rPr>
                        <a:t>Работа с родителями.</a:t>
                      </a:r>
                    </a:p>
                    <a:p>
                      <a:pPr marR="196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Семинар «Нормативно-правовое обеспечение педагогической деятельности.»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522" marR="36629" marT="42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0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Январь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522" marR="36629" marT="4279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501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Обмен мнениями по проблемам, с которыми приходится сталкиваться молодым специалистам. Дискуссия «Трудная ситуация в классе и ваш выход из неё». Тренинг «Основы бесконфликтного общения»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522" marR="36629" marT="4279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5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Февраль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522" marR="36629" marT="4279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Анализ педагогических ситуаций.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Профилактическая работа с обучающимися и родителями (законными представителями) по сохранению и укреплению здоровья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522" marR="36629" marT="42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4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Март 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522" marR="36629" marT="4279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65"/>
                        </a:spcAft>
                      </a:pPr>
                      <a:r>
                        <a:rPr lang="ru-RU" sz="1100" dirty="0">
                          <a:effectLst/>
                        </a:rPr>
                        <a:t>Практикум «Развитие связной речи у дошкольников методом наглядного моделирования».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Создание картотеки «Речевые игры для детей 4-5 лет»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522" marR="36629" marT="4279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0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Апрель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522" marR="36629" marT="4279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Неделя молодого специалиста: выступления – презентации по теме самообразования.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522" marR="36629" marT="4279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5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Май</a:t>
                      </a:r>
                      <a:endParaRPr lang="ru-RU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522" marR="36629" marT="4279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Подведение итогов работы. Оценка эффективности и результативности работы.</a:t>
                      </a:r>
                    </a:p>
                    <a:p>
                      <a:pPr marR="199072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Планирование работы в летний оздоровительный период. Тренинг «Основы бесконфликтного общения»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522" marR="36629" marT="4279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5154094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</TotalTime>
  <Words>589</Words>
  <Application>Microsoft Office PowerPoint</Application>
  <PresentationFormat>Широкоэкранный</PresentationFormat>
  <Paragraphs>202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Trebuchet MS</vt:lpstr>
      <vt:lpstr>Wingdings 3</vt:lpstr>
      <vt:lpstr>Грань</vt:lpstr>
      <vt:lpstr>Муниципальное Бюджетное общеобразовательное учреждение «Средняя общеобразовательная школа №26 с углубленным изучением отдельных предметов» г. Чита </vt:lpstr>
      <vt:lpstr>Статистика педагогического стажа в МБОУ СОШ №26  г. Чита</vt:lpstr>
      <vt:lpstr>Выявление затруднений </vt:lpstr>
      <vt:lpstr>Три группы молодых педагогов </vt:lpstr>
      <vt:lpstr>Формы и методы работы</vt:lpstr>
      <vt:lpstr>Система психолого-педагогического сопровождения</vt:lpstr>
      <vt:lpstr>Презентация PowerPoint</vt:lpstr>
      <vt:lpstr>Этапы реализации наставничества  </vt:lpstr>
      <vt:lpstr>План работы с молодыми педагогами </vt:lpstr>
      <vt:lpstr>Работа с молодыми специалистами строится с учетом трех аспектов их деятельности: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психолого-педагогического сопровождения молодых педагогов</dc:title>
  <dc:creator>Школа</dc:creator>
  <cp:lastModifiedBy>Школа</cp:lastModifiedBy>
  <cp:revision>6</cp:revision>
  <dcterms:created xsi:type="dcterms:W3CDTF">2021-08-17T02:14:36Z</dcterms:created>
  <dcterms:modified xsi:type="dcterms:W3CDTF">2021-08-19T01:20:43Z</dcterms:modified>
</cp:coreProperties>
</file>