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3" r:id="rId4"/>
    <p:sldId id="265" r:id="rId5"/>
    <p:sldId id="266" r:id="rId6"/>
    <p:sldId id="268" r:id="rId7"/>
    <p:sldId id="269" r:id="rId8"/>
    <p:sldId id="270" r:id="rId9"/>
    <p:sldId id="274" r:id="rId10"/>
    <p:sldId id="275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Новые подходы </a:t>
            </a:r>
            <a:br>
              <a:rPr lang="ru-RU" b="1" dirty="0">
                <a:latin typeface="Arial Black" pitchFamily="34" charset="0"/>
              </a:rPr>
            </a:br>
            <a:r>
              <a:rPr lang="ru-RU" b="1" dirty="0">
                <a:latin typeface="Arial Black" pitchFamily="34" charset="0"/>
              </a:rPr>
              <a:t>к организации деятельности классного руководителя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928694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</a:p>
        </p:txBody>
      </p:sp>
      <p:pic>
        <p:nvPicPr>
          <p:cNvPr id="4" name="Picture 2" descr="C:\Users\АИПК\Desktop\старый рабочий стол\к выступлению директора\семинар директоров\логошк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14744" y="4714884"/>
            <a:ext cx="1554237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8579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Новые подходы к оплате труда классного руководителя</a:t>
            </a:r>
            <a:endParaRPr lang="ru-RU" sz="1800" b="1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С 01 сентября 2020 года все классные руководители ежемесячно получают </a:t>
            </a:r>
            <a:r>
              <a:rPr lang="ru-RU" b="1" dirty="0">
                <a:solidFill>
                  <a:srgbClr val="FF0000"/>
                </a:solidFill>
              </a:rPr>
              <a:t>по 5 000 руб. </a:t>
            </a:r>
            <a:r>
              <a:rPr lang="ru-RU" dirty="0"/>
              <a:t>за счет федерального бюджета (поручение Президента РФ от 24.01.2020 № Пр-113). Эта поддержка </a:t>
            </a:r>
            <a:r>
              <a:rPr lang="ru-RU" b="1" dirty="0">
                <a:solidFill>
                  <a:srgbClr val="FF0000"/>
                </a:solidFill>
              </a:rPr>
              <a:t>НЕ</a:t>
            </a:r>
            <a:r>
              <a:rPr lang="ru-RU" dirty="0"/>
              <a:t> отменяет уже действующие региональные выплаты и </a:t>
            </a:r>
            <a:r>
              <a:rPr lang="ru-RU" b="1" dirty="0">
                <a:solidFill>
                  <a:srgbClr val="FF0000"/>
                </a:solidFill>
              </a:rPr>
              <a:t>НЕ</a:t>
            </a:r>
            <a:r>
              <a:rPr lang="ru-RU" dirty="0"/>
              <a:t> может привести к уменьшению выплат, установленных внутри самой организации и предусмотренных ее локальными актами.</a:t>
            </a:r>
          </a:p>
          <a:p>
            <a:pPr algn="just"/>
            <a:r>
              <a:rPr lang="ru-RU" dirty="0"/>
              <a:t>Если работник образовательной организации осуществляет функцию классного руководителя в двух и более классах, то Постановление Правительства РФ от 04.04.2020г. № 448 позволяет начислить ему доплату, но не более, чем в размере двух выплат ежемесячного денежного вознаграждения.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Arial Black" pitchFamily="34" charset="0"/>
              </a:rPr>
              <a:t>Нормативные документы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142984"/>
            <a:ext cx="8229600" cy="5357850"/>
          </a:xfrm>
        </p:spPr>
        <p:txBody>
          <a:bodyPr>
            <a:normAutofit fontScale="25000" lnSpcReduction="20000"/>
          </a:bodyPr>
          <a:lstStyle/>
          <a:p>
            <a:r>
              <a:rPr lang="ru-RU" sz="6400" b="1" dirty="0"/>
              <a:t>Указ Президента Российской Федерации от 7 мая 2018 г. N 204 "О национальных целях и стратегических задачах развития Российской Федерации на период до 2024 года";</a:t>
            </a:r>
          </a:p>
          <a:p>
            <a:r>
              <a:rPr lang="ru-RU" sz="6400" b="1" dirty="0"/>
              <a:t>Распоряжение Правительства Российской Федерации от 29 мая 2015 г. N 996-р "Об утверждении Стратегии развития воспитания в Российской Федерации на период до 2025 года";</a:t>
            </a:r>
          </a:p>
          <a:p>
            <a:r>
              <a:rPr lang="ru-RU" sz="6400" b="1" dirty="0"/>
              <a:t>Указ Президента Российской Федерации от 7 мая 2018 г. 2018 года № 204 "О национальных целях и стратегических задачах развития Российской Федерации на период до 2024 года".</a:t>
            </a:r>
          </a:p>
          <a:p>
            <a:r>
              <a:rPr lang="ru-RU" sz="6400" b="1" dirty="0"/>
              <a:t>Распоряжение Правительства Российской Федерации от 29 мая 2015 г. № 996-р "Об утверждении Стратегии развития воспитания в Российской Федерации на период до 2025 года". </a:t>
            </a:r>
          </a:p>
          <a:p>
            <a:r>
              <a:rPr lang="ru-RU" sz="6400" b="1" dirty="0"/>
              <a:t>Федеральный закон от 31 июля 2020 г. № 304-ФЗ (определение «воспитание»)</a:t>
            </a:r>
          </a:p>
          <a:p>
            <a:r>
              <a:rPr lang="ru-RU" sz="6400" b="1" dirty="0"/>
              <a:t>Из Послания Президента Российской   Федерации Федеральному Собранию от  15 января 2020 года.</a:t>
            </a:r>
          </a:p>
          <a:p>
            <a:r>
              <a:rPr lang="ru-RU" sz="6400" b="1" dirty="0"/>
              <a:t>Поручения Президента России:</a:t>
            </a:r>
          </a:p>
          <a:p>
            <a:pPr lvl="0"/>
            <a:r>
              <a:rPr lang="ru-RU" sz="6400" b="1" dirty="0"/>
              <a:t>от 09.05.2020 № Пр-794 п.1е </a:t>
            </a:r>
          </a:p>
          <a:p>
            <a:pPr lvl="0"/>
            <a:r>
              <a:rPr lang="ru-RU" sz="6400" b="1" dirty="0"/>
              <a:t>от 24.01.2020 № Пр-113 </a:t>
            </a:r>
          </a:p>
          <a:p>
            <a:r>
              <a:rPr lang="ru-RU" sz="6400" b="1" dirty="0"/>
              <a:t>Постановление Правительства РФ от 04.04.2020г. № 448  «О внесении изменений в государственную программу Российской Федерации "Развитие образования"»</a:t>
            </a:r>
          </a:p>
          <a:p>
            <a:r>
              <a:rPr lang="ru-RU" sz="6400" b="1" dirty="0"/>
              <a:t>Письмо Министерства просвещения РФ от 12.05.2020 г. № ВБ-1011/08 О методических  рекомендациях классным руководителям.</a:t>
            </a:r>
          </a:p>
          <a:p>
            <a:r>
              <a:rPr lang="ru-RU" sz="6400" b="1" dirty="0"/>
              <a:t>Письмо ЦС Профсоюза от 13.05.2020 г. № 225, связанное с направлением методических рекомендаций по классному руководству.</a:t>
            </a:r>
          </a:p>
          <a:p>
            <a:endParaRPr lang="ru-RU" sz="5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/>
          <a:p>
            <a:pPr algn="ctr"/>
            <a:r>
              <a:rPr lang="ru-RU" b="1" dirty="0">
                <a:latin typeface="Arial Black" pitchFamily="34" charset="0"/>
              </a:rPr>
              <a:t>Цели воспитания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457200" algn="just"/>
            <a:r>
              <a:rPr lang="ru-RU" dirty="0"/>
              <a:t>Президент России В.В. Путин определил </a:t>
            </a:r>
            <a:r>
              <a:rPr lang="ru-RU" b="1" dirty="0"/>
              <a:t>национальные цели</a:t>
            </a:r>
            <a:r>
              <a:rPr lang="ru-RU" dirty="0"/>
              <a:t> развития Российской Федерации до 2030 года, ключевыми из них являются: формирование эффективной системы выявления, поддержки и развития способностей и талантов у детей и молодежи, основанной на принципах справедливости, всеобщности и направленной на самоопределение и профессиональную ориентацию всех обучающихся, а также создание условий для воспитания гармонично развитой и социально ответственной личности на основе духовно-нравственных ценностей народов Российской Федерации, исторических и национально-культурных традиций. </a:t>
            </a:r>
          </a:p>
          <a:p>
            <a:pPr indent="457200" algn="just">
              <a:buNone/>
            </a:pPr>
            <a:r>
              <a:rPr lang="ru-RU" b="1" dirty="0"/>
              <a:t>Эти задачи предстоит реализовать, в первую очередь, классным руководителям.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Новая роль </a:t>
            </a:r>
            <a:br>
              <a:rPr lang="ru-RU" b="1" dirty="0">
                <a:latin typeface="Arial Black" pitchFamily="34" charset="0"/>
              </a:rPr>
            </a:br>
            <a:r>
              <a:rPr lang="ru-RU" b="1" dirty="0">
                <a:latin typeface="Arial Black" pitchFamily="34" charset="0"/>
              </a:rPr>
              <a:t>классного руководителя</a:t>
            </a:r>
            <a:br>
              <a:rPr lang="ru-RU" sz="1800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ru-RU" dirty="0"/>
              <a:t>Классный руководитель – это:</a:t>
            </a:r>
          </a:p>
          <a:p>
            <a:pPr algn="just">
              <a:buFontTx/>
              <a:buChar char="-"/>
              <a:defRPr/>
            </a:pPr>
            <a:r>
              <a:rPr lang="ru-RU" dirty="0"/>
              <a:t>помощник ребенка на разных стадиях его взросления, специалист по современному детству;</a:t>
            </a:r>
          </a:p>
          <a:p>
            <a:pPr algn="just">
              <a:buFontTx/>
              <a:buChar char="-"/>
              <a:defRPr/>
            </a:pPr>
            <a:r>
              <a:rPr lang="ru-RU" dirty="0"/>
              <a:t>связующее звено между всеми структурами, ответственными за защиту прав детства;</a:t>
            </a:r>
          </a:p>
          <a:p>
            <a:pPr algn="just">
              <a:buFontTx/>
              <a:buChar char="-"/>
              <a:defRPr/>
            </a:pPr>
            <a:r>
              <a:rPr lang="ru-RU" dirty="0"/>
              <a:t>источник информации для семей об образовательных возможностях города и региона;</a:t>
            </a:r>
          </a:p>
          <a:p>
            <a:pPr algn="just">
              <a:buFontTx/>
              <a:buChar char="-"/>
              <a:defRPr/>
            </a:pPr>
            <a:r>
              <a:rPr lang="ru-RU" dirty="0"/>
              <a:t>лидер в детском коллективе, чей пример способен сформировать у школьников осознанную гражданскую позицию.</a:t>
            </a:r>
          </a:p>
          <a:p>
            <a:pPr algn="just">
              <a:defRPr/>
            </a:pPr>
            <a:r>
              <a:rPr lang="ru-RU" b="1" dirty="0"/>
              <a:t>С нормативной точки зрения</a:t>
            </a:r>
            <a:r>
              <a:rPr lang="ru-RU" dirty="0"/>
              <a:t>, классный руководитель – это организатор сотрудничества педагогов и социальных партнеров в построении эффективной воспитательной системы школы.</a:t>
            </a:r>
            <a:endParaRPr lang="ru-RU" altLang="ru-RU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214314"/>
          </a:xfrm>
        </p:spPr>
        <p:txBody>
          <a:bodyPr>
            <a:normAutofit fontScale="90000"/>
          </a:bodyPr>
          <a:lstStyle/>
          <a:p>
            <a:r>
              <a:rPr lang="ru-RU" sz="1800" b="1" dirty="0"/>
              <a:t>Новое содержание работы классного руководителя</a:t>
            </a:r>
            <a:br>
              <a:rPr lang="ru-RU" sz="1800" b="1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70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080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Было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Стало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/>
                        <a:t>Методические рекомендации </a:t>
                      </a:r>
                      <a:r>
                        <a:rPr lang="ru-RU" sz="1800" b="1" dirty="0" err="1"/>
                        <a:t>Минпросвещения</a:t>
                      </a:r>
                      <a:r>
                        <a:rPr lang="ru-RU" sz="1800" b="1" dirty="0"/>
                        <a:t> от 12.05.2020</a:t>
                      </a:r>
                      <a:endParaRPr lang="ru-RU" sz="18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3664">
                <a:tc>
                  <a:txBody>
                    <a:bodyPr/>
                    <a:lstStyle/>
                    <a:p>
                      <a:r>
                        <a:rPr lang="ru-RU" sz="1500" b="1" dirty="0"/>
                        <a:t>Задачи</a:t>
                      </a:r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1. Формирование и развитие коллектива класса.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2. Создание благоприятных психолого-педагогических условий для развития личности, самоутверждения каждого ученика, сохранения неповторимости и раскрытия его потенциальных способностей.</a:t>
                      </a:r>
                    </a:p>
                  </a:txBody>
                  <a:tcPr marL="91435" marR="91435" marT="45718" marB="45718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Формирование у школьников высокого уровня духовно-нравственного развития, которое основано на принятии общечеловеческих и российских традиционных духовных ценностей и практической готовности им следовать.</a:t>
                      </a:r>
                    </a:p>
                  </a:txBody>
                  <a:tcPr marL="91435" marR="91435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7867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Задачи</a:t>
                      </a:r>
                    </a:p>
                  </a:txBody>
                  <a:tcPr marL="91435" marR="91435" marT="45719" marB="45719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3. Формирование здорового образа жизни.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4. Организация системы отношений через разнообразные формы воспитывающей деятельности коллектива класса.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5. Защита прав и интересов учеников.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6. Организация системной работы с учениками в классе.</a:t>
                      </a:r>
                    </a:p>
                  </a:txBody>
                  <a:tcPr marL="91435" marR="91435" marT="45719" marB="45719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Создание благоприятных психолого-педагогических условий в классе.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 Формирование у школьников высокого уровня духовно-нравственного развития, которое основано на принятии общечеловеческих и российских традиционных духовных ценностей и практической готовности им следовать</a:t>
                      </a:r>
                    </a:p>
                  </a:txBody>
                  <a:tcPr marL="91435" marR="91435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6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1" y="785794"/>
          <a:ext cx="8586789" cy="6812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2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1570">
                <a:tc>
                  <a:txBody>
                    <a:bodyPr/>
                    <a:lstStyle/>
                    <a:p>
                      <a:endParaRPr lang="ru-RU" sz="14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35" marR="91435" marT="45722" marB="457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latin typeface="Calibri" pitchFamily="34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Стало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Методические рекомендации </a:t>
                      </a:r>
                      <a:r>
                        <a:rPr lang="ru-RU" sz="1800" dirty="0" err="1"/>
                        <a:t>Минпросвещения</a:t>
                      </a:r>
                      <a:r>
                        <a:rPr lang="ru-RU" sz="1800" dirty="0"/>
                        <a:t> от 12.05.2020</a:t>
                      </a:r>
                      <a:endParaRPr lang="ru-RU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35" marR="91435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509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Задачи</a:t>
                      </a:r>
                    </a:p>
                  </a:txBody>
                  <a:tcPr marL="91435" marR="91435" marT="45722" marB="45722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7.Гуманизация отношений между учениками, между учениками и педагогическими работниками.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8Формирование у школьников нравственных смыслов и духовных ориентиров.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9. Организация социально значимой творческой деятельности учеников</a:t>
                      </a:r>
                    </a:p>
                  </a:txBody>
                  <a:tcPr marL="91435" marR="91435" marT="45722" marB="45722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 Формирование способности учеников реализовать свой потенциал в условиях современного общества за счет активной жизненной и социальной позиции, использования возможностей волонтерского движения, детских общественных движений, творческих и научных сообществ.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Формирование у школьников активной гражданской позиции, чувства ответственности за свою страну, причастности к историко-культурной общности российского народа и судьбе России, включая неприятие попыток пересмотра исторических фактов, в частности событий и итогов Второй мировой войны</a:t>
                      </a:r>
                    </a:p>
                  </a:txBody>
                  <a:tcPr marL="91435" marR="91435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78836"/>
          <a:ext cx="8429685" cy="60401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9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98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latin typeface="Calibri" pitchFamily="34" charset="0"/>
                          <a:cs typeface="Arial" pitchFamily="34" charset="0"/>
                        </a:rPr>
                        <a:t>Было</a:t>
                      </a:r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Стало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Методические рекомендации </a:t>
                      </a:r>
                      <a:r>
                        <a:rPr lang="ru-RU" sz="1800" dirty="0" err="1"/>
                        <a:t>Минпросвещения</a:t>
                      </a:r>
                      <a:r>
                        <a:rPr lang="ru-RU" sz="1800" dirty="0"/>
                        <a:t> от 12.05.2020</a:t>
                      </a:r>
                      <a:endParaRPr lang="ru-RU" sz="1800" b="1" dirty="0"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91435" marR="91435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Функции</a:t>
                      </a:r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Организационно-координирующие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2. Коммуникативные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3. Аналитико-прогностические</a:t>
                      </a:r>
                    </a:p>
                    <a:p>
                      <a:endParaRPr lang="ru-RU" sz="1500" b="1" dirty="0">
                        <a:latin typeface="Calibri" pitchFamily="34" charset="0"/>
                        <a:cs typeface="Arial" pitchFamily="34" charset="0"/>
                      </a:endParaRP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4. Контрольные</a:t>
                      </a:r>
                    </a:p>
                  </a:txBody>
                  <a:tcPr marL="91435" marR="91435" marT="45721" marB="45721"/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Инвариантная часть включает: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1. Личностно ориентированную деятельность по воспитанию и социализации учеников в классе.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2.Осуществление воспитательной деятельности во взаимодействии с:</a:t>
                      </a:r>
                    </a:p>
                    <a:p>
                      <a:r>
                        <a:rPr lang="ru-RU" sz="1500" b="1" baseline="0" dirty="0">
                          <a:latin typeface="Calibri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родителями несовершеннолетних учеников.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 педагогическим коллективом.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социальными партнерами.</a:t>
                      </a:r>
                    </a:p>
                    <a:p>
                      <a:r>
                        <a:rPr lang="ru-RU" sz="1500" b="1" dirty="0">
                          <a:latin typeface="Calibri" pitchFamily="34" charset="0"/>
                          <a:cs typeface="Arial" pitchFamily="34" charset="0"/>
                        </a:rPr>
                        <a:t>3. Ведение и составление классными руководителями документации</a:t>
                      </a:r>
                    </a:p>
                    <a:p>
                      <a:r>
                        <a:rPr lang="ru-RU" sz="1500" b="1" dirty="0">
                          <a:solidFill>
                            <a:srgbClr val="FF0000"/>
                          </a:solidFill>
                          <a:latin typeface="Calibri" pitchFamily="34" charset="0"/>
                          <a:cs typeface="Arial" pitchFamily="34" charset="0"/>
                        </a:rPr>
                        <a:t>+ ВАРИАТИВНЫЕ ФУНКЦИИ</a:t>
                      </a:r>
                    </a:p>
                  </a:txBody>
                  <a:tcPr marL="91435" marR="91435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Arial Black" pitchFamily="34" charset="0"/>
              </a:rPr>
              <a:t>Классный руководитель – </a:t>
            </a:r>
            <a:r>
              <a:rPr lang="ru-RU" b="1" dirty="0" err="1">
                <a:latin typeface="Arial Black" pitchFamily="34" charset="0"/>
              </a:rPr>
              <a:t>руководитель</a:t>
            </a:r>
            <a:r>
              <a:rPr lang="ru-RU" b="1" dirty="0">
                <a:latin typeface="Arial Black" pitchFamily="34" charset="0"/>
              </a:rPr>
              <a:t> класса </a:t>
            </a:r>
            <a:br>
              <a:rPr lang="ru-RU" sz="1800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/>
          <a:lstStyle/>
          <a:p>
            <a:pPr algn="ctr"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 Ключевые управленческие компетенции:</a:t>
            </a:r>
          </a:p>
          <a:p>
            <a:pPr algn="ctr">
              <a:buNone/>
            </a:pPr>
            <a:endParaRPr lang="ru-RU" altLang="ru-RU" b="1" dirty="0">
              <a:solidFill>
                <a:srgbClr val="1C1C1C"/>
              </a:solidFill>
            </a:endParaRPr>
          </a:p>
          <a:p>
            <a:pPr algn="just"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1.	Управление процессами</a:t>
            </a:r>
          </a:p>
          <a:p>
            <a:pPr algn="just"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2.	Управление результатами</a:t>
            </a:r>
          </a:p>
          <a:p>
            <a:pPr algn="just"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3.	Управление кадрами </a:t>
            </a:r>
          </a:p>
          <a:p>
            <a:pPr algn="just"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4.	Управление ресурсами</a:t>
            </a:r>
          </a:p>
          <a:p>
            <a:pPr algn="just"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5.	Управление информацией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928826"/>
          </a:xfrm>
        </p:spPr>
        <p:txBody>
          <a:bodyPr>
            <a:normAutofit fontScale="90000"/>
          </a:bodyPr>
          <a:lstStyle/>
          <a:p>
            <a:pPr algn="ctr"/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b="1" dirty="0">
                <a:latin typeface="Arial Black" pitchFamily="34" charset="0"/>
              </a:rPr>
              <a:t>Направления работы классного руководителя</a:t>
            </a:r>
            <a:br>
              <a:rPr lang="ru-RU" sz="1800" b="1" dirty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38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1.	Организатор воспитательной работы в классе</a:t>
            </a:r>
          </a:p>
          <a:p>
            <a:pPr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2.	Координатор индивидуальных траекторий развития школьников</a:t>
            </a:r>
          </a:p>
          <a:p>
            <a:pPr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3.	Психолог детского коллектива</a:t>
            </a:r>
          </a:p>
          <a:p>
            <a:pPr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4.	Оператор межведомственного взаимодействия</a:t>
            </a:r>
          </a:p>
          <a:p>
            <a:pPr>
              <a:buNone/>
            </a:pPr>
            <a:r>
              <a:rPr lang="ru-RU" altLang="ru-RU" b="1" dirty="0">
                <a:solidFill>
                  <a:srgbClr val="1C1C1C"/>
                </a:solidFill>
              </a:rPr>
              <a:t>5.	Коммуникатор и медиатор между всеми участниками образовательного процесса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532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Календарный план работы </a:t>
            </a:r>
            <a:br>
              <a:rPr lang="ru-RU" sz="3600" b="1" dirty="0"/>
            </a:br>
            <a:r>
              <a:rPr lang="ru-RU" sz="3600" b="1" dirty="0"/>
              <a:t>классного руководителя</a:t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составляется  на год в соответствии  с программой воспитания;</a:t>
            </a:r>
          </a:p>
          <a:p>
            <a:r>
              <a:rPr lang="ru-RU" dirty="0"/>
              <a:t>имеет структуру: 1)анализ работы за предыдущий год; 2) задачи на текущий год; 3) собственно планирование по  месяцам.</a:t>
            </a:r>
          </a:p>
          <a:p>
            <a:r>
              <a:rPr lang="ru-RU" dirty="0"/>
              <a:t>из рабочей программы воспитания и календарных</a:t>
            </a:r>
          </a:p>
          <a:p>
            <a:pPr>
              <a:buNone/>
            </a:pPr>
            <a:r>
              <a:rPr lang="ru-RU" dirty="0"/>
              <a:t>планов по уровням обучения выбираются классным руководителем  модули воспитания, выстраиваемые в приоритетном порядке  для каждого классного коллектива, наполняются востребованными формами работы.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973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 Black</vt:lpstr>
      <vt:lpstr>Calibri</vt:lpstr>
      <vt:lpstr>Constantia</vt:lpstr>
      <vt:lpstr>Wingdings 2</vt:lpstr>
      <vt:lpstr>Поток</vt:lpstr>
      <vt:lpstr>Новые подходы  к организации деятельности классного руководителя</vt:lpstr>
      <vt:lpstr>Цели воспитания</vt:lpstr>
      <vt:lpstr>Новая роль  классного руководителя </vt:lpstr>
      <vt:lpstr>Новое содержание работы классного руководителя </vt:lpstr>
      <vt:lpstr>Презентация PowerPoint</vt:lpstr>
      <vt:lpstr>Презентация PowerPoint</vt:lpstr>
      <vt:lpstr>Классный руководитель – руководитель класса  </vt:lpstr>
      <vt:lpstr>       Направления работы классного руководителя </vt:lpstr>
      <vt:lpstr>Календарный план работы  классного руководителя </vt:lpstr>
      <vt:lpstr>Новые подходы к оплате труда классного руководителя</vt:lpstr>
      <vt:lpstr>Нормативные документы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Мы</cp:lastModifiedBy>
  <cp:revision>22</cp:revision>
  <dcterms:created xsi:type="dcterms:W3CDTF">2021-08-20T11:37:44Z</dcterms:created>
  <dcterms:modified xsi:type="dcterms:W3CDTF">2021-08-23T11:03:27Z</dcterms:modified>
</cp:coreProperties>
</file>