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23.08.2021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23.08.2021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23.08.2021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23.08.2021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23.08.2021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23.08.2021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23.08.2021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23.08.2021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23.08.2021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23.08.2021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23.08.2021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23.08.2021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196753"/>
            <a:ext cx="7772400" cy="2403698"/>
          </a:xfrm>
        </p:spPr>
        <p:txBody>
          <a:bodyPr>
            <a:normAutofit fontScale="90000"/>
          </a:bodyPr>
          <a:lstStyle/>
          <a:p>
            <a:r>
              <a:rPr lang="ru-RU" b="1" dirty="0" smtClean="0"/>
              <a:t>Стратегическое планирование как функция управления дошкольной образовательной организацией.</a:t>
            </a:r>
            <a:r>
              <a:rPr lang="ru-RU" dirty="0" smtClean="0"/>
              <a:t/>
            </a:r>
            <a:br>
              <a:rPr lang="ru-RU" dirty="0" smtClean="0"/>
            </a:br>
            <a:endParaRPr lang="ru-RU" dirty="0"/>
          </a:p>
        </p:txBody>
      </p:sp>
      <p:sp>
        <p:nvSpPr>
          <p:cNvPr id="3" name="Подзаголовок 2"/>
          <p:cNvSpPr>
            <a:spLocks noGrp="1"/>
          </p:cNvSpPr>
          <p:nvPr>
            <p:ph type="subTitle" idx="1"/>
          </p:nvPr>
        </p:nvSpPr>
        <p:spPr>
          <a:xfrm>
            <a:off x="2915816" y="4581128"/>
            <a:ext cx="5832648" cy="1057672"/>
          </a:xfrm>
        </p:spPr>
        <p:txBody>
          <a:bodyPr>
            <a:normAutofit fontScale="70000" lnSpcReduction="20000"/>
          </a:bodyPr>
          <a:lstStyle/>
          <a:p>
            <a:pPr algn="just"/>
            <a:r>
              <a:rPr lang="ru-RU" dirty="0" smtClean="0">
                <a:solidFill>
                  <a:schemeClr val="tx1"/>
                </a:solidFill>
              </a:rPr>
              <a:t>Заведующий </a:t>
            </a:r>
            <a:r>
              <a:rPr lang="ru-RU" smtClean="0">
                <a:solidFill>
                  <a:schemeClr val="tx1"/>
                </a:solidFill>
              </a:rPr>
              <a:t>МБДОУ  «</a:t>
            </a:r>
            <a:r>
              <a:rPr lang="ru-RU" dirty="0" smtClean="0">
                <a:solidFill>
                  <a:schemeClr val="tx1"/>
                </a:solidFill>
              </a:rPr>
              <a:t>Детский сад № 88» </a:t>
            </a:r>
          </a:p>
          <a:p>
            <a:pPr algn="just"/>
            <a:r>
              <a:rPr lang="ru-RU" dirty="0" smtClean="0">
                <a:solidFill>
                  <a:schemeClr val="tx1"/>
                </a:solidFill>
              </a:rPr>
              <a:t>О.Ю. Сергеева</a:t>
            </a:r>
            <a:endParaRPr lang="ru-RU"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467544" y="404664"/>
            <a:ext cx="8280920" cy="6192688"/>
          </a:xfrm>
        </p:spPr>
        <p:txBody>
          <a:bodyPr>
            <a:normAutofit fontScale="70000" lnSpcReduction="20000"/>
          </a:bodyPr>
          <a:lstStyle/>
          <a:p>
            <a:pPr algn="just"/>
            <a:r>
              <a:rPr lang="ru-RU" b="1" dirty="0" smtClean="0">
                <a:solidFill>
                  <a:schemeClr val="tx1"/>
                </a:solidFill>
                <a:latin typeface="Times New Roman" pitchFamily="18" charset="0"/>
                <a:cs typeface="Times New Roman" pitchFamily="18" charset="0"/>
              </a:rPr>
              <a:t>Как показывает практика, наиболее часто встречающимися недостатками планирования являются:</a:t>
            </a:r>
            <a:endParaRPr lang="ru-RU" dirty="0" smtClean="0">
              <a:solidFill>
                <a:schemeClr val="tx1"/>
              </a:solidFill>
              <a:latin typeface="Times New Roman" pitchFamily="18" charset="0"/>
              <a:cs typeface="Times New Roman" pitchFamily="18" charset="0"/>
            </a:endParaRPr>
          </a:p>
          <a:p>
            <a:pPr lvl="0" algn="just"/>
            <a:r>
              <a:rPr lang="ru-RU" dirty="0" smtClean="0">
                <a:solidFill>
                  <a:schemeClr val="tx1"/>
                </a:solidFill>
                <a:latin typeface="Times New Roman" pitchFamily="18" charset="0"/>
                <a:cs typeface="Times New Roman" pitchFamily="18" charset="0"/>
              </a:rPr>
              <a:t>неумение чётко определить специфику целей и содержания планирования (как способ управленческой функции в ДОУ), её взаимосвязь с другими функциями управления;</a:t>
            </a:r>
          </a:p>
          <a:p>
            <a:pPr lvl="0" algn="just"/>
            <a:r>
              <a:rPr lang="ru-RU" dirty="0" smtClean="0">
                <a:solidFill>
                  <a:schemeClr val="tx1"/>
                </a:solidFill>
                <a:latin typeface="Times New Roman" pitchFamily="18" charset="0"/>
                <a:cs typeface="Times New Roman" pitchFamily="18" charset="0"/>
              </a:rPr>
              <a:t>нечеткость в определении методов и форм планирования деятельности ДОУ;</a:t>
            </a:r>
          </a:p>
          <a:p>
            <a:pPr lvl="0" algn="just"/>
            <a:r>
              <a:rPr lang="ru-RU" dirty="0" smtClean="0">
                <a:solidFill>
                  <a:schemeClr val="tx1"/>
                </a:solidFill>
                <a:latin typeface="Times New Roman" pitchFamily="18" charset="0"/>
                <a:cs typeface="Times New Roman" pitchFamily="18" charset="0"/>
              </a:rPr>
              <a:t>отсутствие взаимосвязи между планированием деятельности и механизмами его реализации, влекущее за собой нерациональное использование времени, кадров и ресурсов;</a:t>
            </a:r>
          </a:p>
          <a:p>
            <a:pPr lvl="0" algn="just"/>
            <a:r>
              <a:rPr lang="ru-RU" dirty="0" smtClean="0">
                <a:solidFill>
                  <a:schemeClr val="tx1"/>
                </a:solidFill>
                <a:latin typeface="Times New Roman" pitchFamily="18" charset="0"/>
                <a:cs typeface="Times New Roman" pitchFamily="18" charset="0"/>
              </a:rPr>
              <a:t>заведомая невыполнимость планируемых целей и результатов;</a:t>
            </a:r>
          </a:p>
          <a:p>
            <a:pPr lvl="0" algn="just"/>
            <a:r>
              <a:rPr lang="ru-RU" dirty="0" smtClean="0">
                <a:solidFill>
                  <a:schemeClr val="tx1"/>
                </a:solidFill>
                <a:latin typeface="Times New Roman" pitchFamily="18" charset="0"/>
                <a:cs typeface="Times New Roman" pitchFamily="18" charset="0"/>
              </a:rPr>
              <a:t>непродуманность и </a:t>
            </a:r>
            <a:r>
              <a:rPr lang="ru-RU" dirty="0" err="1" smtClean="0">
                <a:solidFill>
                  <a:schemeClr val="tx1"/>
                </a:solidFill>
                <a:latin typeface="Times New Roman" pitchFamily="18" charset="0"/>
                <a:cs typeface="Times New Roman" pitchFamily="18" charset="0"/>
              </a:rPr>
              <a:t>неразработанность</a:t>
            </a:r>
            <a:r>
              <a:rPr lang="ru-RU" dirty="0" smtClean="0">
                <a:solidFill>
                  <a:schemeClr val="tx1"/>
                </a:solidFill>
                <a:latin typeface="Times New Roman" pitchFamily="18" charset="0"/>
                <a:cs typeface="Times New Roman" pitchFamily="18" charset="0"/>
              </a:rPr>
              <a:t> структуры планов.</a:t>
            </a:r>
          </a:p>
          <a:p>
            <a:pPr algn="just"/>
            <a:r>
              <a:rPr lang="ru-RU" dirty="0" smtClean="0">
                <a:solidFill>
                  <a:schemeClr val="tx1"/>
                </a:solidFill>
                <a:latin typeface="Times New Roman" pitchFamily="18" charset="0"/>
                <a:cs typeface="Times New Roman" pitchFamily="18" charset="0"/>
              </a:rPr>
              <a:t>Поэтому процесс   планирования должен создать  </a:t>
            </a:r>
            <a:r>
              <a:rPr lang="ru-RU" b="1" dirty="0" smtClean="0">
                <a:solidFill>
                  <a:schemeClr val="tx1"/>
                </a:solidFill>
                <a:latin typeface="Times New Roman" pitchFamily="18" charset="0"/>
                <a:cs typeface="Times New Roman" pitchFamily="18" charset="0"/>
              </a:rPr>
              <a:t>плановую систему</a:t>
            </a:r>
            <a:r>
              <a:rPr lang="ru-RU" dirty="0" smtClean="0">
                <a:solidFill>
                  <a:schemeClr val="tx1"/>
                </a:solidFill>
                <a:latin typeface="Times New Roman" pitchFamily="18" charset="0"/>
                <a:cs typeface="Times New Roman" pitchFamily="18" charset="0"/>
              </a:rPr>
              <a:t>, в которой хорошо видны:</a:t>
            </a:r>
          </a:p>
          <a:p>
            <a:pPr algn="just"/>
            <a:r>
              <a:rPr lang="ru-RU" dirty="0" smtClean="0">
                <a:solidFill>
                  <a:schemeClr val="tx1"/>
                </a:solidFill>
                <a:latin typeface="Times New Roman" pitchFamily="18" charset="0"/>
                <a:cs typeface="Times New Roman" pitchFamily="18" charset="0"/>
              </a:rPr>
              <a:t>1) основное содержание плана; </a:t>
            </a:r>
          </a:p>
          <a:p>
            <a:pPr algn="just"/>
            <a:r>
              <a:rPr lang="ru-RU" dirty="0" smtClean="0">
                <a:solidFill>
                  <a:schemeClr val="tx1"/>
                </a:solidFill>
                <a:latin typeface="Times New Roman" pitchFamily="18" charset="0"/>
                <a:cs typeface="Times New Roman" pitchFamily="18" charset="0"/>
              </a:rPr>
              <a:t>2) его временной разрез; </a:t>
            </a:r>
          </a:p>
          <a:p>
            <a:pPr algn="just"/>
            <a:r>
              <a:rPr lang="ru-RU" dirty="0" smtClean="0">
                <a:solidFill>
                  <a:schemeClr val="tx1"/>
                </a:solidFill>
                <a:latin typeface="Times New Roman" pitchFamily="18" charset="0"/>
                <a:cs typeface="Times New Roman" pitchFamily="18" charset="0"/>
              </a:rPr>
              <a:t>3) ответственное за его выполнение лицо или группа лиц.</a:t>
            </a: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51520" y="332656"/>
            <a:ext cx="8496944" cy="6192688"/>
          </a:xfrm>
        </p:spPr>
        <p:txBody>
          <a:bodyPr>
            <a:normAutofit fontScale="85000" lnSpcReduction="20000"/>
          </a:bodyPr>
          <a:lstStyle/>
          <a:p>
            <a:pPr algn="just"/>
            <a:r>
              <a:rPr lang="ru-RU" b="1" dirty="0" smtClean="0">
                <a:solidFill>
                  <a:schemeClr val="tx1"/>
                </a:solidFill>
                <a:latin typeface="Times New Roman" pitchFamily="18" charset="0"/>
                <a:cs typeface="Times New Roman" pitchFamily="18" charset="0"/>
              </a:rPr>
              <a:t>Основные цели проектирования системы планирования :</a:t>
            </a:r>
            <a:endParaRPr lang="ru-RU" dirty="0" smtClean="0">
              <a:solidFill>
                <a:schemeClr val="tx1"/>
              </a:solidFill>
              <a:latin typeface="Times New Roman" pitchFamily="18" charset="0"/>
              <a:cs typeface="Times New Roman" pitchFamily="18" charset="0"/>
            </a:endParaRPr>
          </a:p>
          <a:p>
            <a:pPr lvl="0" algn="just"/>
            <a:r>
              <a:rPr lang="ru-RU" dirty="0" smtClean="0">
                <a:solidFill>
                  <a:schemeClr val="tx1"/>
                </a:solidFill>
                <a:latin typeface="Times New Roman" pitchFamily="18" charset="0"/>
                <a:cs typeface="Times New Roman" pitchFamily="18" charset="0"/>
              </a:rPr>
              <a:t>привлечение родителей к разработке стратегических (долгосрочных планов);</a:t>
            </a:r>
          </a:p>
          <a:p>
            <a:pPr lvl="0" algn="just"/>
            <a:r>
              <a:rPr lang="ru-RU" dirty="0" smtClean="0">
                <a:solidFill>
                  <a:schemeClr val="tx1"/>
                </a:solidFill>
                <a:latin typeface="Times New Roman" pitchFamily="18" charset="0"/>
                <a:cs typeface="Times New Roman" pitchFamily="18" charset="0"/>
              </a:rPr>
              <a:t>обеспечение работников ДОУ всех уровней информацией, необходимой для качественной разработки планов;</a:t>
            </a:r>
          </a:p>
          <a:p>
            <a:pPr lvl="0" algn="just"/>
            <a:r>
              <a:rPr lang="ru-RU" dirty="0" smtClean="0">
                <a:solidFill>
                  <a:schemeClr val="tx1"/>
                </a:solidFill>
                <a:latin typeface="Times New Roman" pitchFamily="18" charset="0"/>
                <a:cs typeface="Times New Roman" pitchFamily="18" charset="0"/>
              </a:rPr>
              <a:t>определение алгоритма и видов деятельности, необходимых педагогическим работникам ДОУ для качественной разработки планов;</a:t>
            </a:r>
          </a:p>
          <a:p>
            <a:pPr lvl="0" algn="just"/>
            <a:r>
              <a:rPr lang="ru-RU" dirty="0" smtClean="0">
                <a:solidFill>
                  <a:schemeClr val="tx1"/>
                </a:solidFill>
                <a:latin typeface="Times New Roman" pitchFamily="18" charset="0"/>
                <a:cs typeface="Times New Roman" pitchFamily="18" charset="0"/>
              </a:rPr>
              <a:t>распределение функциональных обязанностей педагогических работников ДОУ в процессе планирования;</a:t>
            </a:r>
          </a:p>
          <a:p>
            <a:pPr lvl="0" algn="just"/>
            <a:r>
              <a:rPr lang="ru-RU" dirty="0" smtClean="0">
                <a:solidFill>
                  <a:schemeClr val="tx1"/>
                </a:solidFill>
                <a:latin typeface="Times New Roman" pitchFamily="18" charset="0"/>
                <a:cs typeface="Times New Roman" pitchFamily="18" charset="0"/>
              </a:rPr>
              <a:t>выработка оптимального набора форм планирования.</a:t>
            </a:r>
          </a:p>
          <a:p>
            <a:pPr algn="just"/>
            <a:r>
              <a:rPr lang="ru-RU" dirty="0" smtClean="0">
                <a:solidFill>
                  <a:schemeClr val="tx1"/>
                </a:solidFill>
                <a:latin typeface="Times New Roman" pitchFamily="18" charset="0"/>
                <a:cs typeface="Times New Roman" pitchFamily="18" charset="0"/>
              </a:rPr>
              <a:t>Данная система состоит из нескольких слоёв или уровней планов: стратегического, тактического и оперативного.</a:t>
            </a:r>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a:xfrm>
            <a:off x="457200" y="274638"/>
            <a:ext cx="8229600" cy="1354162"/>
          </a:xfrm>
        </p:spPr>
        <p:txBody>
          <a:bodyPr>
            <a:normAutofit fontScale="90000"/>
          </a:bodyPr>
          <a:lstStyle/>
          <a:p>
            <a:r>
              <a:rPr lang="ru-RU" sz="3100" b="1" dirty="0" smtClean="0"/>
              <a:t/>
            </a:r>
            <a:br>
              <a:rPr lang="ru-RU" sz="3100" b="1" dirty="0" smtClean="0"/>
            </a:br>
            <a:r>
              <a:rPr lang="ru-RU" sz="2200" b="1" dirty="0" smtClean="0"/>
              <a:t>Уровневая </a:t>
            </a:r>
            <a:r>
              <a:rPr lang="ru-RU" sz="2200" b="1" dirty="0" smtClean="0"/>
              <a:t>система планирования и перечень</a:t>
            </a:r>
            <a:r>
              <a:rPr lang="ru-RU" sz="2200" dirty="0" smtClean="0"/>
              <a:t> </a:t>
            </a:r>
            <a:r>
              <a:rPr lang="ru-RU" sz="2200" b="1" dirty="0" smtClean="0"/>
              <a:t>соответствующей плановой документации.</a:t>
            </a:r>
            <a:r>
              <a:rPr lang="ru-RU" dirty="0" smtClean="0"/>
              <a:t/>
            </a:r>
            <a:br>
              <a:rPr lang="ru-RU" dirty="0" smtClean="0"/>
            </a:br>
            <a:endParaRPr lang="ru-RU" dirty="0"/>
          </a:p>
        </p:txBody>
      </p:sp>
      <p:sp>
        <p:nvSpPr>
          <p:cNvPr id="3" name="Подзаголовок 2"/>
          <p:cNvSpPr>
            <a:spLocks noGrp="1"/>
          </p:cNvSpPr>
          <p:nvPr>
            <p:ph idx="1"/>
          </p:nvPr>
        </p:nvSpPr>
        <p:spPr/>
        <p:txBody>
          <a:bodyPr>
            <a:normAutofit/>
          </a:bodyPr>
          <a:lstStyle/>
          <a:p>
            <a:pPr>
              <a:buNone/>
            </a:pPr>
            <a:r>
              <a:rPr lang="ru-RU" b="1" dirty="0" smtClean="0"/>
              <a:t> </a:t>
            </a:r>
            <a:endParaRPr lang="ru-RU" dirty="0" smtClean="0"/>
          </a:p>
          <a:p>
            <a:endParaRPr lang="ru-RU" dirty="0"/>
          </a:p>
        </p:txBody>
      </p:sp>
      <p:graphicFrame>
        <p:nvGraphicFramePr>
          <p:cNvPr id="8" name="Таблица 7"/>
          <p:cNvGraphicFramePr>
            <a:graphicFrameLocks noGrp="1"/>
          </p:cNvGraphicFramePr>
          <p:nvPr/>
        </p:nvGraphicFramePr>
        <p:xfrm>
          <a:off x="395538" y="1340765"/>
          <a:ext cx="8568948" cy="5184578"/>
        </p:xfrm>
        <a:graphic>
          <a:graphicData uri="http://schemas.openxmlformats.org/drawingml/2006/table">
            <a:tbl>
              <a:tblPr/>
              <a:tblGrid>
                <a:gridCol w="1428158"/>
                <a:gridCol w="1428158"/>
                <a:gridCol w="1428158"/>
                <a:gridCol w="1428158"/>
                <a:gridCol w="1428158"/>
                <a:gridCol w="1428158"/>
              </a:tblGrid>
              <a:tr h="2221962">
                <a:tc>
                  <a:txBody>
                    <a:bodyPr/>
                    <a:lstStyle/>
                    <a:p>
                      <a:pPr marL="90170" marR="57150" indent="228600" algn="l">
                        <a:lnSpc>
                          <a:spcPct val="107000"/>
                        </a:lnSpc>
                        <a:spcAft>
                          <a:spcPts val="0"/>
                        </a:spcAft>
                      </a:pPr>
                      <a:r>
                        <a:rPr lang="ru-RU" sz="1800" b="1" dirty="0">
                          <a:latin typeface="Times New Roman"/>
                          <a:ea typeface="Times New Roman"/>
                          <a:cs typeface="Times New Roman"/>
                        </a:rPr>
                        <a:t>Стратегическое планирование</a:t>
                      </a:r>
                      <a:endParaRPr lang="ru-RU" sz="1800" dirty="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57150" indent="228600" algn="l">
                        <a:lnSpc>
                          <a:spcPct val="107000"/>
                        </a:lnSpc>
                        <a:spcAft>
                          <a:spcPts val="0"/>
                        </a:spcAft>
                      </a:pPr>
                      <a:r>
                        <a:rPr lang="ru-RU" sz="1800" dirty="0">
                          <a:latin typeface="Times New Roman"/>
                          <a:ea typeface="Times New Roman"/>
                          <a:cs typeface="Times New Roman"/>
                        </a:rPr>
                        <a:t>Основные стратегические направления на 5-10 лет</a:t>
                      </a:r>
                      <a:endParaRPr lang="ru-RU" sz="1800" dirty="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57150" indent="228600" algn="l">
                        <a:lnSpc>
                          <a:spcPct val="107000"/>
                        </a:lnSpc>
                        <a:spcAft>
                          <a:spcPts val="0"/>
                        </a:spcAft>
                      </a:pPr>
                      <a:r>
                        <a:rPr lang="ru-RU" sz="1800" dirty="0">
                          <a:latin typeface="Times New Roman"/>
                          <a:ea typeface="Times New Roman"/>
                          <a:cs typeface="Times New Roman"/>
                        </a:rPr>
                        <a:t>Программа развития ДОУ</a:t>
                      </a:r>
                      <a:endParaRPr lang="ru-RU" sz="1800" dirty="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57150" indent="228600" algn="l">
                        <a:lnSpc>
                          <a:spcPct val="107000"/>
                        </a:lnSpc>
                        <a:spcAft>
                          <a:spcPts val="0"/>
                        </a:spcAft>
                      </a:pPr>
                      <a:r>
                        <a:rPr lang="ru-RU" sz="1800" dirty="0">
                          <a:latin typeface="Times New Roman"/>
                          <a:ea typeface="Times New Roman"/>
                          <a:cs typeface="Times New Roman"/>
                        </a:rPr>
                        <a:t>Концепция развития ДОУ</a:t>
                      </a:r>
                      <a:endParaRPr lang="ru-RU" sz="1800" dirty="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57150" indent="228600" algn="l">
                        <a:lnSpc>
                          <a:spcPct val="107000"/>
                        </a:lnSpc>
                        <a:spcAft>
                          <a:spcPts val="0"/>
                        </a:spcAft>
                      </a:pPr>
                      <a:r>
                        <a:rPr lang="ru-RU" sz="1800" dirty="0">
                          <a:latin typeface="Times New Roman"/>
                          <a:ea typeface="Times New Roman"/>
                          <a:cs typeface="Times New Roman"/>
                        </a:rPr>
                        <a:t>Образовательная программа</a:t>
                      </a:r>
                      <a:endParaRPr lang="ru-RU" sz="1800" dirty="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57150" indent="228600" algn="l">
                        <a:lnSpc>
                          <a:spcPct val="107000"/>
                        </a:lnSpc>
                        <a:spcAft>
                          <a:spcPts val="0"/>
                        </a:spcAft>
                      </a:pPr>
                      <a:r>
                        <a:rPr lang="ru-RU" sz="1800" dirty="0">
                          <a:latin typeface="Times New Roman"/>
                          <a:ea typeface="Times New Roman"/>
                          <a:cs typeface="Times New Roman"/>
                        </a:rPr>
                        <a:t>Модель выпускника</a:t>
                      </a:r>
                      <a:endParaRPr lang="ru-RU" sz="1800" dirty="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81308">
                <a:tc>
                  <a:txBody>
                    <a:bodyPr/>
                    <a:lstStyle/>
                    <a:p>
                      <a:pPr marL="90170" marR="57150" indent="228600" algn="l">
                        <a:lnSpc>
                          <a:spcPct val="107000"/>
                        </a:lnSpc>
                        <a:spcAft>
                          <a:spcPts val="0"/>
                        </a:spcAft>
                      </a:pPr>
                      <a:r>
                        <a:rPr lang="ru-RU" sz="1800" b="1">
                          <a:latin typeface="Times New Roman"/>
                          <a:ea typeface="Times New Roman"/>
                          <a:cs typeface="Times New Roman"/>
                        </a:rPr>
                        <a:t>Тактическое планирование</a:t>
                      </a:r>
                      <a:endParaRPr lang="ru-RU" sz="18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57150" indent="228600" algn="l">
                        <a:lnSpc>
                          <a:spcPct val="107000"/>
                        </a:lnSpc>
                        <a:spcAft>
                          <a:spcPts val="0"/>
                        </a:spcAft>
                      </a:pPr>
                      <a:r>
                        <a:rPr lang="ru-RU" sz="1800">
                          <a:latin typeface="Times New Roman"/>
                          <a:ea typeface="Times New Roman"/>
                          <a:cs typeface="Times New Roman"/>
                        </a:rPr>
                        <a:t>Годовой план</a:t>
                      </a:r>
                      <a:endParaRPr lang="ru-RU" sz="18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57150" indent="228600" algn="l">
                        <a:lnSpc>
                          <a:spcPct val="107000"/>
                        </a:lnSpc>
                        <a:spcAft>
                          <a:spcPts val="0"/>
                        </a:spcAft>
                      </a:pPr>
                      <a:r>
                        <a:rPr lang="ru-RU" sz="1800">
                          <a:latin typeface="Times New Roman"/>
                          <a:ea typeface="Times New Roman"/>
                          <a:cs typeface="Times New Roman"/>
                        </a:rPr>
                        <a:t>Учебный план</a:t>
                      </a:r>
                      <a:endParaRPr lang="ru-RU" sz="18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57150" indent="228600" algn="l">
                        <a:lnSpc>
                          <a:spcPct val="107000"/>
                        </a:lnSpc>
                        <a:spcAft>
                          <a:spcPts val="0"/>
                        </a:spcAft>
                      </a:pPr>
                      <a:r>
                        <a:rPr lang="ru-RU" sz="1800">
                          <a:latin typeface="Times New Roman"/>
                          <a:ea typeface="Times New Roman"/>
                          <a:cs typeface="Times New Roman"/>
                        </a:rPr>
                        <a:t>Сетка занятий</a:t>
                      </a:r>
                      <a:endParaRPr lang="ru-RU" sz="18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57150" indent="228600" algn="l">
                        <a:lnSpc>
                          <a:spcPct val="107000"/>
                        </a:lnSpc>
                        <a:spcAft>
                          <a:spcPts val="0"/>
                        </a:spcAft>
                      </a:pPr>
                      <a:r>
                        <a:rPr lang="ru-RU" sz="1800">
                          <a:latin typeface="Times New Roman"/>
                          <a:ea typeface="Times New Roman"/>
                          <a:cs typeface="Times New Roman"/>
                        </a:rPr>
                        <a:t>Перспективные планы воспитателей</a:t>
                      </a:r>
                      <a:endParaRPr lang="ru-RU" sz="18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57150" indent="228600" algn="l">
                        <a:lnSpc>
                          <a:spcPct val="107000"/>
                        </a:lnSpc>
                        <a:spcAft>
                          <a:spcPts val="0"/>
                        </a:spcAft>
                      </a:pPr>
                      <a:r>
                        <a:rPr lang="ru-RU" sz="1800" dirty="0">
                          <a:latin typeface="Times New Roman"/>
                          <a:ea typeface="Times New Roman"/>
                          <a:cs typeface="Times New Roman"/>
                        </a:rPr>
                        <a:t>Индивид карты развития ребенка</a:t>
                      </a:r>
                      <a:endParaRPr lang="ru-RU" sz="1800" dirty="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81308">
                <a:tc>
                  <a:txBody>
                    <a:bodyPr/>
                    <a:lstStyle/>
                    <a:p>
                      <a:pPr marL="90170" marR="57150" indent="228600" algn="l">
                        <a:lnSpc>
                          <a:spcPct val="107000"/>
                        </a:lnSpc>
                        <a:spcAft>
                          <a:spcPts val="0"/>
                        </a:spcAft>
                      </a:pPr>
                      <a:r>
                        <a:rPr lang="ru-RU" sz="1800" b="1">
                          <a:latin typeface="Times New Roman"/>
                          <a:ea typeface="Times New Roman"/>
                          <a:cs typeface="Times New Roman"/>
                        </a:rPr>
                        <a:t>Оперативное планирование</a:t>
                      </a:r>
                      <a:endParaRPr lang="ru-RU" sz="18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57150" indent="228600" algn="l">
                        <a:lnSpc>
                          <a:spcPct val="107000"/>
                        </a:lnSpc>
                        <a:spcAft>
                          <a:spcPts val="0"/>
                        </a:spcAft>
                      </a:pPr>
                      <a:r>
                        <a:rPr lang="ru-RU" sz="1800">
                          <a:latin typeface="Times New Roman"/>
                          <a:ea typeface="Times New Roman"/>
                          <a:cs typeface="Times New Roman"/>
                        </a:rPr>
                        <a:t>Календарные планы образ. работы</a:t>
                      </a:r>
                      <a:endParaRPr lang="ru-RU" sz="18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57150" indent="228600" algn="l">
                        <a:lnSpc>
                          <a:spcPct val="107000"/>
                        </a:lnSpc>
                        <a:spcAft>
                          <a:spcPts val="0"/>
                        </a:spcAft>
                      </a:pPr>
                      <a:r>
                        <a:rPr lang="ru-RU" sz="1800">
                          <a:latin typeface="Times New Roman"/>
                          <a:ea typeface="Times New Roman"/>
                          <a:cs typeface="Times New Roman"/>
                        </a:rPr>
                        <a:t>Планы специалистов</a:t>
                      </a:r>
                      <a:endParaRPr lang="ru-RU" sz="18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57150" indent="228600" algn="l">
                        <a:lnSpc>
                          <a:spcPct val="107000"/>
                        </a:lnSpc>
                        <a:spcAft>
                          <a:spcPts val="0"/>
                        </a:spcAft>
                      </a:pPr>
                      <a:r>
                        <a:rPr lang="ru-RU" sz="1800">
                          <a:latin typeface="Times New Roman"/>
                          <a:ea typeface="Times New Roman"/>
                          <a:cs typeface="Times New Roman"/>
                        </a:rPr>
                        <a:t>Перспективные планы воспитателей</a:t>
                      </a:r>
                      <a:endParaRPr lang="ru-RU" sz="18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57150" indent="228600" algn="l">
                        <a:lnSpc>
                          <a:spcPct val="107000"/>
                        </a:lnSpc>
                        <a:spcAft>
                          <a:spcPts val="0"/>
                        </a:spcAft>
                      </a:pPr>
                      <a:r>
                        <a:rPr lang="ru-RU" sz="1800">
                          <a:latin typeface="Times New Roman"/>
                          <a:ea typeface="Times New Roman"/>
                          <a:cs typeface="Times New Roman"/>
                        </a:rPr>
                        <a:t>Тематические планы</a:t>
                      </a:r>
                      <a:endParaRPr lang="ru-RU" sz="18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57150" indent="228600" algn="l">
                        <a:lnSpc>
                          <a:spcPct val="107000"/>
                        </a:lnSpc>
                        <a:spcAft>
                          <a:spcPts val="0"/>
                        </a:spcAft>
                      </a:pPr>
                      <a:r>
                        <a:rPr lang="ru-RU" sz="1800" dirty="0">
                          <a:latin typeface="Times New Roman"/>
                          <a:ea typeface="Times New Roman"/>
                          <a:cs typeface="Times New Roman"/>
                        </a:rPr>
                        <a:t>Диагностические карты развития</a:t>
                      </a:r>
                      <a:endParaRPr lang="ru-RU" sz="1800" dirty="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0648"/>
            <a:ext cx="8784976" cy="6336704"/>
          </a:xfrm>
        </p:spPr>
        <p:txBody>
          <a:bodyPr>
            <a:normAutofit fontScale="55000" lnSpcReduction="20000"/>
          </a:bodyPr>
          <a:lstStyle/>
          <a:p>
            <a:pPr algn="just"/>
            <a:r>
              <a:rPr lang="ru-RU" sz="3500" b="1" dirty="0" smtClean="0">
                <a:solidFill>
                  <a:schemeClr val="tx1"/>
                </a:solidFill>
                <a:latin typeface="Times New Roman" pitchFamily="18" charset="0"/>
                <a:cs typeface="Times New Roman" pitchFamily="18" charset="0"/>
              </a:rPr>
              <a:t>Первый уровень </a:t>
            </a:r>
            <a:r>
              <a:rPr lang="ru-RU" sz="3500" dirty="0" smtClean="0">
                <a:solidFill>
                  <a:schemeClr val="tx1"/>
                </a:solidFill>
                <a:latin typeface="Times New Roman" pitchFamily="18" charset="0"/>
                <a:cs typeface="Times New Roman" pitchFamily="18" charset="0"/>
              </a:rPr>
              <a:t>– стратегическое, или долгосрочное, планирование – определяет основные стратегические (долгосрочные) цели образовательного учреждения, а также политику (направление действий) и стратегию (оптимальные пути) получения и использования ресурсов для достижения этих целей.</a:t>
            </a:r>
            <a:r>
              <a:rPr lang="ru-RU" sz="3500" b="1" dirty="0" smtClean="0">
                <a:solidFill>
                  <a:schemeClr val="tx1"/>
                </a:solidFill>
                <a:latin typeface="Times New Roman" pitchFamily="18" charset="0"/>
                <a:cs typeface="Times New Roman" pitchFamily="18" charset="0"/>
              </a:rPr>
              <a:t> </a:t>
            </a:r>
            <a:endParaRPr lang="ru-RU" sz="3500" dirty="0" smtClean="0">
              <a:solidFill>
                <a:schemeClr val="tx1"/>
              </a:solidFill>
              <a:latin typeface="Times New Roman" pitchFamily="18" charset="0"/>
              <a:cs typeface="Times New Roman" pitchFamily="18" charset="0"/>
            </a:endParaRPr>
          </a:p>
          <a:p>
            <a:pPr algn="just"/>
            <a:r>
              <a:rPr lang="ru-RU" sz="3500" b="1" dirty="0" smtClean="0">
                <a:solidFill>
                  <a:schemeClr val="tx1"/>
                </a:solidFill>
                <a:latin typeface="Times New Roman" pitchFamily="18" charset="0"/>
                <a:cs typeface="Times New Roman" pitchFamily="18" charset="0"/>
              </a:rPr>
              <a:t>Стратегическое планирование</a:t>
            </a:r>
            <a:r>
              <a:rPr lang="ru-RU" sz="3500" dirty="0" smtClean="0">
                <a:solidFill>
                  <a:schemeClr val="tx1"/>
                </a:solidFill>
                <a:latin typeface="Times New Roman" pitchFamily="18" charset="0"/>
                <a:cs typeface="Times New Roman" pitchFamily="18" charset="0"/>
              </a:rPr>
              <a:t> – единственный способ формального прогнозирования проблем и возможностей, который обеспечивает:</a:t>
            </a:r>
          </a:p>
          <a:p>
            <a:pPr lvl="0" algn="just"/>
            <a:r>
              <a:rPr lang="ru-RU" sz="3500" dirty="0" smtClean="0">
                <a:solidFill>
                  <a:schemeClr val="tx1"/>
                </a:solidFill>
                <a:latin typeface="Times New Roman" pitchFamily="18" charset="0"/>
                <a:cs typeface="Times New Roman" pitchFamily="18" charset="0"/>
              </a:rPr>
              <a:t>создание долгосрочного плана:</a:t>
            </a:r>
          </a:p>
          <a:p>
            <a:pPr lvl="0" algn="just"/>
            <a:r>
              <a:rPr lang="ru-RU" sz="3500" dirty="0" smtClean="0">
                <a:solidFill>
                  <a:schemeClr val="tx1"/>
                </a:solidFill>
                <a:latin typeface="Times New Roman" pitchFamily="18" charset="0"/>
                <a:cs typeface="Times New Roman" pitchFamily="18" charset="0"/>
              </a:rPr>
              <a:t>дает основу для принятия решений(что и как организация хочет достичь);</a:t>
            </a:r>
          </a:p>
          <a:p>
            <a:pPr lvl="0" algn="just"/>
            <a:r>
              <a:rPr lang="ru-RU" sz="3500" dirty="0" smtClean="0">
                <a:solidFill>
                  <a:schemeClr val="tx1"/>
                </a:solidFill>
                <a:latin typeface="Times New Roman" pitchFamily="18" charset="0"/>
                <a:cs typeface="Times New Roman" pitchFamily="18" charset="0"/>
              </a:rPr>
              <a:t>способствует снижению риска при принятии решений;</a:t>
            </a:r>
          </a:p>
          <a:p>
            <a:pPr lvl="0" algn="just"/>
            <a:r>
              <a:rPr lang="ru-RU" sz="3500" dirty="0" smtClean="0">
                <a:solidFill>
                  <a:schemeClr val="tx1"/>
                </a:solidFill>
                <a:latin typeface="Times New Roman" pitchFamily="18" charset="0"/>
                <a:cs typeface="Times New Roman" pitchFamily="18" charset="0"/>
              </a:rPr>
              <a:t>помогает установить взаимосвязь и единство целей планирования.</a:t>
            </a:r>
          </a:p>
          <a:p>
            <a:pPr algn="just"/>
            <a:r>
              <a:rPr lang="ru-RU" sz="3500" b="1" i="1" dirty="0" smtClean="0">
                <a:solidFill>
                  <a:schemeClr val="tx1"/>
                </a:solidFill>
                <a:latin typeface="Times New Roman" pitchFamily="18" charset="0"/>
                <a:cs typeface="Times New Roman" pitchFamily="18" charset="0"/>
              </a:rPr>
              <a:t>Основными чертами стратегического планирования являются:</a:t>
            </a:r>
            <a:endParaRPr lang="ru-RU" sz="3500" dirty="0" smtClean="0">
              <a:solidFill>
                <a:schemeClr val="tx1"/>
              </a:solidFill>
              <a:latin typeface="Times New Roman" pitchFamily="18" charset="0"/>
              <a:cs typeface="Times New Roman" pitchFamily="18" charset="0"/>
            </a:endParaRPr>
          </a:p>
          <a:p>
            <a:pPr lvl="0" algn="just"/>
            <a:r>
              <a:rPr lang="ru-RU" sz="3500" dirty="0" smtClean="0">
                <a:solidFill>
                  <a:schemeClr val="tx1"/>
                </a:solidFill>
                <a:latin typeface="Times New Roman" pitchFamily="18" charset="0"/>
                <a:cs typeface="Times New Roman" pitchFamily="18" charset="0"/>
              </a:rPr>
              <a:t>включение в его содержание основных проблем деятельности образовательного учреждения;</a:t>
            </a:r>
          </a:p>
          <a:p>
            <a:pPr lvl="0" algn="just"/>
            <a:r>
              <a:rPr lang="ru-RU" sz="3500" dirty="0" smtClean="0">
                <a:solidFill>
                  <a:schemeClr val="tx1"/>
                </a:solidFill>
                <a:latin typeface="Times New Roman" pitchFamily="18" charset="0"/>
                <a:cs typeface="Times New Roman" pitchFamily="18" charset="0"/>
              </a:rPr>
              <a:t>создание ориентиров и рамок для детального планирования и принятия текущих решений;</a:t>
            </a:r>
          </a:p>
          <a:p>
            <a:pPr lvl="0" algn="just"/>
            <a:r>
              <a:rPr lang="ru-RU" sz="3500" dirty="0" smtClean="0">
                <a:solidFill>
                  <a:schemeClr val="tx1"/>
                </a:solidFill>
                <a:latin typeface="Times New Roman" pitchFamily="18" charset="0"/>
                <a:cs typeface="Times New Roman" pitchFamily="18" charset="0"/>
              </a:rPr>
              <a:t>долгосрочный характер (по сравнению с другими видами планирования);</a:t>
            </a:r>
          </a:p>
          <a:p>
            <a:pPr lvl="0" algn="just"/>
            <a:r>
              <a:rPr lang="ru-RU" sz="3500" dirty="0" smtClean="0">
                <a:solidFill>
                  <a:schemeClr val="tx1"/>
                </a:solidFill>
                <a:latin typeface="Times New Roman" pitchFamily="18" charset="0"/>
                <a:cs typeface="Times New Roman" pitchFamily="18" charset="0"/>
              </a:rPr>
              <a:t>нацеленность на придание деятельности учреждения стройности и внутреннего единства;</a:t>
            </a:r>
          </a:p>
          <a:p>
            <a:pPr lvl="0" algn="just"/>
            <a:r>
              <a:rPr lang="ru-RU" sz="3500" dirty="0" smtClean="0">
                <a:solidFill>
                  <a:schemeClr val="tx1"/>
                </a:solidFill>
                <a:latin typeface="Times New Roman" pitchFamily="18" charset="0"/>
                <a:cs typeface="Times New Roman" pitchFamily="18" charset="0"/>
              </a:rPr>
              <a:t>заложенная объективная необходимость руководства активизировать и модернизировать работу учреждения.</a:t>
            </a:r>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51520" y="332656"/>
            <a:ext cx="8568952" cy="6192688"/>
          </a:xfrm>
        </p:spPr>
        <p:txBody>
          <a:bodyPr>
            <a:normAutofit fontScale="77500" lnSpcReduction="20000"/>
          </a:bodyPr>
          <a:lstStyle/>
          <a:p>
            <a:pPr algn="just"/>
            <a:r>
              <a:rPr lang="ru-RU" b="1" dirty="0" smtClean="0">
                <a:solidFill>
                  <a:schemeClr val="tx1"/>
                </a:solidFill>
                <a:latin typeface="Times New Roman" pitchFamily="18" charset="0"/>
                <a:cs typeface="Times New Roman" pitchFamily="18" charset="0"/>
              </a:rPr>
              <a:t>Второй уровень планирования, тактическое планирование</a:t>
            </a:r>
            <a:r>
              <a:rPr lang="ru-RU" dirty="0" smtClean="0">
                <a:solidFill>
                  <a:schemeClr val="tx1"/>
                </a:solidFill>
                <a:latin typeface="Times New Roman" pitchFamily="18" charset="0"/>
                <a:cs typeface="Times New Roman" pitchFamily="18" charset="0"/>
              </a:rPr>
              <a:t> – это краткосрочная стратегия достижения цели, разрабатываемая на уровне руководителей среднего звена.</a:t>
            </a:r>
            <a:br>
              <a:rPr lang="ru-RU" dirty="0" smtClean="0">
                <a:solidFill>
                  <a:schemeClr val="tx1"/>
                </a:solidFill>
                <a:latin typeface="Times New Roman" pitchFamily="18" charset="0"/>
                <a:cs typeface="Times New Roman" pitchFamily="18" charset="0"/>
              </a:rPr>
            </a:br>
            <a:r>
              <a:rPr lang="ru-RU" dirty="0" smtClean="0">
                <a:solidFill>
                  <a:schemeClr val="tx1"/>
                </a:solidFill>
                <a:latin typeface="Times New Roman" pitchFamily="18" charset="0"/>
                <a:cs typeface="Times New Roman" pitchFamily="18" charset="0"/>
              </a:rPr>
              <a:t>Основной задачей является разработка дополнительных планов и конкретных указаний по обеспечению целей и налаживанию процесса реализации стратегического планирования.</a:t>
            </a:r>
            <a:r>
              <a:rPr lang="ru-RU" b="1" dirty="0" smtClean="0">
                <a:solidFill>
                  <a:schemeClr val="tx1"/>
                </a:solidFill>
                <a:latin typeface="Times New Roman" pitchFamily="18" charset="0"/>
                <a:cs typeface="Times New Roman" pitchFamily="18" charset="0"/>
              </a:rPr>
              <a:t> </a:t>
            </a:r>
            <a:endParaRPr lang="ru-RU" dirty="0" smtClean="0">
              <a:solidFill>
                <a:schemeClr val="tx1"/>
              </a:solidFill>
              <a:latin typeface="Times New Roman" pitchFamily="18" charset="0"/>
              <a:cs typeface="Times New Roman" pitchFamily="18" charset="0"/>
            </a:endParaRPr>
          </a:p>
          <a:p>
            <a:pPr algn="just"/>
            <a:r>
              <a:rPr lang="ru-RU" b="1" dirty="0" smtClean="0">
                <a:solidFill>
                  <a:schemeClr val="tx1"/>
                </a:solidFill>
                <a:latin typeface="Times New Roman" pitchFamily="18" charset="0"/>
                <a:cs typeface="Times New Roman" pitchFamily="18" charset="0"/>
              </a:rPr>
              <a:t>Тактическое планирование</a:t>
            </a:r>
            <a:r>
              <a:rPr lang="ru-RU" dirty="0" smtClean="0">
                <a:solidFill>
                  <a:schemeClr val="tx1"/>
                </a:solidFill>
                <a:latin typeface="Times New Roman" pitchFamily="18" charset="0"/>
                <a:cs typeface="Times New Roman" pitchFamily="18" charset="0"/>
              </a:rPr>
              <a:t> гарантированно обеспечивает разработку конкретных планов для реализации стратегических планов.</a:t>
            </a:r>
          </a:p>
          <a:p>
            <a:pPr algn="just"/>
            <a:r>
              <a:rPr lang="ru-RU" b="1" i="1" dirty="0" smtClean="0">
                <a:solidFill>
                  <a:schemeClr val="tx1"/>
                </a:solidFill>
                <a:latin typeface="Times New Roman" pitchFamily="18" charset="0"/>
                <a:cs typeface="Times New Roman" pitchFamily="18" charset="0"/>
              </a:rPr>
              <a:t>В процесс разработки детальных краткосрочных решений входит:</a:t>
            </a:r>
            <a:endParaRPr lang="ru-RU" dirty="0" smtClean="0">
              <a:solidFill>
                <a:schemeClr val="tx1"/>
              </a:solidFill>
              <a:latin typeface="Times New Roman" pitchFamily="18" charset="0"/>
              <a:cs typeface="Times New Roman" pitchFamily="18" charset="0"/>
            </a:endParaRPr>
          </a:p>
          <a:p>
            <a:pPr lvl="0" algn="just"/>
            <a:r>
              <a:rPr lang="ru-RU" dirty="0" smtClean="0">
                <a:solidFill>
                  <a:schemeClr val="tx1"/>
                </a:solidFill>
                <a:latin typeface="Times New Roman" pitchFamily="18" charset="0"/>
                <a:cs typeface="Times New Roman" pitchFamily="18" charset="0"/>
              </a:rPr>
              <a:t>определение мероприятий, которые необходимо провести в рамках образовательного учреждения (какие?);</a:t>
            </a:r>
          </a:p>
          <a:p>
            <a:pPr lvl="0" algn="just"/>
            <a:r>
              <a:rPr lang="ru-RU" dirty="0" smtClean="0">
                <a:solidFill>
                  <a:schemeClr val="tx1"/>
                </a:solidFill>
                <a:latin typeface="Times New Roman" pitchFamily="18" charset="0"/>
                <a:cs typeface="Times New Roman" pitchFamily="18" charset="0"/>
              </a:rPr>
              <a:t>определение исполнителей (кто?);</a:t>
            </a:r>
          </a:p>
          <a:p>
            <a:pPr lvl="0" algn="just"/>
            <a:r>
              <a:rPr lang="ru-RU" dirty="0" smtClean="0">
                <a:solidFill>
                  <a:schemeClr val="tx1"/>
                </a:solidFill>
                <a:latin typeface="Times New Roman" pitchFamily="18" charset="0"/>
                <a:cs typeface="Times New Roman" pitchFamily="18" charset="0"/>
              </a:rPr>
              <a:t>обеспечение реализации мероприятий (каким образом?).</a:t>
            </a:r>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51520" y="260648"/>
            <a:ext cx="8640960" cy="6192688"/>
          </a:xfrm>
        </p:spPr>
        <p:txBody>
          <a:bodyPr>
            <a:normAutofit fontScale="62500" lnSpcReduction="20000"/>
          </a:bodyPr>
          <a:lstStyle/>
          <a:p>
            <a:pPr algn="just"/>
            <a:r>
              <a:rPr lang="ru-RU" b="1" dirty="0" smtClean="0">
                <a:solidFill>
                  <a:schemeClr val="tx1"/>
                </a:solidFill>
                <a:latin typeface="Times New Roman" pitchFamily="18" charset="0"/>
                <a:cs typeface="Times New Roman" pitchFamily="18" charset="0"/>
              </a:rPr>
              <a:t>Третий уровень, оперативное планирование –  </a:t>
            </a:r>
            <a:r>
              <a:rPr lang="ru-RU" dirty="0" smtClean="0">
                <a:solidFill>
                  <a:schemeClr val="tx1"/>
                </a:solidFill>
                <a:latin typeface="Times New Roman" pitchFamily="18" charset="0"/>
                <a:cs typeface="Times New Roman" pitchFamily="18" charset="0"/>
              </a:rPr>
              <a:t>представляет собой разработку конкретных действий людей и структур с учетом всех необходимых условий.</a:t>
            </a:r>
            <a:br>
              <a:rPr lang="ru-RU" dirty="0" smtClean="0">
                <a:solidFill>
                  <a:schemeClr val="tx1"/>
                </a:solidFill>
                <a:latin typeface="Times New Roman" pitchFamily="18" charset="0"/>
                <a:cs typeface="Times New Roman" pitchFamily="18" charset="0"/>
              </a:rPr>
            </a:br>
            <a:r>
              <a:rPr lang="ru-RU" dirty="0" smtClean="0">
                <a:solidFill>
                  <a:schemeClr val="tx1"/>
                </a:solidFill>
                <a:latin typeface="Times New Roman" pitchFamily="18" charset="0"/>
                <a:cs typeface="Times New Roman" pitchFamily="18" charset="0"/>
              </a:rPr>
              <a:t>Таким образом, планирование деятельности ДОУ необходимо рассматривать как сочетание стратегического, тактического  и оперативного уровней. Именно такое планирование представляется  наиболее комплексным и системным.</a:t>
            </a:r>
          </a:p>
          <a:p>
            <a:pPr algn="just"/>
            <a:r>
              <a:rPr lang="ru-RU" b="1" dirty="0" smtClean="0">
                <a:solidFill>
                  <a:schemeClr val="tx1"/>
                </a:solidFill>
                <a:latin typeface="Times New Roman" pitchFamily="18" charset="0"/>
                <a:cs typeface="Times New Roman" pitchFamily="18" charset="0"/>
              </a:rPr>
              <a:t>Оперативное планирование</a:t>
            </a:r>
            <a:r>
              <a:rPr lang="ru-RU" dirty="0" smtClean="0">
                <a:solidFill>
                  <a:schemeClr val="tx1"/>
                </a:solidFill>
                <a:latin typeface="Times New Roman" pitchFamily="18" charset="0"/>
                <a:cs typeface="Times New Roman" pitchFamily="18" charset="0"/>
              </a:rPr>
              <a:t> довершает единую систему планирования, т.к. представляет собой разработку конкретных действий с учетом всех необходимых ресурсов.</a:t>
            </a:r>
          </a:p>
          <a:p>
            <a:pPr algn="just"/>
            <a:r>
              <a:rPr lang="ru-RU" b="1" dirty="0" smtClean="0">
                <a:solidFill>
                  <a:schemeClr val="tx1"/>
                </a:solidFill>
                <a:latin typeface="Times New Roman" pitchFamily="18" charset="0"/>
                <a:cs typeface="Times New Roman" pitchFamily="18" charset="0"/>
              </a:rPr>
              <a:t>Практическая реализация данного метода предполагает:</a:t>
            </a:r>
            <a:endParaRPr lang="ru-RU" dirty="0" smtClean="0">
              <a:solidFill>
                <a:schemeClr val="tx1"/>
              </a:solidFill>
              <a:latin typeface="Times New Roman" pitchFamily="18" charset="0"/>
              <a:cs typeface="Times New Roman" pitchFamily="18" charset="0"/>
            </a:endParaRPr>
          </a:p>
          <a:p>
            <a:pPr lvl="0" algn="just"/>
            <a:r>
              <a:rPr lang="ru-RU" dirty="0" smtClean="0">
                <a:solidFill>
                  <a:schemeClr val="tx1"/>
                </a:solidFill>
                <a:latin typeface="Times New Roman" pitchFamily="18" charset="0"/>
                <a:cs typeface="Times New Roman" pitchFamily="18" charset="0"/>
              </a:rPr>
              <a:t>определение понятной и реально достижимой для работников ДОУ иерархии планируемых целей, задач и мероприятий;</a:t>
            </a:r>
          </a:p>
          <a:p>
            <a:pPr lvl="0" algn="just"/>
            <a:r>
              <a:rPr lang="ru-RU" dirty="0" smtClean="0">
                <a:solidFill>
                  <a:schemeClr val="tx1"/>
                </a:solidFill>
                <a:latin typeface="Times New Roman" pitchFamily="18" charset="0"/>
                <a:cs typeface="Times New Roman" pitchFamily="18" charset="0"/>
              </a:rPr>
              <a:t>создание стройной системы </a:t>
            </a:r>
            <a:r>
              <a:rPr lang="ru-RU" dirty="0" err="1" smtClean="0">
                <a:solidFill>
                  <a:schemeClr val="tx1"/>
                </a:solidFill>
                <a:latin typeface="Times New Roman" pitchFamily="18" charset="0"/>
                <a:cs typeface="Times New Roman" pitchFamily="18" charset="0"/>
              </a:rPr>
              <a:t>целеполагания</a:t>
            </a:r>
            <a:r>
              <a:rPr lang="ru-RU" dirty="0" smtClean="0">
                <a:solidFill>
                  <a:schemeClr val="tx1"/>
                </a:solidFill>
                <a:latin typeface="Times New Roman" pitchFamily="18" charset="0"/>
                <a:cs typeface="Times New Roman" pitchFamily="18" charset="0"/>
              </a:rPr>
              <a:t> (цели, главные/второстепенные задачи, контрольные мероприятия), конкретизирующей основные целевые программы и указания руководителя;</a:t>
            </a:r>
          </a:p>
          <a:p>
            <a:pPr lvl="0" algn="just"/>
            <a:r>
              <a:rPr lang="ru-RU" dirty="0" smtClean="0">
                <a:solidFill>
                  <a:schemeClr val="tx1"/>
                </a:solidFill>
                <a:latin typeface="Times New Roman" pitchFamily="18" charset="0"/>
                <a:cs typeface="Times New Roman" pitchFamily="18" charset="0"/>
              </a:rPr>
              <a:t>установление чёткой взаимосвязи между анализом итогов работы за год и проектированием работы на следующий период;</a:t>
            </a:r>
          </a:p>
          <a:p>
            <a:pPr lvl="0" algn="just"/>
            <a:r>
              <a:rPr lang="ru-RU" dirty="0" smtClean="0">
                <a:solidFill>
                  <a:schemeClr val="tx1"/>
                </a:solidFill>
                <a:latin typeface="Times New Roman" pitchFamily="18" charset="0"/>
                <a:cs typeface="Times New Roman" pitchFamily="18" charset="0"/>
              </a:rPr>
              <a:t>выстраивание системы взаимосвязей между долгосрочными, перспективными и оперативными планами при сохранении возможности внесения корректив;</a:t>
            </a:r>
          </a:p>
          <a:p>
            <a:pPr lvl="0" algn="just"/>
            <a:r>
              <a:rPr lang="ru-RU" dirty="0" smtClean="0">
                <a:solidFill>
                  <a:schemeClr val="tx1"/>
                </a:solidFill>
                <a:latin typeface="Times New Roman" pitchFamily="18" charset="0"/>
                <a:cs typeface="Times New Roman" pitchFamily="18" charset="0"/>
              </a:rPr>
              <a:t>чёткое прогнозирование результатов деятельности на планируемый период и др.</a:t>
            </a:r>
          </a:p>
          <a:p>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95536" y="332656"/>
            <a:ext cx="8352928" cy="6192688"/>
          </a:xfrm>
        </p:spPr>
        <p:txBody>
          <a:bodyPr>
            <a:normAutofit fontScale="77500" lnSpcReduction="20000"/>
          </a:bodyPr>
          <a:lstStyle/>
          <a:p>
            <a:pPr algn="just"/>
            <a:r>
              <a:rPr lang="ru-RU" dirty="0" smtClean="0">
                <a:solidFill>
                  <a:schemeClr val="tx1"/>
                </a:solidFill>
                <a:latin typeface="Times New Roman" pitchFamily="18" charset="0"/>
                <a:cs typeface="Times New Roman" pitchFamily="18" charset="0"/>
              </a:rPr>
              <a:t>Составить план дошкольной организации - значит спроектировать его работу, создать определенную модель действий. План обеспечивает систематическую, рациональную и эффективную работу. В составлении плана работы организации участвует весь коллектив. </a:t>
            </a:r>
            <a:endParaRPr lang="ru-RU" sz="2400" dirty="0" smtClean="0">
              <a:solidFill>
                <a:schemeClr val="tx1"/>
              </a:solidFill>
              <a:latin typeface="Times New Roman" pitchFamily="18" charset="0"/>
              <a:cs typeface="Times New Roman" pitchFamily="18" charset="0"/>
            </a:endParaRPr>
          </a:p>
          <a:p>
            <a:pPr algn="just"/>
            <a:r>
              <a:rPr lang="ru-RU" dirty="0" smtClean="0">
                <a:solidFill>
                  <a:schemeClr val="tx1"/>
                </a:solidFill>
                <a:latin typeface="Times New Roman" pitchFamily="18" charset="0"/>
                <a:cs typeface="Times New Roman" pitchFamily="18" charset="0"/>
              </a:rPr>
              <a:t>Планирование - это функция, которая помогает определить цели деятельности организации и пути достижения результата, </a:t>
            </a:r>
            <a:endParaRPr lang="ru-RU" sz="2400" dirty="0" smtClean="0">
              <a:solidFill>
                <a:schemeClr val="tx1"/>
              </a:solidFill>
              <a:latin typeface="Times New Roman" pitchFamily="18" charset="0"/>
              <a:cs typeface="Times New Roman" pitchFamily="18" charset="0"/>
            </a:endParaRPr>
          </a:p>
          <a:p>
            <a:pPr algn="just"/>
            <a:r>
              <a:rPr lang="ru-RU" dirty="0" smtClean="0">
                <a:solidFill>
                  <a:schemeClr val="tx1"/>
                </a:solidFill>
                <a:latin typeface="Times New Roman" pitchFamily="18" charset="0"/>
                <a:cs typeface="Times New Roman" pitchFamily="18" charset="0"/>
              </a:rPr>
              <a:t>Она отвечает на 2 важных вопроса в деятельности любой организации: </a:t>
            </a:r>
            <a:endParaRPr lang="ru-RU" sz="2400" dirty="0" smtClean="0">
              <a:solidFill>
                <a:schemeClr val="tx1"/>
              </a:solidFill>
              <a:latin typeface="Times New Roman" pitchFamily="18" charset="0"/>
              <a:cs typeface="Times New Roman" pitchFamily="18" charset="0"/>
            </a:endParaRPr>
          </a:p>
          <a:p>
            <a:pPr lvl="1" algn="just"/>
            <a:r>
              <a:rPr lang="ru-RU" sz="3600" dirty="0" smtClean="0">
                <a:solidFill>
                  <a:schemeClr val="tx1"/>
                </a:solidFill>
                <a:latin typeface="Times New Roman" pitchFamily="18" charset="0"/>
                <a:cs typeface="Times New Roman" pitchFamily="18" charset="0"/>
              </a:rPr>
              <a:t>что мы хотим получить? </a:t>
            </a:r>
          </a:p>
          <a:p>
            <a:pPr lvl="1" algn="just"/>
            <a:r>
              <a:rPr lang="ru-RU" sz="3600" dirty="0" smtClean="0">
                <a:solidFill>
                  <a:schemeClr val="tx1"/>
                </a:solidFill>
                <a:latin typeface="Times New Roman" pitchFamily="18" charset="0"/>
                <a:cs typeface="Times New Roman" pitchFamily="18" charset="0"/>
              </a:rPr>
              <a:t>и как это сделать?</a:t>
            </a:r>
          </a:p>
          <a:p>
            <a:pPr algn="just"/>
            <a:r>
              <a:rPr lang="ru-RU" dirty="0" smtClean="0">
                <a:solidFill>
                  <a:schemeClr val="tx1"/>
                </a:solidFill>
                <a:latin typeface="Times New Roman" pitchFamily="18" charset="0"/>
                <a:cs typeface="Times New Roman" pitchFamily="18" charset="0"/>
              </a:rPr>
              <a:t> «Стратегическое планирование - это процесс разработки стратегического плана путем формулирования целей организации, анализа проблем развития, выбора базовых стратегий и прогнозирования социально-экономического развития с целью обеспечения эффективной работы организации в будущем».</a:t>
            </a:r>
            <a:endParaRPr lang="ru-RU" sz="2400" dirty="0" smtClean="0">
              <a:solidFill>
                <a:schemeClr val="tx1"/>
              </a:solidFill>
              <a:latin typeface="Times New Roman" pitchFamily="18" charset="0"/>
              <a:cs typeface="Times New Roman" pitchFamily="18" charset="0"/>
            </a:endParaRPr>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332656"/>
            <a:ext cx="8352928" cy="6048672"/>
          </a:xfrm>
        </p:spPr>
        <p:txBody>
          <a:bodyPr>
            <a:normAutofit fontScale="85000" lnSpcReduction="20000"/>
          </a:bodyPr>
          <a:lstStyle/>
          <a:p>
            <a:pPr algn="just"/>
            <a:r>
              <a:rPr lang="ru-RU" dirty="0" smtClean="0">
                <a:solidFill>
                  <a:schemeClr val="tx1"/>
                </a:solidFill>
                <a:latin typeface="Times New Roman" pitchFamily="18" charset="0"/>
                <a:cs typeface="Times New Roman" pitchFamily="18" charset="0"/>
              </a:rPr>
              <a:t>Условно, процесс  стратегического планирования можно изобразить в виде логической цепочки вопросов:</a:t>
            </a:r>
          </a:p>
          <a:p>
            <a:pPr algn="just"/>
            <a:r>
              <a:rPr lang="ru-RU" dirty="0" smtClean="0">
                <a:solidFill>
                  <a:schemeClr val="tx1"/>
                </a:solidFill>
                <a:latin typeface="Times New Roman" pitchFamily="18" charset="0"/>
                <a:cs typeface="Times New Roman" pitchFamily="18" charset="0"/>
              </a:rPr>
              <a:t>1 Вопрос:   Чем  наше  ДОУ отличается от других? В чем его особенность, предназначение в социуме?</a:t>
            </a:r>
          </a:p>
          <a:p>
            <a:pPr algn="just"/>
            <a:r>
              <a:rPr lang="ru-RU" dirty="0" smtClean="0">
                <a:solidFill>
                  <a:schemeClr val="tx1"/>
                </a:solidFill>
                <a:latin typeface="Times New Roman" pitchFamily="18" charset="0"/>
                <a:cs typeface="Times New Roman" pitchFamily="18" charset="0"/>
              </a:rPr>
              <a:t>2  Вопрос:   С какими проблемами ДОУ сталкивается на этом пути? </a:t>
            </a:r>
          </a:p>
          <a:p>
            <a:pPr algn="just"/>
            <a:r>
              <a:rPr lang="ru-RU" dirty="0" smtClean="0">
                <a:solidFill>
                  <a:schemeClr val="tx1"/>
                </a:solidFill>
                <a:latin typeface="Times New Roman" pitchFamily="18" charset="0"/>
                <a:cs typeface="Times New Roman" pitchFamily="18" charset="0"/>
              </a:rPr>
              <a:t>3 Вопрос:  К достижению каких целей стремится? Какими ресурсами для этого располагает?</a:t>
            </a:r>
          </a:p>
          <a:p>
            <a:pPr algn="just"/>
            <a:r>
              <a:rPr lang="ru-RU" dirty="0" smtClean="0">
                <a:solidFill>
                  <a:schemeClr val="tx1"/>
                </a:solidFill>
                <a:latin typeface="Times New Roman" pitchFamily="18" charset="0"/>
                <a:cs typeface="Times New Roman" pitchFamily="18" charset="0"/>
              </a:rPr>
              <a:t>4 вопрос:  Как добиться реализации стратегических целей? </a:t>
            </a:r>
          </a:p>
          <a:p>
            <a:pPr algn="just"/>
            <a:r>
              <a:rPr lang="ru-RU" dirty="0" smtClean="0">
                <a:solidFill>
                  <a:schemeClr val="tx1"/>
                </a:solidFill>
                <a:latin typeface="Times New Roman" pitchFamily="18" charset="0"/>
                <a:cs typeface="Times New Roman" pitchFamily="18" charset="0"/>
              </a:rPr>
              <a:t>развитие личности детей во всех основных образовательных областях.  </a:t>
            </a:r>
          </a:p>
          <a:p>
            <a:pPr algn="just"/>
            <a:r>
              <a:rPr lang="ru-RU" dirty="0" smtClean="0">
                <a:solidFill>
                  <a:schemeClr val="tx1"/>
                </a:solidFill>
                <a:latin typeface="Times New Roman" pitchFamily="18" charset="0"/>
                <a:cs typeface="Times New Roman" pitchFamily="18" charset="0"/>
              </a:rPr>
              <a:t>5  Вопрос:   Как организовать педагогический коллектив для реализации намеченного? </a:t>
            </a:r>
          </a:p>
          <a:p>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95536" y="404664"/>
            <a:ext cx="8280920" cy="5976664"/>
          </a:xfrm>
        </p:spPr>
        <p:txBody>
          <a:bodyPr>
            <a:normAutofit fontScale="92500" lnSpcReduction="10000"/>
          </a:bodyPr>
          <a:lstStyle/>
          <a:p>
            <a:pPr algn="just"/>
            <a:r>
              <a:rPr lang="ru-RU" sz="2600" dirty="0" smtClean="0">
                <a:solidFill>
                  <a:schemeClr val="tx1"/>
                </a:solidFill>
                <a:latin typeface="Times New Roman" pitchFamily="18" charset="0"/>
                <a:cs typeface="Times New Roman" pitchFamily="18" charset="0"/>
              </a:rPr>
              <a:t> Планирование – это конкретное описание предполагаемых действий в выделенных направлениях:</a:t>
            </a:r>
          </a:p>
          <a:p>
            <a:pPr algn="just"/>
            <a:r>
              <a:rPr lang="ru-RU" sz="2600" dirty="0" smtClean="0">
                <a:solidFill>
                  <a:schemeClr val="tx1"/>
                </a:solidFill>
                <a:latin typeface="Times New Roman" pitchFamily="18" charset="0"/>
                <a:cs typeface="Times New Roman" pitchFamily="18" charset="0"/>
              </a:rPr>
              <a:t>• ведущее к реализации намеченных целей;</a:t>
            </a:r>
          </a:p>
          <a:p>
            <a:pPr algn="just"/>
            <a:r>
              <a:rPr lang="ru-RU" sz="2600" dirty="0" smtClean="0">
                <a:solidFill>
                  <a:schemeClr val="tx1"/>
                </a:solidFill>
                <a:latin typeface="Times New Roman" pitchFamily="18" charset="0"/>
                <a:cs typeface="Times New Roman" pitchFamily="18" charset="0"/>
              </a:rPr>
              <a:t>• совершаемое на основе выработанной стратегии, которая основывается на проблемном анализе ситуации, прогнозировании и предвидении рисков, учете ресурсов и возможностей предполагаемых действий.</a:t>
            </a:r>
          </a:p>
          <a:p>
            <a:pPr algn="just"/>
            <a:r>
              <a:rPr lang="ru-RU" sz="2600" dirty="0" smtClean="0">
                <a:solidFill>
                  <a:schemeClr val="tx1"/>
                </a:solidFill>
                <a:latin typeface="Times New Roman" pitchFamily="18" charset="0"/>
                <a:cs typeface="Times New Roman" pitchFamily="18" charset="0"/>
              </a:rPr>
              <a:t>Стратегическое планирование отвечает на вопрос "что делать?", стратегический менеджмент – на вопросы "как делать?" и "кто будет делать?". Грани между двумя этими процессами стираются.</a:t>
            </a:r>
          </a:p>
          <a:p>
            <a:pPr algn="just"/>
            <a:r>
              <a:rPr lang="ru-RU" sz="2600" dirty="0" smtClean="0">
                <a:solidFill>
                  <a:schemeClr val="tx1"/>
                </a:solidFill>
                <a:latin typeface="Times New Roman" pitchFamily="18" charset="0"/>
                <a:cs typeface="Times New Roman" pitchFamily="18" charset="0"/>
              </a:rPr>
              <a:t>Стратегическое планирование начинает рассматриваться как составная часть целостного процесса стратегического управления. Включает в себя три стадии (по А. А. Томпсону и А. Дж. </a:t>
            </a:r>
            <a:r>
              <a:rPr lang="ru-RU" sz="2600" dirty="0" err="1" smtClean="0">
                <a:solidFill>
                  <a:schemeClr val="tx1"/>
                </a:solidFill>
                <a:latin typeface="Times New Roman" pitchFamily="18" charset="0"/>
                <a:cs typeface="Times New Roman" pitchFamily="18" charset="0"/>
              </a:rPr>
              <a:t>Стрикленду</a:t>
            </a:r>
            <a:r>
              <a:rPr lang="ru-RU" sz="2600" dirty="0" smtClean="0">
                <a:solidFill>
                  <a:schemeClr val="tx1"/>
                </a:solidFill>
                <a:latin typeface="Times New Roman" pitchFamily="18" charset="0"/>
                <a:cs typeface="Times New Roman" pitchFamily="18" charset="0"/>
              </a:rPr>
              <a:t>):</a:t>
            </a:r>
          </a:p>
          <a:p>
            <a:pPr algn="just"/>
            <a:r>
              <a:rPr lang="ru-RU" dirty="0" smtClean="0">
                <a:solidFill>
                  <a:schemeClr val="tx1"/>
                </a:solidFill>
                <a:latin typeface="Times New Roman" pitchFamily="18" charset="0"/>
                <a:cs typeface="Times New Roman" pitchFamily="18" charset="0"/>
              </a:rPr>
              <a:t> </a:t>
            </a:r>
            <a:endParaRPr lang="ru-RU" dirty="0" smtClean="0">
              <a:solidFill>
                <a:schemeClr val="tx1"/>
              </a:solidFill>
              <a:latin typeface="Times New Roman" pitchFamily="18" charset="0"/>
              <a:cs typeface="Times New Roman" pitchFamily="18" charset="0"/>
            </a:endParaRPr>
          </a:p>
          <a:p>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95536" y="404664"/>
            <a:ext cx="8280920" cy="6048672"/>
          </a:xfrm>
        </p:spPr>
        <p:txBody>
          <a:bodyPr/>
          <a:lstStyle/>
          <a:p>
            <a:endParaRPr lang="ru-RU" dirty="0"/>
          </a:p>
        </p:txBody>
      </p:sp>
      <p:pic>
        <p:nvPicPr>
          <p:cNvPr id="4" name="Рисунок 3" descr="http://school.menobr.ru/backend/upload/images/d2c0ca8f7a99404982b01aeee391669a.png"/>
          <p:cNvPicPr/>
          <p:nvPr/>
        </p:nvPicPr>
        <p:blipFill>
          <a:blip r:embed="rId2" cstate="print"/>
          <a:srcRect r="-49" b="-15"/>
          <a:stretch>
            <a:fillRect/>
          </a:stretch>
        </p:blipFill>
        <p:spPr bwMode="auto">
          <a:xfrm>
            <a:off x="539552" y="404664"/>
            <a:ext cx="8064896" cy="5976664"/>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404664"/>
            <a:ext cx="7772400" cy="6453335"/>
          </a:xfrm>
        </p:spPr>
        <p:txBody>
          <a:bodyPr>
            <a:normAutofit/>
          </a:bodyPr>
          <a:lstStyle/>
          <a:p>
            <a:pPr marL="514350" indent="-514350" algn="just"/>
            <a:r>
              <a:rPr lang="ru-RU" sz="2700" dirty="0" smtClean="0">
                <a:latin typeface="Times New Roman" pitchFamily="18" charset="0"/>
                <a:cs typeface="Times New Roman" pitchFamily="18" charset="0"/>
              </a:rPr>
              <a:t>В понятие "планирование" </a:t>
            </a:r>
            <a:r>
              <a:rPr lang="ru-RU" sz="2700" dirty="0" smtClean="0">
                <a:latin typeface="Times New Roman" pitchFamily="18" charset="0"/>
                <a:cs typeface="Times New Roman" pitchFamily="18" charset="0"/>
              </a:rPr>
              <a:t>входит определение целей </a:t>
            </a:r>
            <a:r>
              <a:rPr lang="ru-RU" sz="2700" dirty="0" smtClean="0">
                <a:latin typeface="Times New Roman" pitchFamily="18" charset="0"/>
                <a:cs typeface="Times New Roman" pitchFamily="18" charset="0"/>
              </a:rPr>
              <a:t>и путей их достижения. Сам процесс планирования проходит четыре этапа:</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1.Разработка </a:t>
            </a:r>
            <a:r>
              <a:rPr lang="ru-RU" sz="2700" dirty="0" smtClean="0">
                <a:latin typeface="Times New Roman" pitchFamily="18" charset="0"/>
                <a:cs typeface="Times New Roman" pitchFamily="18" charset="0"/>
              </a:rPr>
              <a:t>общих целей;</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2. Определение </a:t>
            </a:r>
            <a:r>
              <a:rPr lang="ru-RU" sz="2700" dirty="0" smtClean="0">
                <a:latin typeface="Times New Roman" pitchFamily="18" charset="0"/>
                <a:cs typeface="Times New Roman" pitchFamily="18" charset="0"/>
              </a:rPr>
              <a:t>конкретных, детализированных целей на заданный, сравнительно короткий период времени (2,5,10 </a:t>
            </a:r>
            <a:r>
              <a:rPr lang="ru-RU" sz="2700" dirty="0" smtClean="0">
                <a:latin typeface="Times New Roman" pitchFamily="18" charset="0"/>
                <a:cs typeface="Times New Roman" pitchFamily="18" charset="0"/>
              </a:rPr>
              <a:t>лет это ООП, программа Воспитания, программа Развития);</a:t>
            </a: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3. Определение </a:t>
            </a:r>
            <a:r>
              <a:rPr lang="ru-RU" sz="2700" dirty="0" smtClean="0">
                <a:latin typeface="Times New Roman" pitchFamily="18" charset="0"/>
                <a:cs typeface="Times New Roman" pitchFamily="18" charset="0"/>
              </a:rPr>
              <a:t>путей и средств их достижения;</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4. Контроль </a:t>
            </a:r>
            <a:r>
              <a:rPr lang="ru-RU" sz="2700" dirty="0" smtClean="0">
                <a:latin typeface="Times New Roman" pitchFamily="18" charset="0"/>
                <a:cs typeface="Times New Roman" pitchFamily="18" charset="0"/>
              </a:rPr>
              <a:t>за достижением поставленных целей путем сопоставления плановых показателей с фактическими.</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endParaRPr lang="ru-RU"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467544" y="476672"/>
            <a:ext cx="8280920" cy="6120680"/>
          </a:xfrm>
        </p:spPr>
        <p:txBody>
          <a:bodyPr/>
          <a:lstStyle/>
          <a:p>
            <a:pPr algn="just">
              <a:spcBef>
                <a:spcPts val="0"/>
              </a:spcBef>
            </a:pPr>
            <a:r>
              <a:rPr lang="ru-RU" dirty="0" smtClean="0">
                <a:solidFill>
                  <a:schemeClr val="tx1"/>
                </a:solidFill>
                <a:latin typeface="Times New Roman" pitchFamily="18" charset="0"/>
                <a:cs typeface="Times New Roman" pitchFamily="18" charset="0"/>
              </a:rPr>
              <a:t>Что учесть при стратегическом планировании в ДОО</a:t>
            </a:r>
          </a:p>
          <a:p>
            <a:pPr algn="just">
              <a:spcBef>
                <a:spcPts val="0"/>
              </a:spcBef>
            </a:pPr>
            <a:r>
              <a:rPr lang="ru-RU" dirty="0" smtClean="0">
                <a:solidFill>
                  <a:schemeClr val="tx1"/>
                </a:solidFill>
                <a:latin typeface="Times New Roman" pitchFamily="18" charset="0"/>
                <a:cs typeface="Times New Roman" pitchFamily="18" charset="0"/>
              </a:rPr>
              <a:t>При стратегическом планировании деятельности ДОО, выборе ее миссии, ценностей и видения необходимо определить:</a:t>
            </a:r>
          </a:p>
          <a:p>
            <a:pPr algn="just">
              <a:spcBef>
                <a:spcPts val="0"/>
              </a:spcBef>
            </a:pPr>
            <a:r>
              <a:rPr lang="ru-RU" dirty="0" smtClean="0">
                <a:solidFill>
                  <a:schemeClr val="tx1"/>
                </a:solidFill>
                <a:latin typeface="Times New Roman" pitchFamily="18" charset="0"/>
                <a:cs typeface="Times New Roman" pitchFamily="18" charset="0"/>
              </a:rPr>
              <a:t>• уровень качества образования;</a:t>
            </a:r>
          </a:p>
          <a:p>
            <a:pPr algn="just">
              <a:spcBef>
                <a:spcPts val="0"/>
              </a:spcBef>
            </a:pPr>
            <a:r>
              <a:rPr lang="ru-RU" dirty="0" smtClean="0">
                <a:solidFill>
                  <a:schemeClr val="tx1"/>
                </a:solidFill>
                <a:latin typeface="Times New Roman" pitchFamily="18" charset="0"/>
                <a:cs typeface="Times New Roman" pitchFamily="18" charset="0"/>
              </a:rPr>
              <a:t>• потребности потребителей;</a:t>
            </a:r>
          </a:p>
          <a:p>
            <a:pPr algn="just">
              <a:spcBef>
                <a:spcPts val="0"/>
              </a:spcBef>
            </a:pPr>
            <a:r>
              <a:rPr lang="ru-RU" dirty="0" smtClean="0">
                <a:solidFill>
                  <a:schemeClr val="tx1"/>
                </a:solidFill>
                <a:latin typeface="Times New Roman" pitchFamily="18" charset="0"/>
                <a:cs typeface="Times New Roman" pitchFamily="18" charset="0"/>
              </a:rPr>
              <a:t>• возможности организации;</a:t>
            </a:r>
          </a:p>
          <a:p>
            <a:pPr algn="just">
              <a:spcBef>
                <a:spcPts val="0"/>
              </a:spcBef>
            </a:pPr>
            <a:r>
              <a:rPr lang="ru-RU" dirty="0" smtClean="0">
                <a:solidFill>
                  <a:schemeClr val="tx1"/>
                </a:solidFill>
                <a:latin typeface="Times New Roman" pitchFamily="18" charset="0"/>
                <a:cs typeface="Times New Roman" pitchFamily="18" charset="0"/>
              </a:rPr>
              <a:t>• стратегические цели;</a:t>
            </a:r>
          </a:p>
          <a:p>
            <a:pPr algn="just">
              <a:spcBef>
                <a:spcPts val="0"/>
              </a:spcBef>
            </a:pPr>
            <a:r>
              <a:rPr lang="ru-RU" dirty="0" smtClean="0">
                <a:solidFill>
                  <a:schemeClr val="tx1"/>
                </a:solidFill>
                <a:latin typeface="Times New Roman" pitchFamily="18" charset="0"/>
                <a:cs typeface="Times New Roman" pitchFamily="18" charset="0"/>
              </a:rPr>
              <a:t>• планирование - определение стратегии.</a:t>
            </a: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83568" y="332656"/>
            <a:ext cx="7992888" cy="6264696"/>
          </a:xfrm>
        </p:spPr>
        <p:txBody>
          <a:bodyPr>
            <a:normAutofit fontScale="55000" lnSpcReduction="20000"/>
          </a:bodyPr>
          <a:lstStyle/>
          <a:p>
            <a:pPr algn="just"/>
            <a:r>
              <a:rPr lang="ru-RU" sz="4200" dirty="0" smtClean="0">
                <a:solidFill>
                  <a:schemeClr val="tx1"/>
                </a:solidFill>
                <a:latin typeface="Times New Roman" pitchFamily="18" charset="0"/>
                <a:cs typeface="Times New Roman" pitchFamily="18" charset="0"/>
              </a:rPr>
              <a:t>Выделяют </a:t>
            </a:r>
            <a:r>
              <a:rPr lang="ru-RU" sz="4200" dirty="0" smtClean="0">
                <a:solidFill>
                  <a:schemeClr val="tx1"/>
                </a:solidFill>
                <a:latin typeface="Times New Roman" pitchFamily="18" charset="0"/>
                <a:cs typeface="Times New Roman" pitchFamily="18" charset="0"/>
              </a:rPr>
              <a:t>четыре основных вида управленческой деятельности в рамках процесса стратегического планирования:</a:t>
            </a:r>
          </a:p>
          <a:p>
            <a:pPr lvl="0" algn="just"/>
            <a:r>
              <a:rPr lang="ru-RU" sz="4200" dirty="0" smtClean="0">
                <a:solidFill>
                  <a:schemeClr val="tx1"/>
                </a:solidFill>
                <a:latin typeface="Times New Roman" pitchFamily="18" charset="0"/>
                <a:cs typeface="Times New Roman" pitchFamily="18" charset="0"/>
              </a:rPr>
              <a:t>1. Распределение </a:t>
            </a:r>
            <a:r>
              <a:rPr lang="ru-RU" sz="4200" dirty="0" smtClean="0">
                <a:solidFill>
                  <a:schemeClr val="tx1"/>
                </a:solidFill>
                <a:latin typeface="Times New Roman" pitchFamily="18" charset="0"/>
                <a:cs typeface="Times New Roman" pitchFamily="18" charset="0"/>
              </a:rPr>
              <a:t>ресурсов, в основном ограниченных, таких как фонды, управленческие таланты, педагогический опыт;</a:t>
            </a:r>
          </a:p>
          <a:p>
            <a:pPr lvl="0" algn="just"/>
            <a:r>
              <a:rPr lang="ru-RU" sz="4200" dirty="0" smtClean="0">
                <a:solidFill>
                  <a:schemeClr val="tx1"/>
                </a:solidFill>
                <a:latin typeface="Times New Roman" pitchFamily="18" charset="0"/>
                <a:cs typeface="Times New Roman" pitchFamily="18" charset="0"/>
              </a:rPr>
              <a:t>2. Адаптация </a:t>
            </a:r>
            <a:r>
              <a:rPr lang="ru-RU" sz="4200" dirty="0" smtClean="0">
                <a:solidFill>
                  <a:schemeClr val="tx1"/>
                </a:solidFill>
                <a:latin typeface="Times New Roman" pitchFamily="18" charset="0"/>
                <a:cs typeface="Times New Roman" pitchFamily="18" charset="0"/>
              </a:rPr>
              <a:t>к внешней среде (все действия стратегического характера, которые улучшают отношения ДОУ с его окружением. Здесь необходимо выявить возможные варианты и обеспечить эффективное приспособление стратегии к окружающим условиям. Такая деятельность может проходить по линии совершенствования педагогического процесса, взаимодействия с   социальным окружением и т.д.);</a:t>
            </a:r>
          </a:p>
          <a:p>
            <a:pPr lvl="0" algn="just"/>
            <a:r>
              <a:rPr lang="ru-RU" sz="4200" dirty="0" smtClean="0">
                <a:solidFill>
                  <a:schemeClr val="tx1"/>
                </a:solidFill>
                <a:latin typeface="Times New Roman" pitchFamily="18" charset="0"/>
                <a:cs typeface="Times New Roman" pitchFamily="18" charset="0"/>
              </a:rPr>
              <a:t>3. Внутренняя </a:t>
            </a:r>
            <a:r>
              <a:rPr lang="ru-RU" sz="4200" dirty="0" smtClean="0">
                <a:solidFill>
                  <a:schemeClr val="tx1"/>
                </a:solidFill>
                <a:latin typeface="Times New Roman" pitchFamily="18" charset="0"/>
                <a:cs typeface="Times New Roman" pitchFamily="18" charset="0"/>
              </a:rPr>
              <a:t>координация (</a:t>
            </a:r>
            <a:r>
              <a:rPr lang="ru-RU" sz="4200" dirty="0" err="1" smtClean="0">
                <a:solidFill>
                  <a:schemeClr val="tx1"/>
                </a:solidFill>
                <a:latin typeface="Times New Roman" pitchFamily="18" charset="0"/>
                <a:cs typeface="Times New Roman" pitchFamily="18" charset="0"/>
              </a:rPr>
              <a:t>координация</a:t>
            </a:r>
            <a:r>
              <a:rPr lang="ru-RU" sz="4200" dirty="0" smtClean="0">
                <a:solidFill>
                  <a:schemeClr val="tx1"/>
                </a:solidFill>
                <a:latin typeface="Times New Roman" pitchFamily="18" charset="0"/>
                <a:cs typeface="Times New Roman" pitchFamily="18" charset="0"/>
              </a:rPr>
              <a:t> стратегической деятельности для отображения сильных и слабых сторон организации с целью достижения эффективной интеграции внутренних операций);</a:t>
            </a:r>
          </a:p>
          <a:p>
            <a:pPr lvl="0" algn="just"/>
            <a:r>
              <a:rPr lang="ru-RU" sz="4200" dirty="0" smtClean="0">
                <a:solidFill>
                  <a:schemeClr val="tx1"/>
                </a:solidFill>
                <a:latin typeface="Times New Roman" pitchFamily="18" charset="0"/>
                <a:cs typeface="Times New Roman" pitchFamily="18" charset="0"/>
              </a:rPr>
              <a:t>4. Осознание </a:t>
            </a:r>
            <a:r>
              <a:rPr lang="ru-RU" sz="4200" dirty="0" smtClean="0">
                <a:solidFill>
                  <a:schemeClr val="tx1"/>
                </a:solidFill>
                <a:latin typeface="Times New Roman" pitchFamily="18" charset="0"/>
                <a:cs typeface="Times New Roman" pitchFamily="18" charset="0"/>
              </a:rPr>
              <a:t>организационных стратегий (осуществление систематического развития педагогов путем формирования организации, которая может учиться на прошлых стратегических ошибках, т.е. способность учиться на опыте).</a:t>
            </a: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51520" y="692696"/>
            <a:ext cx="8568952" cy="5616624"/>
          </a:xfrm>
        </p:spPr>
        <p:txBody>
          <a:bodyPr>
            <a:normAutofit/>
          </a:bodyPr>
          <a:lstStyle/>
          <a:p>
            <a:pPr algn="just"/>
            <a:r>
              <a:rPr lang="ru-RU" sz="2400" dirty="0" smtClean="0">
                <a:solidFill>
                  <a:schemeClr val="tx1"/>
                </a:solidFill>
                <a:latin typeface="Times New Roman" pitchFamily="18" charset="0"/>
                <a:cs typeface="Times New Roman" pitchFamily="18" charset="0"/>
              </a:rPr>
              <a:t>Формирование стратегического плана представляет собой тщательную, систематическую подготовку к будущему, осуществляемую  руководством:</a:t>
            </a:r>
          </a:p>
          <a:p>
            <a:pPr algn="just"/>
            <a:r>
              <a:rPr lang="ru-RU" sz="2400" i="1" dirty="0" smtClean="0">
                <a:solidFill>
                  <a:schemeClr val="tx1"/>
                </a:solidFill>
                <a:latin typeface="Times New Roman" pitchFamily="18" charset="0"/>
                <a:cs typeface="Times New Roman" pitchFamily="18" charset="0"/>
              </a:rPr>
              <a:t>1.) Выбор миссии</a:t>
            </a:r>
            <a:endParaRPr lang="ru-RU" sz="2400" dirty="0" smtClean="0">
              <a:solidFill>
                <a:schemeClr val="tx1"/>
              </a:solidFill>
              <a:latin typeface="Times New Roman" pitchFamily="18" charset="0"/>
              <a:cs typeface="Times New Roman" pitchFamily="18" charset="0"/>
            </a:endParaRPr>
          </a:p>
          <a:p>
            <a:pPr algn="just"/>
            <a:r>
              <a:rPr lang="ru-RU" sz="2400" dirty="0" smtClean="0">
                <a:solidFill>
                  <a:schemeClr val="tx1"/>
                </a:solidFill>
                <a:latin typeface="Times New Roman" pitchFamily="18" charset="0"/>
                <a:cs typeface="Times New Roman" pitchFamily="18" charset="0"/>
              </a:rPr>
              <a:t>Формирование целей (долгосрочные, среднесрочные, краткосрочные).</a:t>
            </a:r>
          </a:p>
          <a:p>
            <a:pPr algn="just"/>
            <a:r>
              <a:rPr lang="ru-RU" sz="2400" i="1" dirty="0" smtClean="0">
                <a:solidFill>
                  <a:schemeClr val="tx1"/>
                </a:solidFill>
                <a:latin typeface="Times New Roman" pitchFamily="18" charset="0"/>
                <a:cs typeface="Times New Roman" pitchFamily="18" charset="0"/>
              </a:rPr>
              <a:t>2.) Разработка обеспечивающих планов</a:t>
            </a:r>
            <a:endParaRPr lang="ru-RU" sz="2400" dirty="0" smtClean="0">
              <a:solidFill>
                <a:schemeClr val="tx1"/>
              </a:solidFill>
              <a:latin typeface="Times New Roman" pitchFamily="18" charset="0"/>
              <a:cs typeface="Times New Roman" pitchFamily="18" charset="0"/>
            </a:endParaRPr>
          </a:p>
          <a:p>
            <a:pPr algn="just"/>
            <a:r>
              <a:rPr lang="ru-RU" sz="2400" dirty="0" smtClean="0">
                <a:solidFill>
                  <a:schemeClr val="tx1"/>
                </a:solidFill>
                <a:latin typeface="Times New Roman" pitchFamily="18" charset="0"/>
                <a:cs typeface="Times New Roman" pitchFamily="18" charset="0"/>
              </a:rPr>
              <a:t>(политика, стратегия, процедуры, правила, бюджеты</a:t>
            </a:r>
            <a:r>
              <a:rPr lang="ru-RU" sz="2400" dirty="0" smtClean="0">
                <a:solidFill>
                  <a:schemeClr val="tx1"/>
                </a:solidFill>
                <a:latin typeface="Times New Roman" pitchFamily="18" charset="0"/>
                <a:cs typeface="Times New Roman" pitchFamily="18" charset="0"/>
              </a:rPr>
              <a:t>).</a:t>
            </a:r>
            <a:r>
              <a:rPr lang="ru-RU" sz="2400" dirty="0" smtClean="0">
                <a:solidFill>
                  <a:schemeClr val="tx1"/>
                </a:solidFill>
                <a:latin typeface="Times New Roman" pitchFamily="18" charset="0"/>
                <a:cs typeface="Times New Roman" pitchFamily="18" charset="0"/>
              </a:rPr>
              <a:t> Очевидно, что все планы имеют три общих элемента - начальное состояние, цель (или конечное состояние) и процессы, связывающие эти два состояния. Цель планирования - соединить эти элементы так, чтобы с наименьшими затратами достигнуть наибольшей эффективности - т.е. максимизировать результаты.</a:t>
            </a:r>
          </a:p>
          <a:p>
            <a:endParaRPr lang="ru-RU" dirty="0" smtClean="0"/>
          </a:p>
          <a:p>
            <a:endParaRPr lang="ru-RU" dirty="0" smtClean="0"/>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60648"/>
            <a:ext cx="8784976" cy="6408712"/>
          </a:xfrm>
        </p:spPr>
        <p:txBody>
          <a:bodyPr>
            <a:normAutofit fontScale="40000" lnSpcReduction="20000"/>
          </a:bodyPr>
          <a:lstStyle/>
          <a:p>
            <a:pPr algn="just"/>
            <a:r>
              <a:rPr lang="ru-RU" sz="5000" b="1" dirty="0" smtClean="0">
                <a:solidFill>
                  <a:schemeClr val="tx1"/>
                </a:solidFill>
                <a:latin typeface="Times New Roman" pitchFamily="18" charset="0"/>
                <a:cs typeface="Times New Roman" pitchFamily="18" charset="0"/>
              </a:rPr>
              <a:t>Первый элемент любого плана</a:t>
            </a:r>
            <a:r>
              <a:rPr lang="ru-RU" sz="5000" dirty="0" smtClean="0">
                <a:solidFill>
                  <a:schemeClr val="tx1"/>
                </a:solidFill>
                <a:latin typeface="Times New Roman" pitchFamily="18" charset="0"/>
                <a:cs typeface="Times New Roman" pitchFamily="18" charset="0"/>
              </a:rPr>
              <a:t> - начальное состояние. Начальное состояние людей - обычно это их положение в настоящее время: люди управляют определенными ресурсами, которые позволяют им достигать некоторого другого состояния. Следует учесть все ресурсы и ограничения для обеспечения эффективности планирования.</a:t>
            </a:r>
          </a:p>
          <a:p>
            <a:pPr algn="just"/>
            <a:r>
              <a:rPr lang="ru-RU" sz="5000" b="1" dirty="0" smtClean="0">
                <a:solidFill>
                  <a:schemeClr val="tx1"/>
                </a:solidFill>
                <a:latin typeface="Times New Roman" pitchFamily="18" charset="0"/>
                <a:cs typeface="Times New Roman" pitchFamily="18" charset="0"/>
              </a:rPr>
              <a:t>Вторым элементом является цель</a:t>
            </a:r>
            <a:r>
              <a:rPr lang="ru-RU" sz="5000" dirty="0" smtClean="0">
                <a:solidFill>
                  <a:schemeClr val="tx1"/>
                </a:solidFill>
                <a:latin typeface="Times New Roman" pitchFamily="18" charset="0"/>
                <a:cs typeface="Times New Roman" pitchFamily="18" charset="0"/>
              </a:rPr>
              <a:t>. При условии, что остальные два элемента учтены правильно, этот элемент становится просто мишенью. Цели могут быть неясно определены или установлены для недостижимого состояния (не реальны). Не следует ставить цель без точных знаний о силах и влияниях, которые действуют и формируют эту цель. Цель должна быть хорошо поставлена, достижима, а также пересмотрена и изменена в соответствии с требованиями обстоятельств.</a:t>
            </a:r>
          </a:p>
          <a:p>
            <a:pPr algn="just"/>
            <a:r>
              <a:rPr lang="ru-RU" sz="5000" b="1" dirty="0" smtClean="0">
                <a:solidFill>
                  <a:schemeClr val="tx1"/>
                </a:solidFill>
                <a:latin typeface="Times New Roman" pitchFamily="18" charset="0"/>
                <a:cs typeface="Times New Roman" pitchFamily="18" charset="0"/>
              </a:rPr>
              <a:t>Третьим элементом плана являются процессы</a:t>
            </a:r>
            <a:r>
              <a:rPr lang="ru-RU" sz="5000" dirty="0" smtClean="0">
                <a:solidFill>
                  <a:schemeClr val="tx1"/>
                </a:solidFill>
                <a:latin typeface="Times New Roman" pitchFamily="18" charset="0"/>
                <a:cs typeface="Times New Roman" pitchFamily="18" charset="0"/>
              </a:rPr>
              <a:t>. Этот элемент - сам план, так как по существу в нем содержится описание метода, с помощью которого происходит переход от начального состояния к цели. Два первых элемента можно в основном рассмотреть теоретически; третий элемент, напротив, более конкретен. Он должен содержать: факторы, действующие на цель; внутренние и внешние силы, действующие на эти факторы; цели операции; логическую последовательность шагов и вероятные состояния, пригодные для принятия решений, которые нужны для управления процессом. Факторы могут быть экологическими, экономическими, культурными, социальными, политическими и технологическими. Эти факторы могут в той или иной степени контролироваться лицами, принимающими решения. Для учета этих факторов необходимо пользоваться любой доступной информацией.</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332656"/>
            <a:ext cx="8568952" cy="6264696"/>
          </a:xfrm>
        </p:spPr>
        <p:txBody>
          <a:bodyPr>
            <a:normAutofit fontScale="70000" lnSpcReduction="20000"/>
          </a:bodyPr>
          <a:lstStyle/>
          <a:p>
            <a:pPr algn="just"/>
            <a:r>
              <a:rPr lang="ru-RU" dirty="0" smtClean="0">
                <a:solidFill>
                  <a:schemeClr val="tx1"/>
                </a:solidFill>
                <a:latin typeface="Times New Roman" pitchFamily="18" charset="0"/>
                <a:cs typeface="Times New Roman" pitchFamily="18" charset="0"/>
              </a:rPr>
              <a:t>Одним из самых существенных решений при планировании является выбор цели организации. </a:t>
            </a:r>
            <a:r>
              <a:rPr lang="ru-RU" b="1" dirty="0" smtClean="0">
                <a:solidFill>
                  <a:schemeClr val="tx1"/>
                </a:solidFill>
                <a:latin typeface="Times New Roman" pitchFamily="18" charset="0"/>
                <a:cs typeface="Times New Roman" pitchFamily="18" charset="0"/>
              </a:rPr>
              <a:t>Основная общая цель организации обозначается как миссия, и все остальные цели вырабатываются для ее осуществления.</a:t>
            </a:r>
            <a:r>
              <a:rPr lang="ru-RU" dirty="0" smtClean="0">
                <a:solidFill>
                  <a:schemeClr val="tx1"/>
                </a:solidFill>
                <a:latin typeface="Times New Roman" pitchFamily="18" charset="0"/>
                <a:cs typeface="Times New Roman" pitchFamily="18" charset="0"/>
              </a:rPr>
              <a:t> Значение миссии невозможно преувеличить. Выработанные цели служат в качестве критериев для всего последующего процесса принятия. Конкретные и измеримые цели (это позволяет создать четкую базу отсчета для последующих решений и оценки хода работы).</a:t>
            </a:r>
          </a:p>
          <a:p>
            <a:pPr algn="just"/>
            <a:r>
              <a:rPr lang="ru-RU" b="1" dirty="0" smtClean="0">
                <a:solidFill>
                  <a:schemeClr val="tx1"/>
                </a:solidFill>
                <a:latin typeface="Times New Roman" pitchFamily="18" charset="0"/>
                <a:cs typeface="Times New Roman" pitchFamily="18" charset="0"/>
              </a:rPr>
              <a:t>Успешность </a:t>
            </a:r>
            <a:r>
              <a:rPr lang="ru-RU" dirty="0" smtClean="0">
                <a:solidFill>
                  <a:schemeClr val="tx1"/>
                </a:solidFill>
                <a:latin typeface="Times New Roman" pitchFamily="18" charset="0"/>
                <a:cs typeface="Times New Roman" pitchFamily="18" charset="0"/>
              </a:rPr>
              <a:t>развития дошкольного учреждения, его социальный статус  зависит от:</a:t>
            </a:r>
          </a:p>
          <a:p>
            <a:pPr lvl="0" algn="just"/>
            <a:r>
              <a:rPr lang="ru-RU" dirty="0" smtClean="0">
                <a:solidFill>
                  <a:schemeClr val="tx1"/>
                </a:solidFill>
                <a:latin typeface="Times New Roman" pitchFamily="18" charset="0"/>
                <a:cs typeface="Times New Roman" pitchFamily="18" charset="0"/>
              </a:rPr>
              <a:t>1.   профессиональных </a:t>
            </a:r>
            <a:r>
              <a:rPr lang="ru-RU" dirty="0" smtClean="0">
                <a:solidFill>
                  <a:schemeClr val="tx1"/>
                </a:solidFill>
                <a:latin typeface="Times New Roman" pitchFamily="18" charset="0"/>
                <a:cs typeface="Times New Roman" pitchFamily="18" charset="0"/>
              </a:rPr>
              <a:t>умений руководителя,</a:t>
            </a:r>
          </a:p>
          <a:p>
            <a:pPr lvl="0" algn="just"/>
            <a:r>
              <a:rPr lang="ru-RU" dirty="0" smtClean="0">
                <a:solidFill>
                  <a:schemeClr val="tx1"/>
                </a:solidFill>
                <a:latin typeface="Times New Roman" pitchFamily="18" charset="0"/>
                <a:cs typeface="Times New Roman" pitchFamily="18" charset="0"/>
              </a:rPr>
              <a:t>2.   способностей </a:t>
            </a:r>
            <a:r>
              <a:rPr lang="ru-RU" dirty="0" smtClean="0">
                <a:solidFill>
                  <a:schemeClr val="tx1"/>
                </a:solidFill>
                <a:latin typeface="Times New Roman" pitchFamily="18" charset="0"/>
                <a:cs typeface="Times New Roman" pitchFamily="18" charset="0"/>
              </a:rPr>
              <a:t>оперативно принимать решения,</a:t>
            </a:r>
          </a:p>
          <a:p>
            <a:pPr lvl="0" algn="just"/>
            <a:r>
              <a:rPr lang="ru-RU" dirty="0" smtClean="0">
                <a:solidFill>
                  <a:schemeClr val="tx1"/>
                </a:solidFill>
                <a:latin typeface="Times New Roman" pitchFamily="18" charset="0"/>
                <a:cs typeface="Times New Roman" pitchFamily="18" charset="0"/>
              </a:rPr>
              <a:t>3. способностей </a:t>
            </a:r>
            <a:r>
              <a:rPr lang="ru-RU" dirty="0" smtClean="0">
                <a:solidFill>
                  <a:schemeClr val="tx1"/>
                </a:solidFill>
                <a:latin typeface="Times New Roman" pitchFamily="18" charset="0"/>
                <a:cs typeface="Times New Roman" pitchFamily="18" charset="0"/>
              </a:rPr>
              <a:t>нацеливать коллектив на непрерывное развитие, творческий рост.</a:t>
            </a:r>
          </a:p>
          <a:p>
            <a:pPr algn="just"/>
            <a:r>
              <a:rPr lang="ru-RU" b="1" dirty="0" smtClean="0">
                <a:solidFill>
                  <a:schemeClr val="tx1"/>
                </a:solidFill>
                <a:latin typeface="Times New Roman" pitchFamily="18" charset="0"/>
                <a:cs typeface="Times New Roman" pitchFamily="18" charset="0"/>
              </a:rPr>
              <a:t>Эффективность</a:t>
            </a:r>
            <a:r>
              <a:rPr lang="ru-RU" dirty="0" smtClean="0">
                <a:solidFill>
                  <a:schemeClr val="tx1"/>
                </a:solidFill>
                <a:latin typeface="Times New Roman" pitchFamily="18" charset="0"/>
                <a:cs typeface="Times New Roman" pitchFamily="18" charset="0"/>
              </a:rPr>
              <a:t> управления дошкольным образовательным учреждением напрямую зависит от:</a:t>
            </a:r>
          </a:p>
          <a:p>
            <a:pPr lvl="0" algn="just"/>
            <a:r>
              <a:rPr lang="ru-RU" dirty="0" smtClean="0">
                <a:solidFill>
                  <a:schemeClr val="tx1"/>
                </a:solidFill>
                <a:latin typeface="Times New Roman" pitchFamily="18" charset="0"/>
                <a:cs typeface="Times New Roman" pitchFamily="18" charset="0"/>
              </a:rPr>
              <a:t>1.    умения </a:t>
            </a:r>
            <a:r>
              <a:rPr lang="ru-RU" dirty="0" smtClean="0">
                <a:solidFill>
                  <a:schemeClr val="tx1"/>
                </a:solidFill>
                <a:latin typeface="Times New Roman" pitchFamily="18" charset="0"/>
                <a:cs typeface="Times New Roman" pitchFamily="18" charset="0"/>
              </a:rPr>
              <a:t>руководителя осознавать себя и свои личные цели,</a:t>
            </a:r>
          </a:p>
          <a:p>
            <a:pPr lvl="0" algn="just"/>
            <a:r>
              <a:rPr lang="ru-RU" dirty="0" smtClean="0">
                <a:solidFill>
                  <a:schemeClr val="tx1"/>
                </a:solidFill>
                <a:latin typeface="Times New Roman" pitchFamily="18" charset="0"/>
                <a:cs typeface="Times New Roman" pitchFamily="18" charset="0"/>
              </a:rPr>
              <a:t>2.   правильно </a:t>
            </a:r>
            <a:r>
              <a:rPr lang="ru-RU" dirty="0" smtClean="0">
                <a:solidFill>
                  <a:schemeClr val="tx1"/>
                </a:solidFill>
                <a:latin typeface="Times New Roman" pitchFamily="18" charset="0"/>
                <a:cs typeface="Times New Roman" pitchFamily="18" charset="0"/>
              </a:rPr>
              <a:t>распределять время и усилия, т.е. от умения изучать и изменять себя;</a:t>
            </a:r>
          </a:p>
          <a:p>
            <a:pPr lvl="0" algn="just"/>
            <a:r>
              <a:rPr lang="ru-RU" dirty="0" smtClean="0">
                <a:solidFill>
                  <a:schemeClr val="tx1"/>
                </a:solidFill>
                <a:latin typeface="Times New Roman" pitchFamily="18" charset="0"/>
                <a:cs typeface="Times New Roman" pitchFamily="18" charset="0"/>
              </a:rPr>
              <a:t>3. умения </a:t>
            </a:r>
            <a:r>
              <a:rPr lang="ru-RU" dirty="0" smtClean="0">
                <a:solidFill>
                  <a:schemeClr val="tx1"/>
                </a:solidFill>
                <a:latin typeface="Times New Roman" pitchFamily="18" charset="0"/>
                <a:cs typeface="Times New Roman" pitchFamily="18" charset="0"/>
              </a:rPr>
              <a:t>создавать собственные управленческие концепции развития</a:t>
            </a:r>
            <a:r>
              <a:rPr lang="ru-RU" dirty="0" smtClean="0"/>
              <a:t>.</a:t>
            </a:r>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188640"/>
            <a:ext cx="8424936" cy="6336704"/>
          </a:xfrm>
        </p:spPr>
        <p:txBody>
          <a:bodyPr>
            <a:normAutofit fontScale="85000" lnSpcReduction="10000"/>
          </a:bodyPr>
          <a:lstStyle/>
          <a:p>
            <a:pPr algn="just"/>
            <a:r>
              <a:rPr lang="ru-RU" b="1" dirty="0" smtClean="0">
                <a:solidFill>
                  <a:schemeClr val="tx1"/>
                </a:solidFill>
                <a:latin typeface="Times New Roman" pitchFamily="18" charset="0"/>
                <a:cs typeface="Times New Roman" pitchFamily="18" charset="0"/>
              </a:rPr>
              <a:t>Критерии профессионального мастерства руководителя</a:t>
            </a:r>
            <a:r>
              <a:rPr lang="ru-RU" dirty="0" smtClean="0">
                <a:solidFill>
                  <a:schemeClr val="tx1"/>
                </a:solidFill>
                <a:latin typeface="Times New Roman" pitchFamily="18" charset="0"/>
                <a:cs typeface="Times New Roman" pitchFamily="18" charset="0"/>
              </a:rPr>
              <a:t>  при планировании это:</a:t>
            </a:r>
          </a:p>
          <a:p>
            <a:pPr lvl="0" algn="just"/>
            <a:r>
              <a:rPr lang="ru-RU" dirty="0" smtClean="0">
                <a:solidFill>
                  <a:schemeClr val="tx1"/>
                </a:solidFill>
                <a:latin typeface="Times New Roman" pitchFamily="18" charset="0"/>
                <a:cs typeface="Times New Roman" pitchFamily="18" charset="0"/>
              </a:rPr>
              <a:t>1.        способность </a:t>
            </a:r>
            <a:r>
              <a:rPr lang="ru-RU" dirty="0" smtClean="0">
                <a:solidFill>
                  <a:schemeClr val="tx1"/>
                </a:solidFill>
                <a:latin typeface="Times New Roman" pitchFamily="18" charset="0"/>
                <a:cs typeface="Times New Roman" pitchFamily="18" charset="0"/>
              </a:rPr>
              <a:t>проанализировать ситуацию;</a:t>
            </a:r>
          </a:p>
          <a:p>
            <a:pPr lvl="0" algn="just"/>
            <a:r>
              <a:rPr lang="ru-RU" dirty="0" smtClean="0">
                <a:solidFill>
                  <a:schemeClr val="tx1"/>
                </a:solidFill>
                <a:latin typeface="Times New Roman" pitchFamily="18" charset="0"/>
                <a:cs typeface="Times New Roman" pitchFamily="18" charset="0"/>
              </a:rPr>
              <a:t>2. умение </a:t>
            </a:r>
            <a:r>
              <a:rPr lang="ru-RU" dirty="0" smtClean="0">
                <a:solidFill>
                  <a:schemeClr val="tx1"/>
                </a:solidFill>
                <a:latin typeface="Times New Roman" pitchFamily="18" charset="0"/>
                <a:cs typeface="Times New Roman" pitchFamily="18" charset="0"/>
              </a:rPr>
              <a:t>выявить основные тенденции жизнедеятельности учреждения (увидеть перспективы развития);</a:t>
            </a:r>
          </a:p>
          <a:p>
            <a:pPr lvl="0" algn="just"/>
            <a:r>
              <a:rPr lang="ru-RU" dirty="0" smtClean="0">
                <a:solidFill>
                  <a:schemeClr val="tx1"/>
                </a:solidFill>
                <a:latin typeface="Times New Roman" pitchFamily="18" charset="0"/>
                <a:cs typeface="Times New Roman" pitchFamily="18" charset="0"/>
              </a:rPr>
              <a:t>3.    умение </a:t>
            </a:r>
            <a:r>
              <a:rPr lang="ru-RU" dirty="0" smtClean="0">
                <a:solidFill>
                  <a:schemeClr val="tx1"/>
                </a:solidFill>
                <a:latin typeface="Times New Roman" pitchFamily="18" charset="0"/>
                <a:cs typeface="Times New Roman" pitchFamily="18" charset="0"/>
              </a:rPr>
              <a:t>определить пути развития учреждения (способы и средства достижения).</a:t>
            </a:r>
          </a:p>
          <a:p>
            <a:pPr algn="just"/>
            <a:r>
              <a:rPr lang="ru-RU" dirty="0" smtClean="0">
                <a:solidFill>
                  <a:schemeClr val="tx1"/>
                </a:solidFill>
                <a:latin typeface="Times New Roman" pitchFamily="18" charset="0"/>
                <a:cs typeface="Times New Roman" pitchFamily="18" charset="0"/>
              </a:rPr>
              <a:t>Осуществляя выбор путей обновления педагогического процесса и эффективного управления им, современный руководитель, должен учитывать:</a:t>
            </a:r>
          </a:p>
          <a:p>
            <a:pPr algn="just"/>
            <a:r>
              <a:rPr lang="ru-RU" dirty="0" smtClean="0">
                <a:solidFill>
                  <a:schemeClr val="tx1"/>
                </a:solidFill>
                <a:latin typeface="Times New Roman" pitchFamily="18" charset="0"/>
                <a:cs typeface="Times New Roman" pitchFamily="18" charset="0"/>
              </a:rPr>
              <a:t>– тенденции социальных преобразований в обществе, </a:t>
            </a:r>
          </a:p>
          <a:p>
            <a:pPr algn="just"/>
            <a:r>
              <a:rPr lang="ru-RU" dirty="0" smtClean="0">
                <a:solidFill>
                  <a:schemeClr val="tx1"/>
                </a:solidFill>
                <a:latin typeface="Times New Roman" pitchFamily="18" charset="0"/>
                <a:cs typeface="Times New Roman" pitchFamily="18" charset="0"/>
              </a:rPr>
              <a:t>– запросы родителей, </a:t>
            </a:r>
          </a:p>
          <a:p>
            <a:pPr algn="just"/>
            <a:r>
              <a:rPr lang="ru-RU" dirty="0" smtClean="0">
                <a:solidFill>
                  <a:schemeClr val="tx1"/>
                </a:solidFill>
                <a:latin typeface="Times New Roman" pitchFamily="18" charset="0"/>
                <a:cs typeface="Times New Roman" pitchFamily="18" charset="0"/>
              </a:rPr>
              <a:t>– интересы детей </a:t>
            </a:r>
          </a:p>
          <a:p>
            <a:pPr algn="just"/>
            <a:r>
              <a:rPr lang="ru-RU" dirty="0" smtClean="0">
                <a:solidFill>
                  <a:schemeClr val="tx1"/>
                </a:solidFill>
                <a:latin typeface="Times New Roman" pitchFamily="18" charset="0"/>
                <a:cs typeface="Times New Roman" pitchFamily="18" charset="0"/>
              </a:rPr>
              <a:t>– профессиональные возможности педагогов.</a:t>
            </a: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404664"/>
            <a:ext cx="8496944" cy="6264696"/>
          </a:xfrm>
        </p:spPr>
        <p:txBody>
          <a:bodyPr/>
          <a:lstStyle/>
          <a:p>
            <a:pPr algn="just"/>
            <a:r>
              <a:rPr lang="ru-RU" dirty="0" smtClean="0">
                <a:solidFill>
                  <a:schemeClr val="tx1"/>
                </a:solidFill>
                <a:latin typeface="Times New Roman" pitchFamily="18" charset="0"/>
                <a:cs typeface="Times New Roman" pitchFamily="18" charset="0"/>
              </a:rPr>
              <a:t>Современный руководитель образовательного учреждения должен обладать множеством управленческих знаний и умений, но, на мой взгляд, самым главным является его умение видеть своё учреждение в будущем и знать, как это будущее сделать наиболее успешным для всех участников образовательного процесса.</a:t>
            </a: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899592" y="404664"/>
            <a:ext cx="7632848" cy="6120680"/>
          </a:xfrm>
        </p:spPr>
        <p:txBody>
          <a:bodyPr>
            <a:normAutofit fontScale="92500" lnSpcReduction="20000"/>
          </a:bodyPr>
          <a:lstStyle/>
          <a:p>
            <a:pPr algn="just"/>
            <a:r>
              <a:rPr lang="ru-RU" b="1" dirty="0" smtClean="0">
                <a:solidFill>
                  <a:schemeClr val="tx1"/>
                </a:solidFill>
                <a:latin typeface="Times New Roman" pitchFamily="18" charset="0"/>
                <a:cs typeface="Times New Roman" pitchFamily="18" charset="0"/>
              </a:rPr>
              <a:t>Проблемы  реализации планирования</a:t>
            </a:r>
            <a:r>
              <a:rPr lang="ru-RU" dirty="0" smtClean="0">
                <a:solidFill>
                  <a:schemeClr val="tx1"/>
                </a:solidFill>
                <a:latin typeface="Times New Roman" pitchFamily="18" charset="0"/>
                <a:cs typeface="Times New Roman" pitchFamily="18" charset="0"/>
              </a:rPr>
              <a:t>:</a:t>
            </a:r>
          </a:p>
          <a:p>
            <a:pPr lvl="0" algn="just"/>
            <a:r>
              <a:rPr lang="ru-RU" dirty="0" smtClean="0">
                <a:solidFill>
                  <a:schemeClr val="tx1"/>
                </a:solidFill>
                <a:latin typeface="Times New Roman" pitchFamily="18" charset="0"/>
                <a:cs typeface="Times New Roman" pitchFamily="18" charset="0"/>
              </a:rPr>
              <a:t>недостаточное осознание руководителями значения и сущности планирования в системе управления;</a:t>
            </a:r>
          </a:p>
          <a:p>
            <a:pPr lvl="0" algn="just"/>
            <a:r>
              <a:rPr lang="ru-RU" dirty="0" smtClean="0">
                <a:solidFill>
                  <a:schemeClr val="tx1"/>
                </a:solidFill>
                <a:latin typeface="Times New Roman" pitchFamily="18" charset="0"/>
                <a:cs typeface="Times New Roman" pitchFamily="18" charset="0"/>
              </a:rPr>
              <a:t>трудности в совершенствовании механизма планирования (определении целей, структуры и содержания);</a:t>
            </a:r>
          </a:p>
          <a:p>
            <a:pPr lvl="0" algn="just"/>
            <a:r>
              <a:rPr lang="ru-RU" dirty="0" smtClean="0">
                <a:solidFill>
                  <a:schemeClr val="tx1"/>
                </a:solidFill>
                <a:latin typeface="Times New Roman" pitchFamily="18" charset="0"/>
                <a:cs typeface="Times New Roman" pitchFamily="18" charset="0"/>
              </a:rPr>
              <a:t>необходимость создания новых разновидностей планов и технологий планирования.</a:t>
            </a:r>
          </a:p>
          <a:p>
            <a:pPr algn="just"/>
            <a:r>
              <a:rPr lang="ru-RU" dirty="0" smtClean="0">
                <a:solidFill>
                  <a:schemeClr val="tx1"/>
                </a:solidFill>
                <a:latin typeface="Times New Roman" pitchFamily="18" charset="0"/>
                <a:cs typeface="Times New Roman" pitchFamily="18" charset="0"/>
              </a:rPr>
              <a:t>Планирование включает в себя </a:t>
            </a:r>
            <a:r>
              <a:rPr lang="ru-RU" dirty="0" err="1" smtClean="0">
                <a:solidFill>
                  <a:schemeClr val="tx1"/>
                </a:solidFill>
                <a:latin typeface="Times New Roman" pitchFamily="18" charset="0"/>
                <a:cs typeface="Times New Roman" pitchFamily="18" charset="0"/>
              </a:rPr>
              <a:t>целеполагание</a:t>
            </a:r>
            <a:r>
              <a:rPr lang="ru-RU" dirty="0" smtClean="0">
                <a:solidFill>
                  <a:schemeClr val="tx1"/>
                </a:solidFill>
                <a:latin typeface="Times New Roman" pitchFamily="18" charset="0"/>
                <a:cs typeface="Times New Roman" pitchFamily="18" charset="0"/>
              </a:rPr>
              <a:t>, разработку планов, а так же анализ и прогнозирование внутренней и внешней среды ДОУ (потребностей, потребителей и т.д.).</a:t>
            </a:r>
          </a:p>
          <a:p>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287</TotalTime>
  <Words>1293</Words>
  <Application>Microsoft Office PowerPoint</Application>
  <PresentationFormat>Экран (4:3)</PresentationFormat>
  <Paragraphs>131</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Тема Office</vt:lpstr>
      <vt:lpstr>Стратегическое планирование как функция управления дошкольной образовательной организацией. </vt:lpstr>
      <vt:lpstr>В понятие "планирование" входит определение целей и путей их достижения. Сам процесс планирования проходит четыре этапа: 1.Разработка общих целей; 2. Определение конкретных, детализированных целей на заданный, сравнительно короткий период времени (2,5,10 лет это ООП, программа Воспитания, программа Развития); 3. Определение путей и средств их достижения; 4. Контроль за достижением поставленных целей путем сопоставления плановых показателей с фактическими. </vt:lpstr>
      <vt:lpstr>Слайд 3</vt:lpstr>
      <vt:lpstr>Слайд 4</vt:lpstr>
      <vt:lpstr>Слайд 5</vt:lpstr>
      <vt:lpstr>Слайд 6</vt:lpstr>
      <vt:lpstr>Слайд 7</vt:lpstr>
      <vt:lpstr>Слайд 8</vt:lpstr>
      <vt:lpstr>Слайд 9</vt:lpstr>
      <vt:lpstr>Слайд 10</vt:lpstr>
      <vt:lpstr>Слайд 11</vt:lpstr>
      <vt:lpstr> Уровневая система планирования и перечень соответствующей плановой документации. </vt:lpstr>
      <vt:lpstr>Слайд 13</vt:lpstr>
      <vt:lpstr>Слайд 14</vt:lpstr>
      <vt:lpstr>Слайд 15</vt:lpstr>
      <vt:lpstr>Слайд 16</vt:lpstr>
      <vt:lpstr>Слайд 17</vt:lpstr>
      <vt:lpstr>Слайд 18</vt:lpstr>
      <vt:lpstr>Слайд 19</vt:lpstr>
      <vt:lpstr>Слайд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Стратегическое планирование как функция управления дошкольной образовательной организацией. </dc:title>
  <dc:creator>МБДОУ 88</dc:creator>
  <cp:lastModifiedBy>МБДОУ 88</cp:lastModifiedBy>
  <cp:revision>26</cp:revision>
  <dcterms:created xsi:type="dcterms:W3CDTF">2021-08-20T05:57:54Z</dcterms:created>
  <dcterms:modified xsi:type="dcterms:W3CDTF">2021-08-23T05:17:46Z</dcterms:modified>
</cp:coreProperties>
</file>