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9" r:id="rId3"/>
    <p:sldId id="274" r:id="rId4"/>
    <p:sldId id="283" r:id="rId5"/>
    <p:sldId id="284" r:id="rId6"/>
    <p:sldId id="266" r:id="rId7"/>
    <p:sldId id="270" r:id="rId8"/>
    <p:sldId id="271" r:id="rId9"/>
    <p:sldId id="269" r:id="rId10"/>
    <p:sldId id="282" r:id="rId11"/>
    <p:sldId id="277" r:id="rId12"/>
    <p:sldId id="280" r:id="rId13"/>
    <p:sldId id="279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8AAFB-5CF6-4DBA-B892-7B141E28F939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3EDE665-D3A4-4B0D-83E6-183251F1E68F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членов городского комитета профсоюза</a:t>
          </a:r>
          <a:endParaRPr lang="ru-RU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50FDCB-C4E8-41BF-A994-91B81EB11668}" type="parTrans" cxnId="{7D8905B4-4807-4AB9-B46E-5F39EB719E22}">
      <dgm:prSet/>
      <dgm:spPr/>
      <dgm:t>
        <a:bodyPr/>
        <a:lstStyle/>
        <a:p>
          <a:endParaRPr lang="ru-RU" sz="1800"/>
        </a:p>
      </dgm:t>
    </dgm:pt>
    <dgm:pt modelId="{A99034FB-0691-4783-8109-7A17B5EAB7A4}" type="sibTrans" cxnId="{7D8905B4-4807-4AB9-B46E-5F39EB719E22}">
      <dgm:prSet/>
      <dgm:spPr/>
      <dgm:t>
        <a:bodyPr/>
        <a:lstStyle/>
        <a:p>
          <a:endParaRPr lang="ru-RU" sz="1800"/>
        </a:p>
      </dgm:t>
    </dgm:pt>
    <dgm:pt modelId="{D8457C1F-11E4-4590-AE4F-8D644C4F0243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внештатных технических инспекторов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8F2C10-7D4B-4F17-BA61-888B0CD1910A}" type="parTrans" cxnId="{78C44D0E-C692-47AB-9A21-E78676ACD1E1}">
      <dgm:prSet/>
      <dgm:spPr/>
      <dgm:t>
        <a:bodyPr/>
        <a:lstStyle/>
        <a:p>
          <a:endParaRPr lang="ru-RU" sz="1800"/>
        </a:p>
      </dgm:t>
    </dgm:pt>
    <dgm:pt modelId="{CA83CD4A-5684-404A-91D1-9D4CE554C5B5}" type="sibTrans" cxnId="{78C44D0E-C692-47AB-9A21-E78676ACD1E1}">
      <dgm:prSet/>
      <dgm:spPr/>
      <dgm:t>
        <a:bodyPr/>
        <a:lstStyle/>
        <a:p>
          <a:endParaRPr lang="ru-RU" sz="1800"/>
        </a:p>
      </dgm:t>
    </dgm:pt>
    <dgm:pt modelId="{0968936F-EDA7-4A43-B895-EE45B284E8CC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членов президиума городского комитета профсоюза</a:t>
          </a:r>
          <a:endParaRPr lang="ru-RU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C94C4B-E4B3-47A5-8182-6B0D1292495E}" type="sibTrans" cxnId="{1CAA1394-143B-471D-84BE-B7862139D8BD}">
      <dgm:prSet/>
      <dgm:spPr/>
      <dgm:t>
        <a:bodyPr/>
        <a:lstStyle/>
        <a:p>
          <a:endParaRPr lang="ru-RU" sz="1800"/>
        </a:p>
      </dgm:t>
    </dgm:pt>
    <dgm:pt modelId="{1D92BD3B-1CD5-4AEA-8565-FC83C0B96DAE}" type="parTrans" cxnId="{1CAA1394-143B-471D-84BE-B7862139D8BD}">
      <dgm:prSet/>
      <dgm:spPr/>
      <dgm:t>
        <a:bodyPr/>
        <a:lstStyle/>
        <a:p>
          <a:endParaRPr lang="ru-RU" sz="1800"/>
        </a:p>
      </dgm:t>
    </dgm:pt>
    <dgm:pt modelId="{89EE2C91-8042-4288-875B-A5597994AAAD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членов контрольно-ревизионной комиссии городской организации профсоюза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02A414-9583-47F5-A662-8ADFE3682380}" type="sibTrans" cxnId="{8A813636-7168-4F31-82BF-9DCF7DA9BB92}">
      <dgm:prSet/>
      <dgm:spPr/>
      <dgm:t>
        <a:bodyPr/>
        <a:lstStyle/>
        <a:p>
          <a:endParaRPr lang="ru-RU" sz="1800"/>
        </a:p>
      </dgm:t>
    </dgm:pt>
    <dgm:pt modelId="{3E1F9D5A-B005-4555-B235-D5B9FEEFB18B}" type="parTrans" cxnId="{8A813636-7168-4F31-82BF-9DCF7DA9BB92}">
      <dgm:prSet/>
      <dgm:spPr/>
      <dgm:t>
        <a:bodyPr/>
        <a:lstStyle/>
        <a:p>
          <a:endParaRPr lang="ru-RU" sz="1800"/>
        </a:p>
      </dgm:t>
    </dgm:pt>
    <dgm:pt modelId="{21237F43-DC70-4E9E-A09A-B6D7A2C608F4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председатель городской организации профсоюза</a:t>
          </a:r>
          <a:endParaRPr lang="ru-RU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F3FE1-9F6A-4393-A4B3-32C2B98A912C}" type="sibTrans" cxnId="{348610D5-472E-4D9A-9705-314A27531D84}">
      <dgm:prSet/>
      <dgm:spPr/>
      <dgm:t>
        <a:bodyPr/>
        <a:lstStyle/>
        <a:p>
          <a:endParaRPr lang="ru-RU" sz="1800"/>
        </a:p>
      </dgm:t>
    </dgm:pt>
    <dgm:pt modelId="{55787289-DD9E-4DA8-9E0B-29ABBBF40FB3}" type="parTrans" cxnId="{348610D5-472E-4D9A-9705-314A27531D84}">
      <dgm:prSet/>
      <dgm:spPr/>
      <dgm:t>
        <a:bodyPr/>
        <a:lstStyle/>
        <a:p>
          <a:endParaRPr lang="ru-RU" sz="1800"/>
        </a:p>
      </dgm:t>
    </dgm:pt>
    <dgm:pt modelId="{9EA9460B-32B3-4717-AA88-9E28B0EA9A59}" type="pres">
      <dgm:prSet presAssocID="{2A78AAFB-5CF6-4DBA-B892-7B141E28F9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F962370-8A62-4D31-A2B2-E7F87D357C80}" type="pres">
      <dgm:prSet presAssocID="{2A78AAFB-5CF6-4DBA-B892-7B141E28F939}" presName="Name1" presStyleCnt="0"/>
      <dgm:spPr/>
    </dgm:pt>
    <dgm:pt modelId="{A84FCB4E-610F-4FFD-B26F-557ECFF85AD6}" type="pres">
      <dgm:prSet presAssocID="{2A78AAFB-5CF6-4DBA-B892-7B141E28F939}" presName="cycle" presStyleCnt="0"/>
      <dgm:spPr/>
    </dgm:pt>
    <dgm:pt modelId="{6240A3AD-5072-4D44-BD31-68DE80864727}" type="pres">
      <dgm:prSet presAssocID="{2A78AAFB-5CF6-4DBA-B892-7B141E28F939}" presName="srcNode" presStyleLbl="node1" presStyleIdx="0" presStyleCnt="5"/>
      <dgm:spPr/>
    </dgm:pt>
    <dgm:pt modelId="{AF787227-88E3-4A60-BEBB-3527EB595558}" type="pres">
      <dgm:prSet presAssocID="{2A78AAFB-5CF6-4DBA-B892-7B141E28F939}" presName="conn" presStyleLbl="parChTrans1D2" presStyleIdx="0" presStyleCnt="1"/>
      <dgm:spPr/>
      <dgm:t>
        <a:bodyPr/>
        <a:lstStyle/>
        <a:p>
          <a:endParaRPr lang="ru-RU"/>
        </a:p>
      </dgm:t>
    </dgm:pt>
    <dgm:pt modelId="{B6F7009B-2AB2-400F-8CB3-BBAC3F1164BC}" type="pres">
      <dgm:prSet presAssocID="{2A78AAFB-5CF6-4DBA-B892-7B141E28F939}" presName="extraNode" presStyleLbl="node1" presStyleIdx="0" presStyleCnt="5"/>
      <dgm:spPr/>
    </dgm:pt>
    <dgm:pt modelId="{60473E2A-31D5-4F8F-9197-7AD3A5F7F18D}" type="pres">
      <dgm:prSet presAssocID="{2A78AAFB-5CF6-4DBA-B892-7B141E28F939}" presName="dstNode" presStyleLbl="node1" presStyleIdx="0" presStyleCnt="5"/>
      <dgm:spPr/>
    </dgm:pt>
    <dgm:pt modelId="{327BA352-6D7E-458E-8473-9D111AD335C5}" type="pres">
      <dgm:prSet presAssocID="{21237F43-DC70-4E9E-A09A-B6D7A2C608F4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077052-D58A-4B5D-9E75-052D82E3629B}" type="pres">
      <dgm:prSet presAssocID="{21237F43-DC70-4E9E-A09A-B6D7A2C608F4}" presName="accent_1" presStyleCnt="0"/>
      <dgm:spPr/>
    </dgm:pt>
    <dgm:pt modelId="{B5BFA20B-9E51-4473-B431-BFA68D098624}" type="pres">
      <dgm:prSet presAssocID="{21237F43-DC70-4E9E-A09A-B6D7A2C608F4}" presName="accentRepeatNode" presStyleLbl="solidFgAcc1" presStyleIdx="0" presStyleCnt="5"/>
      <dgm:spPr/>
    </dgm:pt>
    <dgm:pt modelId="{045238AE-4C0D-421E-AEDA-4E1F45F4282A}" type="pres">
      <dgm:prSet presAssocID="{53EDE665-D3A4-4B0D-83E6-183251F1E68F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8B14E-1526-4AD3-A26D-A9245B687581}" type="pres">
      <dgm:prSet presAssocID="{53EDE665-D3A4-4B0D-83E6-183251F1E68F}" presName="accent_2" presStyleCnt="0"/>
      <dgm:spPr/>
    </dgm:pt>
    <dgm:pt modelId="{984FCA67-6508-40A1-8E66-58A3DF7DC581}" type="pres">
      <dgm:prSet presAssocID="{53EDE665-D3A4-4B0D-83E6-183251F1E68F}" presName="accentRepeatNode" presStyleLbl="solidFgAcc1" presStyleIdx="1" presStyleCnt="5"/>
      <dgm:spPr/>
    </dgm:pt>
    <dgm:pt modelId="{D0C6FC4B-C774-436D-9376-BAA0B49640E0}" type="pres">
      <dgm:prSet presAssocID="{0968936F-EDA7-4A43-B895-EE45B284E8CC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EEBA8-414A-44DF-A0FF-90445B6DACD7}" type="pres">
      <dgm:prSet presAssocID="{0968936F-EDA7-4A43-B895-EE45B284E8CC}" presName="accent_3" presStyleCnt="0"/>
      <dgm:spPr/>
    </dgm:pt>
    <dgm:pt modelId="{B106CBEF-31A3-4E99-94B8-920BA6914369}" type="pres">
      <dgm:prSet presAssocID="{0968936F-EDA7-4A43-B895-EE45B284E8CC}" presName="accentRepeatNode" presStyleLbl="solidFgAcc1" presStyleIdx="2" presStyleCnt="5"/>
      <dgm:spPr/>
    </dgm:pt>
    <dgm:pt modelId="{AD7ED481-118E-4E17-ABD2-AE82E4B5D28E}" type="pres">
      <dgm:prSet presAssocID="{89EE2C91-8042-4288-875B-A5597994AAAD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4A28E-A8AA-4D2D-A13C-1CEDB2EE4D4A}" type="pres">
      <dgm:prSet presAssocID="{89EE2C91-8042-4288-875B-A5597994AAAD}" presName="accent_4" presStyleCnt="0"/>
      <dgm:spPr/>
    </dgm:pt>
    <dgm:pt modelId="{6CC0A94C-DC53-45A1-B1F6-4585E0B48AE8}" type="pres">
      <dgm:prSet presAssocID="{89EE2C91-8042-4288-875B-A5597994AAAD}" presName="accentRepeatNode" presStyleLbl="solidFgAcc1" presStyleIdx="3" presStyleCnt="5"/>
      <dgm:spPr/>
    </dgm:pt>
    <dgm:pt modelId="{4C359408-34B0-447D-B5FF-C5275936A0AD}" type="pres">
      <dgm:prSet presAssocID="{D8457C1F-11E4-4590-AE4F-8D644C4F024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A8F13-3BDC-45DE-BE95-1B5A6AF58981}" type="pres">
      <dgm:prSet presAssocID="{D8457C1F-11E4-4590-AE4F-8D644C4F0243}" presName="accent_5" presStyleCnt="0"/>
      <dgm:spPr/>
    </dgm:pt>
    <dgm:pt modelId="{FF5A708A-4885-4C5A-92F8-252C49DE6D52}" type="pres">
      <dgm:prSet presAssocID="{D8457C1F-11E4-4590-AE4F-8D644C4F0243}" presName="accentRepeatNode" presStyleLbl="solidFgAcc1" presStyleIdx="4" presStyleCnt="5" custLinFactNeighborX="-9681" custLinFactNeighborY="2015"/>
      <dgm:spPr/>
    </dgm:pt>
  </dgm:ptLst>
  <dgm:cxnLst>
    <dgm:cxn modelId="{348610D5-472E-4D9A-9705-314A27531D84}" srcId="{2A78AAFB-5CF6-4DBA-B892-7B141E28F939}" destId="{21237F43-DC70-4E9E-A09A-B6D7A2C608F4}" srcOrd="0" destOrd="0" parTransId="{55787289-DD9E-4DA8-9E0B-29ABBBF40FB3}" sibTransId="{E19F3FE1-9F6A-4393-A4B3-32C2B98A912C}"/>
    <dgm:cxn modelId="{8A813636-7168-4F31-82BF-9DCF7DA9BB92}" srcId="{2A78AAFB-5CF6-4DBA-B892-7B141E28F939}" destId="{89EE2C91-8042-4288-875B-A5597994AAAD}" srcOrd="3" destOrd="0" parTransId="{3E1F9D5A-B005-4555-B235-D5B9FEEFB18B}" sibTransId="{7A02A414-9583-47F5-A662-8ADFE3682380}"/>
    <dgm:cxn modelId="{26218083-FE8E-4751-8F5F-46AF07A1E042}" type="presOf" srcId="{D8457C1F-11E4-4590-AE4F-8D644C4F0243}" destId="{4C359408-34B0-447D-B5FF-C5275936A0AD}" srcOrd="0" destOrd="0" presId="urn:microsoft.com/office/officeart/2008/layout/VerticalCurvedList"/>
    <dgm:cxn modelId="{46A2F5EB-BBF3-440C-815C-8C5FB967D54D}" type="presOf" srcId="{21237F43-DC70-4E9E-A09A-B6D7A2C608F4}" destId="{327BA352-6D7E-458E-8473-9D111AD335C5}" srcOrd="0" destOrd="0" presId="urn:microsoft.com/office/officeart/2008/layout/VerticalCurvedList"/>
    <dgm:cxn modelId="{1CAA1394-143B-471D-84BE-B7862139D8BD}" srcId="{2A78AAFB-5CF6-4DBA-B892-7B141E28F939}" destId="{0968936F-EDA7-4A43-B895-EE45B284E8CC}" srcOrd="2" destOrd="0" parTransId="{1D92BD3B-1CD5-4AEA-8565-FC83C0B96DAE}" sibTransId="{7CC94C4B-E4B3-47A5-8182-6B0D1292495E}"/>
    <dgm:cxn modelId="{73F075A2-4542-409B-94D2-C6DBA1A227DE}" type="presOf" srcId="{E19F3FE1-9F6A-4393-A4B3-32C2B98A912C}" destId="{AF787227-88E3-4A60-BEBB-3527EB595558}" srcOrd="0" destOrd="0" presId="urn:microsoft.com/office/officeart/2008/layout/VerticalCurvedList"/>
    <dgm:cxn modelId="{73EF0371-02EF-4B66-B692-455B3B57F6C5}" type="presOf" srcId="{0968936F-EDA7-4A43-B895-EE45B284E8CC}" destId="{D0C6FC4B-C774-436D-9376-BAA0B49640E0}" srcOrd="0" destOrd="0" presId="urn:microsoft.com/office/officeart/2008/layout/VerticalCurvedList"/>
    <dgm:cxn modelId="{DF41699E-0582-47A2-BEFE-6317316F9A4C}" type="presOf" srcId="{89EE2C91-8042-4288-875B-A5597994AAAD}" destId="{AD7ED481-118E-4E17-ABD2-AE82E4B5D28E}" srcOrd="0" destOrd="0" presId="urn:microsoft.com/office/officeart/2008/layout/VerticalCurvedList"/>
    <dgm:cxn modelId="{7D8905B4-4807-4AB9-B46E-5F39EB719E22}" srcId="{2A78AAFB-5CF6-4DBA-B892-7B141E28F939}" destId="{53EDE665-D3A4-4B0D-83E6-183251F1E68F}" srcOrd="1" destOrd="0" parTransId="{DE50FDCB-C4E8-41BF-A994-91B81EB11668}" sibTransId="{A99034FB-0691-4783-8109-7A17B5EAB7A4}"/>
    <dgm:cxn modelId="{5BE37E36-CE2D-4225-8686-095BD7D74A31}" type="presOf" srcId="{2A78AAFB-5CF6-4DBA-B892-7B141E28F939}" destId="{9EA9460B-32B3-4717-AA88-9E28B0EA9A59}" srcOrd="0" destOrd="0" presId="urn:microsoft.com/office/officeart/2008/layout/VerticalCurvedList"/>
    <dgm:cxn modelId="{78C44D0E-C692-47AB-9A21-E78676ACD1E1}" srcId="{2A78AAFB-5CF6-4DBA-B892-7B141E28F939}" destId="{D8457C1F-11E4-4590-AE4F-8D644C4F0243}" srcOrd="4" destOrd="0" parTransId="{698F2C10-7D4B-4F17-BA61-888B0CD1910A}" sibTransId="{CA83CD4A-5684-404A-91D1-9D4CE554C5B5}"/>
    <dgm:cxn modelId="{6AB28588-BF37-44FD-A480-704C9079FB91}" type="presOf" srcId="{53EDE665-D3A4-4B0D-83E6-183251F1E68F}" destId="{045238AE-4C0D-421E-AEDA-4E1F45F4282A}" srcOrd="0" destOrd="0" presId="urn:microsoft.com/office/officeart/2008/layout/VerticalCurvedList"/>
    <dgm:cxn modelId="{858F0FAE-6A0B-428C-9B9C-BAA2C093B563}" type="presParOf" srcId="{9EA9460B-32B3-4717-AA88-9E28B0EA9A59}" destId="{2F962370-8A62-4D31-A2B2-E7F87D357C80}" srcOrd="0" destOrd="0" presId="urn:microsoft.com/office/officeart/2008/layout/VerticalCurvedList"/>
    <dgm:cxn modelId="{4D1197F4-083F-45A0-8679-090965C4538F}" type="presParOf" srcId="{2F962370-8A62-4D31-A2B2-E7F87D357C80}" destId="{A84FCB4E-610F-4FFD-B26F-557ECFF85AD6}" srcOrd="0" destOrd="0" presId="urn:microsoft.com/office/officeart/2008/layout/VerticalCurvedList"/>
    <dgm:cxn modelId="{98904F29-0B27-40BD-993A-A01500A98CF7}" type="presParOf" srcId="{A84FCB4E-610F-4FFD-B26F-557ECFF85AD6}" destId="{6240A3AD-5072-4D44-BD31-68DE80864727}" srcOrd="0" destOrd="0" presId="urn:microsoft.com/office/officeart/2008/layout/VerticalCurvedList"/>
    <dgm:cxn modelId="{A58CEFC8-206A-4FBE-B6A2-5811AD6DE941}" type="presParOf" srcId="{A84FCB4E-610F-4FFD-B26F-557ECFF85AD6}" destId="{AF787227-88E3-4A60-BEBB-3527EB595558}" srcOrd="1" destOrd="0" presId="urn:microsoft.com/office/officeart/2008/layout/VerticalCurvedList"/>
    <dgm:cxn modelId="{22046310-09EC-4DA6-8745-7845E05B198B}" type="presParOf" srcId="{A84FCB4E-610F-4FFD-B26F-557ECFF85AD6}" destId="{B6F7009B-2AB2-400F-8CB3-BBAC3F1164BC}" srcOrd="2" destOrd="0" presId="urn:microsoft.com/office/officeart/2008/layout/VerticalCurvedList"/>
    <dgm:cxn modelId="{491E51CD-1FD2-45D5-8714-02FB557825C5}" type="presParOf" srcId="{A84FCB4E-610F-4FFD-B26F-557ECFF85AD6}" destId="{60473E2A-31D5-4F8F-9197-7AD3A5F7F18D}" srcOrd="3" destOrd="0" presId="urn:microsoft.com/office/officeart/2008/layout/VerticalCurvedList"/>
    <dgm:cxn modelId="{65478F71-E1B6-4276-885B-68A22EA7E497}" type="presParOf" srcId="{2F962370-8A62-4D31-A2B2-E7F87D357C80}" destId="{327BA352-6D7E-458E-8473-9D111AD335C5}" srcOrd="1" destOrd="0" presId="urn:microsoft.com/office/officeart/2008/layout/VerticalCurvedList"/>
    <dgm:cxn modelId="{C45D7C43-1BC4-486E-9650-7EB805660305}" type="presParOf" srcId="{2F962370-8A62-4D31-A2B2-E7F87D357C80}" destId="{C9077052-D58A-4B5D-9E75-052D82E3629B}" srcOrd="2" destOrd="0" presId="urn:microsoft.com/office/officeart/2008/layout/VerticalCurvedList"/>
    <dgm:cxn modelId="{117435E0-81A3-4F8C-88CA-3286F903776F}" type="presParOf" srcId="{C9077052-D58A-4B5D-9E75-052D82E3629B}" destId="{B5BFA20B-9E51-4473-B431-BFA68D098624}" srcOrd="0" destOrd="0" presId="urn:microsoft.com/office/officeart/2008/layout/VerticalCurvedList"/>
    <dgm:cxn modelId="{311530EE-6D7C-407E-8BF2-D3A015236D0B}" type="presParOf" srcId="{2F962370-8A62-4D31-A2B2-E7F87D357C80}" destId="{045238AE-4C0D-421E-AEDA-4E1F45F4282A}" srcOrd="3" destOrd="0" presId="urn:microsoft.com/office/officeart/2008/layout/VerticalCurvedList"/>
    <dgm:cxn modelId="{F61CC6BF-617E-45DF-BC39-A2350747F58B}" type="presParOf" srcId="{2F962370-8A62-4D31-A2B2-E7F87D357C80}" destId="{7808B14E-1526-4AD3-A26D-A9245B687581}" srcOrd="4" destOrd="0" presId="urn:microsoft.com/office/officeart/2008/layout/VerticalCurvedList"/>
    <dgm:cxn modelId="{9B455AFB-58BE-46CD-9E1B-EDBF45DD312B}" type="presParOf" srcId="{7808B14E-1526-4AD3-A26D-A9245B687581}" destId="{984FCA67-6508-40A1-8E66-58A3DF7DC581}" srcOrd="0" destOrd="0" presId="urn:microsoft.com/office/officeart/2008/layout/VerticalCurvedList"/>
    <dgm:cxn modelId="{125AA9A1-03AB-4F06-973F-501EF3186D0D}" type="presParOf" srcId="{2F962370-8A62-4D31-A2B2-E7F87D357C80}" destId="{D0C6FC4B-C774-436D-9376-BAA0B49640E0}" srcOrd="5" destOrd="0" presId="urn:microsoft.com/office/officeart/2008/layout/VerticalCurvedList"/>
    <dgm:cxn modelId="{9E1F21A0-C07F-4135-AC75-65C70A24090C}" type="presParOf" srcId="{2F962370-8A62-4D31-A2B2-E7F87D357C80}" destId="{F24EEBA8-414A-44DF-A0FF-90445B6DACD7}" srcOrd="6" destOrd="0" presId="urn:microsoft.com/office/officeart/2008/layout/VerticalCurvedList"/>
    <dgm:cxn modelId="{D37A9251-50DD-4CDD-9472-DE15E3E1FB71}" type="presParOf" srcId="{F24EEBA8-414A-44DF-A0FF-90445B6DACD7}" destId="{B106CBEF-31A3-4E99-94B8-920BA6914369}" srcOrd="0" destOrd="0" presId="urn:microsoft.com/office/officeart/2008/layout/VerticalCurvedList"/>
    <dgm:cxn modelId="{66C88BDB-F268-497F-86C5-B02838003BF0}" type="presParOf" srcId="{2F962370-8A62-4D31-A2B2-E7F87D357C80}" destId="{AD7ED481-118E-4E17-ABD2-AE82E4B5D28E}" srcOrd="7" destOrd="0" presId="urn:microsoft.com/office/officeart/2008/layout/VerticalCurvedList"/>
    <dgm:cxn modelId="{0A6C0986-4856-45A8-9A3B-BDC82499DD3D}" type="presParOf" srcId="{2F962370-8A62-4D31-A2B2-E7F87D357C80}" destId="{84B4A28E-A8AA-4D2D-A13C-1CEDB2EE4D4A}" srcOrd="8" destOrd="0" presId="urn:microsoft.com/office/officeart/2008/layout/VerticalCurvedList"/>
    <dgm:cxn modelId="{98FA3477-958C-4380-8AE3-9DEEB60C9C45}" type="presParOf" srcId="{84B4A28E-A8AA-4D2D-A13C-1CEDB2EE4D4A}" destId="{6CC0A94C-DC53-45A1-B1F6-4585E0B48AE8}" srcOrd="0" destOrd="0" presId="urn:microsoft.com/office/officeart/2008/layout/VerticalCurvedList"/>
    <dgm:cxn modelId="{2E81B153-A2CF-40CE-929A-FAAE6BE10B75}" type="presParOf" srcId="{2F962370-8A62-4D31-A2B2-E7F87D357C80}" destId="{4C359408-34B0-447D-B5FF-C5275936A0AD}" srcOrd="9" destOrd="0" presId="urn:microsoft.com/office/officeart/2008/layout/VerticalCurvedList"/>
    <dgm:cxn modelId="{303DA77E-1B1B-4CB7-A3F2-64A391064530}" type="presParOf" srcId="{2F962370-8A62-4D31-A2B2-E7F87D357C80}" destId="{382A8F13-3BDC-45DE-BE95-1B5A6AF58981}" srcOrd="10" destOrd="0" presId="urn:microsoft.com/office/officeart/2008/layout/VerticalCurvedList"/>
    <dgm:cxn modelId="{F6115DEA-2A42-43AB-ADDF-004F33347F3E}" type="presParOf" srcId="{382A8F13-3BDC-45DE-BE95-1B5A6AF58981}" destId="{FF5A708A-4885-4C5A-92F8-252C49DE6D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FDD19C-418C-46E7-A8ED-971629CAA52B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3B6160-988C-4E29-99B1-B87B498DFCDD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4DC7F-509C-4DA8-AA0F-82197F7D99F7}" type="par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133D7-5EB8-4304-88BB-DB851FCBC4CA}" type="sib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0417A-5AEC-4D0F-B826-C1DD6555DC28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Проекта «Цифровой Профсоюз». Переход на единый электронный профсоюзный билет, электронный учёт членов Профсоюза первичных профсоюзных организаций. Правила пользования бонусной программой «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Профкардс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D54B81-D173-4D97-A45A-5BF04FC4769A}" type="par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54DF6-6D47-43E4-A5A4-99999645C08F}" type="sib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73225-272B-4C40-AFD8-B85B7BC679D2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D6334F-E16F-4D17-ABB4-1212E30FAAFF}" type="sib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57AE8-CEB3-4DB0-AD8E-70D46851A792}" type="par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266245-99BC-4537-8B7B-7A71BF27DCBC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B21B6-0C58-4289-92D8-8154ACD0067C}" type="par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52DF9-B002-40AA-B09D-46FEE8E3523E}" type="sib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8DE54-C308-4D6E-BCBB-E3D126A9B2FF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2D608C-CDB3-4708-A28B-529698A0AE22}" type="par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AEF1F-55C9-487C-8A35-4BF1271D48D9}" type="sib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906419-4AF0-44F6-B26F-E86BB2CC10F9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0276B-4EF6-4979-8EEC-FA8BBE2E514B}" type="par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F3567-7EEC-4915-9ABC-4753B9F276C5}" type="sib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1DB99-58E1-4E81-AC7E-357B5F9B3858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проведении региональной тематической проверки по соблюдению требования охраны труда в части обеспечения работников образовательных организаций города сертифицированными средствами индивидуальной защиты, проведения периодических медицинских осмотров и  профессиональных гигиенических подготовок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5F691-3346-48C9-B46C-20F429B37EAB}" type="par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12911-E8F6-46D4-9951-B840DD854CA2}" type="sib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E62BED-580B-4BED-BF90-15D9B2D3CD1B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 «Электронная трудовая книжка – одно из направлений программы «Цифровая экономика»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4804F0-21E2-4062-9338-C2F6BA3D70B7}" type="sib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4F12F-6DBD-4023-A524-D6C94EECF092}" type="par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1A2738-CF86-499D-B2CC-389B9010D1AC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Новое в трудовом законодательстве.  Изменения в Трудовом кодексе РФ в области охраны труда, работе «на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удаленке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в условиях пандемии, переходе на электронные трудовые книжки)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008647-B3D4-4E9A-9343-0A3979BBB9AF}" type="par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0AE7F-8EE8-4402-A347-B22E34784CBF}" type="sib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73568-2CE3-4AFD-9D74-B8C78A7DEF06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Денежное вознаграждение за классное руководство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2AC7A8-38C3-4E24-B767-0CEAB376F533}" type="par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135567-FECE-4B1A-9FB1-EF993CA39B12}" type="sib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248BC-F3AE-4DA3-BC60-662BF73D521D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Оплата больничного листа в период пандемии, работникам на самоизоляции 65+, карантине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7D0A5C-CE8A-4948-9718-D55884E8E067}" type="par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10EA3-1374-4800-8FE8-3C188BAA0C66}" type="sib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FB970C-4925-470D-9970-CE5360F007E0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F8A1AB-0657-4154-A1DE-1ADAAB64A6E3}" type="sib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50BBF4-B657-4846-97F4-3BD4BED67447}" type="par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F2D91-DD41-47C9-81E5-8B25068CA351}" type="pres">
      <dgm:prSet presAssocID="{F7FDD19C-418C-46E7-A8ED-971629CAA5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A8445B-C8A2-496F-93AC-792FB86A047F}" type="pres">
      <dgm:prSet presAssocID="{193B6160-988C-4E29-99B1-B87B498DFCDD}" presName="composite" presStyleCnt="0"/>
      <dgm:spPr/>
    </dgm:pt>
    <dgm:pt modelId="{185B54E9-D977-4E3D-8AC2-48AA5CE97C82}" type="pres">
      <dgm:prSet presAssocID="{193B6160-988C-4E29-99B1-B87B498DFCDD}" presName="parentText" presStyleLbl="alignNode1" presStyleIdx="0" presStyleCnt="6" custLinFactNeighborX="-519" custLinFactNeighborY="-102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0CCE62-3FC0-45BF-B0C5-9922BD09D203}" type="pres">
      <dgm:prSet presAssocID="{193B6160-988C-4E29-99B1-B87B498DFCDD}" presName="descendantText" presStyleLbl="alignAcc1" presStyleIdx="0" presStyleCnt="6" custScaleY="112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9CF57-80F6-4B79-93DF-41DD5E96609A}" type="pres">
      <dgm:prSet presAssocID="{12F133D7-5EB8-4304-88BB-DB851FCBC4CA}" presName="sp" presStyleCnt="0"/>
      <dgm:spPr/>
    </dgm:pt>
    <dgm:pt modelId="{759B63C6-089F-4438-9B3B-4FAA8470C9CE}" type="pres">
      <dgm:prSet presAssocID="{97C73225-272B-4C40-AFD8-B85B7BC679D2}" presName="composite" presStyleCnt="0"/>
      <dgm:spPr/>
    </dgm:pt>
    <dgm:pt modelId="{745977D6-84B4-477A-A709-D24F693E1ABE}" type="pres">
      <dgm:prSet presAssocID="{97C73225-272B-4C40-AFD8-B85B7BC679D2}" presName="parentText" presStyleLbl="alignNode1" presStyleIdx="1" presStyleCnt="6" custLinFactNeighborX="-5711" custLinFactNeighborY="12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A9965-06E7-476F-B52C-E2996152FDAF}" type="pres">
      <dgm:prSet presAssocID="{97C73225-272B-4C40-AFD8-B85B7BC679D2}" presName="descendantText" presStyleLbl="alignAcc1" presStyleIdx="1" presStyleCnt="6" custLinFactNeighborX="-251" custLinFactNeighborY="1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F8742-668C-4864-9B73-0ADFB4C19ABB}" type="pres">
      <dgm:prSet presAssocID="{D6D6334F-E16F-4D17-ABB4-1212E30FAAFF}" presName="sp" presStyleCnt="0"/>
      <dgm:spPr/>
    </dgm:pt>
    <dgm:pt modelId="{BD1294E2-6D9E-4E27-9503-E6974814CD6C}" type="pres">
      <dgm:prSet presAssocID="{54266245-99BC-4537-8B7B-7A71BF27DCBC}" presName="composite" presStyleCnt="0"/>
      <dgm:spPr/>
    </dgm:pt>
    <dgm:pt modelId="{D807ABB2-9CBE-4C09-A88D-86CA3FC47BB9}" type="pres">
      <dgm:prSet presAssocID="{54266245-99BC-4537-8B7B-7A71BF27DCBC}" presName="parentText" presStyleLbl="alignNode1" presStyleIdx="2" presStyleCnt="6" custLinFactNeighborX="-5064" custLinFactNeighborY="-85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E46C3-A8E9-49FA-A392-4134DF3AC810}" type="pres">
      <dgm:prSet presAssocID="{54266245-99BC-4537-8B7B-7A71BF27DCBC}" presName="descendantText" presStyleLbl="alignAcc1" presStyleIdx="2" presStyleCnt="6" custScaleY="125088" custLinFactNeighborX="-251" custLinFactNeighborY="-5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454C9-BC86-458D-BB6D-9AF3DCF7429D}" type="pres">
      <dgm:prSet presAssocID="{A1552DF9-B002-40AA-B09D-46FEE8E3523E}" presName="sp" presStyleCnt="0"/>
      <dgm:spPr/>
    </dgm:pt>
    <dgm:pt modelId="{2C03AC8F-75B5-45BC-84ED-328EC7A103BB}" type="pres">
      <dgm:prSet presAssocID="{F488DE54-C308-4D6E-BCBB-E3D126A9B2FF}" presName="composite" presStyleCnt="0"/>
      <dgm:spPr/>
    </dgm:pt>
    <dgm:pt modelId="{7718DF5E-215A-4D21-B35B-46C48CE6F5B1}" type="pres">
      <dgm:prSet presAssocID="{F488DE54-C308-4D6E-BCBB-E3D126A9B2FF}" presName="parentText" presStyleLbl="alignNode1" presStyleIdx="3" presStyleCnt="6" custLinFactNeighborX="-5711" custLinFactNeighborY="-29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AB12EF-68D0-4A2E-BFE5-651ECA5F627A}" type="pres">
      <dgm:prSet presAssocID="{F488DE54-C308-4D6E-BCBB-E3D126A9B2FF}" presName="descendantText" presStyleLbl="alignAcc1" presStyleIdx="3" presStyleCnt="6" custScaleY="126936" custLinFactNeighborX="-251" custLinFactNeighborY="8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23A7C-DC96-40C8-888E-20E729E7EDAF}" type="pres">
      <dgm:prSet presAssocID="{441AEF1F-55C9-487C-8A35-4BF1271D48D9}" presName="sp" presStyleCnt="0"/>
      <dgm:spPr/>
    </dgm:pt>
    <dgm:pt modelId="{3008B99E-6BB2-4ACE-9985-BDB3C9BC7E7B}" type="pres">
      <dgm:prSet presAssocID="{26906419-4AF0-44F6-B26F-E86BB2CC10F9}" presName="composite" presStyleCnt="0"/>
      <dgm:spPr/>
    </dgm:pt>
    <dgm:pt modelId="{2C3A2C37-596F-4BE7-ABF0-B27613CA5247}" type="pres">
      <dgm:prSet presAssocID="{26906419-4AF0-44F6-B26F-E86BB2CC10F9}" presName="parentText" presStyleLbl="alignNode1" presStyleIdx="4" presStyleCnt="6" custLinFactNeighborX="-4366" custLinFactNeighborY="100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CC5C7-76F8-4DCB-B454-E5D003260A3F}" type="pres">
      <dgm:prSet presAssocID="{26906419-4AF0-44F6-B26F-E86BB2CC10F9}" presName="descendantText" presStyleLbl="alignAcc1" presStyleIdx="4" presStyleCnt="6" custScaleY="113926" custLinFactNeighborX="-179" custLinFactNeighborY="22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6F464-DB16-473E-86F6-6DD75506C157}" type="pres">
      <dgm:prSet presAssocID="{8FFF3567-7EEC-4915-9ABC-4753B9F276C5}" presName="sp" presStyleCnt="0"/>
      <dgm:spPr/>
    </dgm:pt>
    <dgm:pt modelId="{7774307B-00F4-4B93-8C30-ACE54F03D2E6}" type="pres">
      <dgm:prSet presAssocID="{1FFB970C-4925-470D-9970-CE5360F007E0}" presName="composite" presStyleCnt="0"/>
      <dgm:spPr/>
    </dgm:pt>
    <dgm:pt modelId="{299EC92C-CCCF-4AC3-8C8C-5B9FDEE479FC}" type="pres">
      <dgm:prSet presAssocID="{1FFB970C-4925-470D-9970-CE5360F007E0}" presName="parentText" presStyleLbl="alignNode1" presStyleIdx="5" presStyleCnt="6" custLinFactNeighborX="-9342" custLinFactNeighborY="14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8489E-2678-43F6-B05C-F7F9ACB923DC}" type="pres">
      <dgm:prSet presAssocID="{1FFB970C-4925-470D-9970-CE5360F007E0}" presName="descendantText" presStyleLbl="alignAcc1" presStyleIdx="5" presStyleCnt="6" custScaleY="113337" custLinFactNeighborX="331" custLinFactNeighborY="19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956552-B3A6-44AD-8E59-3FC968C10520}" srcId="{F7FDD19C-418C-46E7-A8ED-971629CAA52B}" destId="{97C73225-272B-4C40-AFD8-B85B7BC679D2}" srcOrd="1" destOrd="0" parTransId="{FE657AE8-CEB3-4DB0-AD8E-70D46851A792}" sibTransId="{D6D6334F-E16F-4D17-ABB4-1212E30FAAFF}"/>
    <dgm:cxn modelId="{92B6D2CC-FB1B-4FFC-8CBE-85B20FB94FB2}" type="presOf" srcId="{C0E62BED-580B-4BED-BF90-15D9B2D3CD1B}" destId="{D49A9965-06E7-476F-B52C-E2996152FDAF}" srcOrd="0" destOrd="0" presId="urn:microsoft.com/office/officeart/2005/8/layout/chevron2"/>
    <dgm:cxn modelId="{AEBA2D37-842A-4DE5-9948-4DAB88FB17EB}" srcId="{26906419-4AF0-44F6-B26F-E86BB2CC10F9}" destId="{D6673568-2CE3-4AFD-9D74-B8C78A7DEF06}" srcOrd="0" destOrd="0" parTransId="{6F2AC7A8-38C3-4E24-B767-0CEAB376F533}" sibTransId="{03135567-FECE-4B1A-9FB1-EF993CA39B12}"/>
    <dgm:cxn modelId="{56988967-51A3-4743-9E32-DDFAB0387978}" type="presOf" srcId="{0FB1DB99-58E1-4E81-AC7E-357B5F9B3858}" destId="{3CFE46C3-A8E9-49FA-A392-4134DF3AC810}" srcOrd="0" destOrd="0" presId="urn:microsoft.com/office/officeart/2005/8/layout/chevron2"/>
    <dgm:cxn modelId="{1CC9B052-F701-4687-A526-32C636249F17}" srcId="{F7FDD19C-418C-46E7-A8ED-971629CAA52B}" destId="{193B6160-988C-4E29-99B1-B87B498DFCDD}" srcOrd="0" destOrd="0" parTransId="{6C44DC7F-509C-4DA8-AA0F-82197F7D99F7}" sibTransId="{12F133D7-5EB8-4304-88BB-DB851FCBC4CA}"/>
    <dgm:cxn modelId="{606EE2EB-894A-46A0-8EB0-73E91B59CF9B}" srcId="{F7FDD19C-418C-46E7-A8ED-971629CAA52B}" destId="{54266245-99BC-4537-8B7B-7A71BF27DCBC}" srcOrd="2" destOrd="0" parTransId="{83FB21B6-0C58-4289-92D8-8154ACD0067C}" sibTransId="{A1552DF9-B002-40AA-B09D-46FEE8E3523E}"/>
    <dgm:cxn modelId="{44AF0F11-57D6-4D8B-BCBF-434302B82E76}" type="presOf" srcId="{E190417A-5AEC-4D0F-B826-C1DD6555DC28}" destId="{4D0CCE62-3FC0-45BF-B0C5-9922BD09D203}" srcOrd="0" destOrd="0" presId="urn:microsoft.com/office/officeart/2005/8/layout/chevron2"/>
    <dgm:cxn modelId="{257F6AF8-9BB1-4B4A-8620-0F164994405D}" type="presOf" srcId="{3EC248BC-F3AE-4DA3-BC60-662BF73D521D}" destId="{6578489E-2678-43F6-B05C-F7F9ACB923DC}" srcOrd="0" destOrd="0" presId="urn:microsoft.com/office/officeart/2005/8/layout/chevron2"/>
    <dgm:cxn modelId="{E2231E92-5FC3-4AB8-8CB5-244F0C9CC4B7}" type="presOf" srcId="{F488DE54-C308-4D6E-BCBB-E3D126A9B2FF}" destId="{7718DF5E-215A-4D21-B35B-46C48CE6F5B1}" srcOrd="0" destOrd="0" presId="urn:microsoft.com/office/officeart/2005/8/layout/chevron2"/>
    <dgm:cxn modelId="{614CA4B8-C328-4228-B177-9C7164DF11A2}" type="presOf" srcId="{97C73225-272B-4C40-AFD8-B85B7BC679D2}" destId="{745977D6-84B4-477A-A709-D24F693E1ABE}" srcOrd="0" destOrd="0" presId="urn:microsoft.com/office/officeart/2005/8/layout/chevron2"/>
    <dgm:cxn modelId="{A8CC4697-1A55-4089-8016-8C95BE77A048}" srcId="{1FFB970C-4925-470D-9970-CE5360F007E0}" destId="{3EC248BC-F3AE-4DA3-BC60-662BF73D521D}" srcOrd="0" destOrd="0" parTransId="{647D0A5C-CE8A-4948-9718-D55884E8E067}" sibTransId="{6FE10EA3-1374-4800-8FE8-3C188BAA0C66}"/>
    <dgm:cxn modelId="{5C52843A-A2FD-44BE-A38A-176D4411657E}" srcId="{F7FDD19C-418C-46E7-A8ED-971629CAA52B}" destId="{26906419-4AF0-44F6-B26F-E86BB2CC10F9}" srcOrd="4" destOrd="0" parTransId="{88D0276B-4EF6-4979-8EEC-FA8BBE2E514B}" sibTransId="{8FFF3567-7EEC-4915-9ABC-4753B9F276C5}"/>
    <dgm:cxn modelId="{E388E4E3-3BD1-4A58-9103-FED6297AE263}" srcId="{F7FDD19C-418C-46E7-A8ED-971629CAA52B}" destId="{F488DE54-C308-4D6E-BCBB-E3D126A9B2FF}" srcOrd="3" destOrd="0" parTransId="{9C2D608C-CDB3-4708-A28B-529698A0AE22}" sibTransId="{441AEF1F-55C9-487C-8A35-4BF1271D48D9}"/>
    <dgm:cxn modelId="{CEDFF020-276A-4695-BC18-3B23E8C053BD}" type="presOf" srcId="{D6673568-2CE3-4AFD-9D74-B8C78A7DEF06}" destId="{638CC5C7-76F8-4DCB-B454-E5D003260A3F}" srcOrd="0" destOrd="0" presId="urn:microsoft.com/office/officeart/2005/8/layout/chevron2"/>
    <dgm:cxn modelId="{C48C981F-A78E-4DE0-B9C2-5BE72938898C}" srcId="{97C73225-272B-4C40-AFD8-B85B7BC679D2}" destId="{C0E62BED-580B-4BED-BF90-15D9B2D3CD1B}" srcOrd="0" destOrd="0" parTransId="{A2E4F12F-6DBD-4023-A524-D6C94EECF092}" sibTransId="{514804F0-21E2-4062-9338-C2F6BA3D70B7}"/>
    <dgm:cxn modelId="{980E68CA-8A11-41C8-AE50-DA4A35C5B434}" type="presOf" srcId="{1FFB970C-4925-470D-9970-CE5360F007E0}" destId="{299EC92C-CCCF-4AC3-8C8C-5B9FDEE479FC}" srcOrd="0" destOrd="0" presId="urn:microsoft.com/office/officeart/2005/8/layout/chevron2"/>
    <dgm:cxn modelId="{55CCD760-B699-4868-94CA-D31D5BB4F9D8}" type="presOf" srcId="{D91A2738-CF86-499D-B2CC-389B9010D1AC}" destId="{21AB12EF-68D0-4A2E-BFE5-651ECA5F627A}" srcOrd="0" destOrd="0" presId="urn:microsoft.com/office/officeart/2005/8/layout/chevron2"/>
    <dgm:cxn modelId="{999DA977-42A2-4384-9B50-2C1494C8D775}" srcId="{F488DE54-C308-4D6E-BCBB-E3D126A9B2FF}" destId="{D91A2738-CF86-499D-B2CC-389B9010D1AC}" srcOrd="0" destOrd="0" parTransId="{17008647-B3D4-4E9A-9343-0A3979BBB9AF}" sibTransId="{8BD0AE7F-8EE8-4402-A347-B22E34784CBF}"/>
    <dgm:cxn modelId="{B960CBFD-D84B-4C5F-AD9C-75065F480F8B}" srcId="{54266245-99BC-4537-8B7B-7A71BF27DCBC}" destId="{0FB1DB99-58E1-4E81-AC7E-357B5F9B3858}" srcOrd="0" destOrd="0" parTransId="{7D65F691-3346-48C9-B46C-20F429B37EAB}" sibTransId="{73A12911-E8F6-46D4-9951-B840DD854CA2}"/>
    <dgm:cxn modelId="{BCAF5328-653B-473A-96C2-9FE1D9994B86}" type="presOf" srcId="{54266245-99BC-4537-8B7B-7A71BF27DCBC}" destId="{D807ABB2-9CBE-4C09-A88D-86CA3FC47BB9}" srcOrd="0" destOrd="0" presId="urn:microsoft.com/office/officeart/2005/8/layout/chevron2"/>
    <dgm:cxn modelId="{D2196123-BB9D-43FA-B02E-840B4D2BA765}" type="presOf" srcId="{26906419-4AF0-44F6-B26F-E86BB2CC10F9}" destId="{2C3A2C37-596F-4BE7-ABF0-B27613CA5247}" srcOrd="0" destOrd="0" presId="urn:microsoft.com/office/officeart/2005/8/layout/chevron2"/>
    <dgm:cxn modelId="{BA59A981-10FA-4CDD-81FF-04C6D0D49948}" type="presOf" srcId="{F7FDD19C-418C-46E7-A8ED-971629CAA52B}" destId="{2E3F2D91-DD41-47C9-81E5-8B25068CA351}" srcOrd="0" destOrd="0" presId="urn:microsoft.com/office/officeart/2005/8/layout/chevron2"/>
    <dgm:cxn modelId="{A445AB67-60CB-433D-BDE6-52F2D6083403}" srcId="{F7FDD19C-418C-46E7-A8ED-971629CAA52B}" destId="{1FFB970C-4925-470D-9970-CE5360F007E0}" srcOrd="5" destOrd="0" parTransId="{7650BBF4-B657-4846-97F4-3BD4BED67447}" sibTransId="{F8F8A1AB-0657-4154-A1DE-1ADAAB64A6E3}"/>
    <dgm:cxn modelId="{DCBA0DAE-226B-4B2C-9B65-3628B5B4E45E}" type="presOf" srcId="{193B6160-988C-4E29-99B1-B87B498DFCDD}" destId="{185B54E9-D977-4E3D-8AC2-48AA5CE97C82}" srcOrd="0" destOrd="0" presId="urn:microsoft.com/office/officeart/2005/8/layout/chevron2"/>
    <dgm:cxn modelId="{700AB8FC-3CA1-4333-9210-797CDA721A7D}" srcId="{193B6160-988C-4E29-99B1-B87B498DFCDD}" destId="{E190417A-5AEC-4D0F-B826-C1DD6555DC28}" srcOrd="0" destOrd="0" parTransId="{67D54B81-D173-4D97-A45A-5BF04FC4769A}" sibTransId="{4CE54DF6-6D47-43E4-A5A4-99999645C08F}"/>
    <dgm:cxn modelId="{F8150FEF-8CA8-455F-A727-E39EB6980694}" type="presParOf" srcId="{2E3F2D91-DD41-47C9-81E5-8B25068CA351}" destId="{FCA8445B-C8A2-496F-93AC-792FB86A047F}" srcOrd="0" destOrd="0" presId="urn:microsoft.com/office/officeart/2005/8/layout/chevron2"/>
    <dgm:cxn modelId="{32608CDF-2B56-416E-9103-A38D94916F2A}" type="presParOf" srcId="{FCA8445B-C8A2-496F-93AC-792FB86A047F}" destId="{185B54E9-D977-4E3D-8AC2-48AA5CE97C82}" srcOrd="0" destOrd="0" presId="urn:microsoft.com/office/officeart/2005/8/layout/chevron2"/>
    <dgm:cxn modelId="{61D0D41F-9121-401D-944F-247A8730EA7A}" type="presParOf" srcId="{FCA8445B-C8A2-496F-93AC-792FB86A047F}" destId="{4D0CCE62-3FC0-45BF-B0C5-9922BD09D203}" srcOrd="1" destOrd="0" presId="urn:microsoft.com/office/officeart/2005/8/layout/chevron2"/>
    <dgm:cxn modelId="{E7B75133-F4FA-4887-AE42-1A9EA74503F1}" type="presParOf" srcId="{2E3F2D91-DD41-47C9-81E5-8B25068CA351}" destId="{F799CF57-80F6-4B79-93DF-41DD5E96609A}" srcOrd="1" destOrd="0" presId="urn:microsoft.com/office/officeart/2005/8/layout/chevron2"/>
    <dgm:cxn modelId="{5226BBAE-E411-4777-8238-C792EFAB50CC}" type="presParOf" srcId="{2E3F2D91-DD41-47C9-81E5-8B25068CA351}" destId="{759B63C6-089F-4438-9B3B-4FAA8470C9CE}" srcOrd="2" destOrd="0" presId="urn:microsoft.com/office/officeart/2005/8/layout/chevron2"/>
    <dgm:cxn modelId="{C161803B-9E1C-45D0-8FD9-645886DF2C89}" type="presParOf" srcId="{759B63C6-089F-4438-9B3B-4FAA8470C9CE}" destId="{745977D6-84B4-477A-A709-D24F693E1ABE}" srcOrd="0" destOrd="0" presId="urn:microsoft.com/office/officeart/2005/8/layout/chevron2"/>
    <dgm:cxn modelId="{80169942-60BE-47C5-BE3D-FD32551116EB}" type="presParOf" srcId="{759B63C6-089F-4438-9B3B-4FAA8470C9CE}" destId="{D49A9965-06E7-476F-B52C-E2996152FDAF}" srcOrd="1" destOrd="0" presId="urn:microsoft.com/office/officeart/2005/8/layout/chevron2"/>
    <dgm:cxn modelId="{E9302814-54CE-40B7-B305-BD417B89F4FA}" type="presParOf" srcId="{2E3F2D91-DD41-47C9-81E5-8B25068CA351}" destId="{54FF8742-668C-4864-9B73-0ADFB4C19ABB}" srcOrd="3" destOrd="0" presId="urn:microsoft.com/office/officeart/2005/8/layout/chevron2"/>
    <dgm:cxn modelId="{DCD75404-7DD8-4B6C-A3DB-049B96C78945}" type="presParOf" srcId="{2E3F2D91-DD41-47C9-81E5-8B25068CA351}" destId="{BD1294E2-6D9E-4E27-9503-E6974814CD6C}" srcOrd="4" destOrd="0" presId="urn:microsoft.com/office/officeart/2005/8/layout/chevron2"/>
    <dgm:cxn modelId="{2F46F300-6822-49FB-B170-4B0A424DB6A8}" type="presParOf" srcId="{BD1294E2-6D9E-4E27-9503-E6974814CD6C}" destId="{D807ABB2-9CBE-4C09-A88D-86CA3FC47BB9}" srcOrd="0" destOrd="0" presId="urn:microsoft.com/office/officeart/2005/8/layout/chevron2"/>
    <dgm:cxn modelId="{9C259CAF-92D1-4513-83D0-3333B2ACC09A}" type="presParOf" srcId="{BD1294E2-6D9E-4E27-9503-E6974814CD6C}" destId="{3CFE46C3-A8E9-49FA-A392-4134DF3AC810}" srcOrd="1" destOrd="0" presId="urn:microsoft.com/office/officeart/2005/8/layout/chevron2"/>
    <dgm:cxn modelId="{59FF93BD-85AD-4CFD-91BE-EB5B4E78737D}" type="presParOf" srcId="{2E3F2D91-DD41-47C9-81E5-8B25068CA351}" destId="{973454C9-BC86-458D-BB6D-9AF3DCF7429D}" srcOrd="5" destOrd="0" presId="urn:microsoft.com/office/officeart/2005/8/layout/chevron2"/>
    <dgm:cxn modelId="{161E94F9-882B-4D6F-91CF-B28F6FA65F60}" type="presParOf" srcId="{2E3F2D91-DD41-47C9-81E5-8B25068CA351}" destId="{2C03AC8F-75B5-45BC-84ED-328EC7A103BB}" srcOrd="6" destOrd="0" presId="urn:microsoft.com/office/officeart/2005/8/layout/chevron2"/>
    <dgm:cxn modelId="{F5342EF6-6FDD-4D9F-8E7E-419F4D26E8E4}" type="presParOf" srcId="{2C03AC8F-75B5-45BC-84ED-328EC7A103BB}" destId="{7718DF5E-215A-4D21-B35B-46C48CE6F5B1}" srcOrd="0" destOrd="0" presId="urn:microsoft.com/office/officeart/2005/8/layout/chevron2"/>
    <dgm:cxn modelId="{8DBFB273-C6B1-4979-9ECC-DCD9DDFAB2B4}" type="presParOf" srcId="{2C03AC8F-75B5-45BC-84ED-328EC7A103BB}" destId="{21AB12EF-68D0-4A2E-BFE5-651ECA5F627A}" srcOrd="1" destOrd="0" presId="urn:microsoft.com/office/officeart/2005/8/layout/chevron2"/>
    <dgm:cxn modelId="{5A7FC569-04C5-4B3E-A7B6-CC1D273C8218}" type="presParOf" srcId="{2E3F2D91-DD41-47C9-81E5-8B25068CA351}" destId="{85523A7C-DC96-40C8-888E-20E729E7EDAF}" srcOrd="7" destOrd="0" presId="urn:microsoft.com/office/officeart/2005/8/layout/chevron2"/>
    <dgm:cxn modelId="{63B89EC4-99C5-4947-BC2E-6F0B5D693C0A}" type="presParOf" srcId="{2E3F2D91-DD41-47C9-81E5-8B25068CA351}" destId="{3008B99E-6BB2-4ACE-9985-BDB3C9BC7E7B}" srcOrd="8" destOrd="0" presId="urn:microsoft.com/office/officeart/2005/8/layout/chevron2"/>
    <dgm:cxn modelId="{FACA6806-413E-485E-82A6-84899630B06C}" type="presParOf" srcId="{3008B99E-6BB2-4ACE-9985-BDB3C9BC7E7B}" destId="{2C3A2C37-596F-4BE7-ABF0-B27613CA5247}" srcOrd="0" destOrd="0" presId="urn:microsoft.com/office/officeart/2005/8/layout/chevron2"/>
    <dgm:cxn modelId="{DCD6786B-1984-4E45-AA99-83D73361DEA0}" type="presParOf" srcId="{3008B99E-6BB2-4ACE-9985-BDB3C9BC7E7B}" destId="{638CC5C7-76F8-4DCB-B454-E5D003260A3F}" srcOrd="1" destOrd="0" presId="urn:microsoft.com/office/officeart/2005/8/layout/chevron2"/>
    <dgm:cxn modelId="{6A95480D-DB7A-4C7C-99A7-347278D033EB}" type="presParOf" srcId="{2E3F2D91-DD41-47C9-81E5-8B25068CA351}" destId="{EA26F464-DB16-473E-86F6-6DD75506C157}" srcOrd="9" destOrd="0" presId="urn:microsoft.com/office/officeart/2005/8/layout/chevron2"/>
    <dgm:cxn modelId="{4F0FDE7A-96A9-4733-ABF0-CA896B395786}" type="presParOf" srcId="{2E3F2D91-DD41-47C9-81E5-8B25068CA351}" destId="{7774307B-00F4-4B93-8C30-ACE54F03D2E6}" srcOrd="10" destOrd="0" presId="urn:microsoft.com/office/officeart/2005/8/layout/chevron2"/>
    <dgm:cxn modelId="{E4EAA157-A29B-4EF9-ABC8-EDA4E8EFD7F9}" type="presParOf" srcId="{7774307B-00F4-4B93-8C30-ACE54F03D2E6}" destId="{299EC92C-CCCF-4AC3-8C8C-5B9FDEE479FC}" srcOrd="0" destOrd="0" presId="urn:microsoft.com/office/officeart/2005/8/layout/chevron2"/>
    <dgm:cxn modelId="{897B52ED-D76D-476E-976B-510999AF043C}" type="presParOf" srcId="{7774307B-00F4-4B93-8C30-ACE54F03D2E6}" destId="{6578489E-2678-43F6-B05C-F7F9ACB923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FDD19C-418C-46E7-A8ED-971629CAA52B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3B6160-988C-4E29-99B1-B87B498DFCDD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4DC7F-509C-4DA8-AA0F-82197F7D99F7}" type="par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133D7-5EB8-4304-88BB-DB851FCBC4CA}" type="sibTrans" cxnId="{1CC9B052-F701-4687-A526-32C636249F1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0417A-5AEC-4D0F-B826-C1DD6555DC28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деятельности городской организации профсоюза размещается на страницах сайтов краевой организации профсоюза и городского комитета образования (</a:t>
          </a:r>
          <a:r>
            <a: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http://zabprofobr.ru/region/34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https://edu-chita.ru/info/Profsoyuz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D54B81-D173-4D97-A45A-5BF04FC4769A}" type="par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54DF6-6D47-43E4-A5A4-99999645C08F}" type="sibTrans" cxnId="{700AB8FC-3CA1-4333-9210-797CDA721A7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73225-272B-4C40-AFD8-B85B7BC679D2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D6334F-E16F-4D17-ABB4-1212E30FAAFF}" type="sib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57AE8-CEB3-4DB0-AD8E-70D46851A792}" type="parTrans" cxnId="{76956552-B3A6-44AD-8E59-3FC968C10520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266245-99BC-4537-8B7B-7A71BF27DCBC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B21B6-0C58-4289-92D8-8154ACD0067C}" type="par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52DF9-B002-40AA-B09D-46FEE8E3523E}" type="sibTrans" cxnId="{606EE2EB-894A-46A0-8EB0-73E91B59C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BB680-BB3D-4B0C-ABF0-1C875B32DAE1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7A40A-6C7C-478A-8823-3B1404457406}" type="par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0877DB-36B8-4696-A959-D6011538769D}" type="sibTrans" cxnId="{1B3B03DB-D26C-4421-B994-16C729C6635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8DE54-C308-4D6E-BCBB-E3D126A9B2FF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2D608C-CDB3-4708-A28B-529698A0AE22}" type="par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AEF1F-55C9-487C-8A35-4BF1271D48D9}" type="sibTrans" cxnId="{E388E4E3-3BD1-4A58-9103-FED6297AE26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906419-4AF0-44F6-B26F-E86BB2CC10F9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0276B-4EF6-4979-8EEC-FA8BBE2E514B}" type="par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F3567-7EEC-4915-9ABC-4753B9F276C5}" type="sibTrans" cxnId="{5C52843A-A2FD-44BE-A38A-176D4411657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1DB99-58E1-4E81-AC7E-357B5F9B385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50 первичных профсоюзных организаций выписывают  газету «Мой профсоюз»</a:t>
          </a:r>
        </a:p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5F691-3346-48C9-B46C-20F429B37EAB}" type="par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12911-E8F6-46D4-9951-B840DD854CA2}" type="sibTrans" cxnId="{B960CBFD-D84B-4C5F-AD9C-75065F480F8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E62BED-580B-4BED-BF90-15D9B2D3CD1B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размещено 17 публикаций на сайтах краевого комитета профсоюза, городского комитета образования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4804F0-21E2-4062-9338-C2F6BA3D70B7}" type="sib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4F12F-6DBD-4023-A524-D6C94EECF092}" type="parTrans" cxnId="{C48C981F-A78E-4DE0-B9C2-5BE72938898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302C6E-1CC3-49CA-8D1D-2D86C327149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55 первичных профсоюзных организации выписывают журнал «GNMC.ru»</a:t>
          </a:r>
        </a:p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7ABA97-44DE-475B-A7F9-47152F675CD0}" type="par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AADB8-9D9F-48B7-A283-257A01634DD1}" type="sibTrans" cxnId="{88EB636D-225A-4067-BC94-F87F44A5B45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1A2738-CF86-499D-B2CC-389B9010D1AC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подготовлено и опубликовано 6 статей в журнале «GNMC.ru»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008647-B3D4-4E9A-9343-0A3979BBB9AF}" type="par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0AE7F-8EE8-4402-A347-B22E34784CBF}" type="sibTrans" cxnId="{999DA977-42A2-4384-9B50-2C1494C8D77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73568-2CE3-4AFD-9D74-B8C78A7DEF0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выпущено 5 информационных бюллетеня по правовым вопросам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2AC7A8-38C3-4E24-B767-0CEAB376F533}" type="par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135567-FECE-4B1A-9FB1-EF993CA39B12}" type="sibTrans" cxnId="{AEBA2D37-842A-4DE5-9948-4DAB88FB17E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248BC-F3AE-4DA3-BC60-662BF73D521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Создано 52 фотоколлажа и 12 видеороликов с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хэштэгом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#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ВспоминаяПервомай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рамках проведения Первомайской акции.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7D0A5C-CE8A-4948-9718-D55884E8E067}" type="par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10EA3-1374-4800-8FE8-3C188BAA0C66}" type="sibTrans" cxnId="{A8CC4697-1A55-4089-8016-8C95BE77A04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FB970C-4925-470D-9970-CE5360F007E0}">
      <dgm:prSet phldrT="[Текст]" custT="1"/>
      <dgm:spPr/>
      <dgm:t>
        <a:bodyPr/>
        <a:lstStyle/>
        <a:p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F8A1AB-0657-4154-A1DE-1ADAAB64A6E3}" type="sib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50BBF4-B657-4846-97F4-3BD4BED67447}" type="parTrans" cxnId="{A445AB67-60CB-433D-BDE6-52F2D608340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F2D91-DD41-47C9-81E5-8B25068CA351}" type="pres">
      <dgm:prSet presAssocID="{F7FDD19C-418C-46E7-A8ED-971629CAA5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A8445B-C8A2-496F-93AC-792FB86A047F}" type="pres">
      <dgm:prSet presAssocID="{193B6160-988C-4E29-99B1-B87B498DFCDD}" presName="composite" presStyleCnt="0"/>
      <dgm:spPr/>
    </dgm:pt>
    <dgm:pt modelId="{185B54E9-D977-4E3D-8AC2-48AA5CE97C82}" type="pres">
      <dgm:prSet presAssocID="{193B6160-988C-4E29-99B1-B87B498DFCDD}" presName="parentText" presStyleLbl="alignNode1" presStyleIdx="0" presStyleCnt="7" custLinFactNeighborX="-2537" custLinFactNeighborY="-131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0CCE62-3FC0-45BF-B0C5-9922BD09D203}" type="pres">
      <dgm:prSet presAssocID="{193B6160-988C-4E29-99B1-B87B498DFCDD}" presName="descendantText" presStyleLbl="alignAcc1" presStyleIdx="0" presStyleCnt="7" custScaleY="145700" custLinFactNeighborX="8" custLinFactNeighborY="-1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9CF57-80F6-4B79-93DF-41DD5E96609A}" type="pres">
      <dgm:prSet presAssocID="{12F133D7-5EB8-4304-88BB-DB851FCBC4CA}" presName="sp" presStyleCnt="0"/>
      <dgm:spPr/>
    </dgm:pt>
    <dgm:pt modelId="{759B63C6-089F-4438-9B3B-4FAA8470C9CE}" type="pres">
      <dgm:prSet presAssocID="{97C73225-272B-4C40-AFD8-B85B7BC679D2}" presName="composite" presStyleCnt="0"/>
      <dgm:spPr/>
    </dgm:pt>
    <dgm:pt modelId="{745977D6-84B4-477A-A709-D24F693E1ABE}" type="pres">
      <dgm:prSet presAssocID="{97C73225-272B-4C40-AFD8-B85B7BC679D2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A9965-06E7-476F-B52C-E2996152FDAF}" type="pres">
      <dgm:prSet presAssocID="{97C73225-272B-4C40-AFD8-B85B7BC679D2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F8742-668C-4864-9B73-0ADFB4C19ABB}" type="pres">
      <dgm:prSet presAssocID="{D6D6334F-E16F-4D17-ABB4-1212E30FAAFF}" presName="sp" presStyleCnt="0"/>
      <dgm:spPr/>
    </dgm:pt>
    <dgm:pt modelId="{BD1294E2-6D9E-4E27-9503-E6974814CD6C}" type="pres">
      <dgm:prSet presAssocID="{54266245-99BC-4537-8B7B-7A71BF27DCBC}" presName="composite" presStyleCnt="0"/>
      <dgm:spPr/>
    </dgm:pt>
    <dgm:pt modelId="{D807ABB2-9CBE-4C09-A88D-86CA3FC47BB9}" type="pres">
      <dgm:prSet presAssocID="{54266245-99BC-4537-8B7B-7A71BF27DCBC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E46C3-A8E9-49FA-A392-4134DF3AC810}" type="pres">
      <dgm:prSet presAssocID="{54266245-99BC-4537-8B7B-7A71BF27DCBC}" presName="descendantText" presStyleLbl="alignAcc1" presStyleIdx="2" presStyleCnt="7" custLinFactNeighborX="320" custLinFactNeighborY="4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454C9-BC86-458D-BB6D-9AF3DCF7429D}" type="pres">
      <dgm:prSet presAssocID="{A1552DF9-B002-40AA-B09D-46FEE8E3523E}" presName="sp" presStyleCnt="0"/>
      <dgm:spPr/>
    </dgm:pt>
    <dgm:pt modelId="{F3002820-3080-49A8-8EC9-657E16A5A041}" type="pres">
      <dgm:prSet presAssocID="{FABBB680-BB3D-4B0C-ABF0-1C875B32DAE1}" presName="composite" presStyleCnt="0"/>
      <dgm:spPr/>
    </dgm:pt>
    <dgm:pt modelId="{D5DCF849-6612-4DF0-8C31-088010D9F7BB}" type="pres">
      <dgm:prSet presAssocID="{FABBB680-BB3D-4B0C-ABF0-1C875B32DAE1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9DDA3-1C78-4635-9EA0-C913BA074578}" type="pres">
      <dgm:prSet presAssocID="{FABBB680-BB3D-4B0C-ABF0-1C875B32DAE1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66BCF-7511-4995-98D4-27514BA2C260}" type="pres">
      <dgm:prSet presAssocID="{6D0877DB-36B8-4696-A959-D6011538769D}" presName="sp" presStyleCnt="0"/>
      <dgm:spPr/>
    </dgm:pt>
    <dgm:pt modelId="{2C03AC8F-75B5-45BC-84ED-328EC7A103BB}" type="pres">
      <dgm:prSet presAssocID="{F488DE54-C308-4D6E-BCBB-E3D126A9B2FF}" presName="composite" presStyleCnt="0"/>
      <dgm:spPr/>
    </dgm:pt>
    <dgm:pt modelId="{7718DF5E-215A-4D21-B35B-46C48CE6F5B1}" type="pres">
      <dgm:prSet presAssocID="{F488DE54-C308-4D6E-BCBB-E3D126A9B2FF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AB12EF-68D0-4A2E-BFE5-651ECA5F627A}" type="pres">
      <dgm:prSet presAssocID="{F488DE54-C308-4D6E-BCBB-E3D126A9B2FF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23A7C-DC96-40C8-888E-20E729E7EDAF}" type="pres">
      <dgm:prSet presAssocID="{441AEF1F-55C9-487C-8A35-4BF1271D48D9}" presName="sp" presStyleCnt="0"/>
      <dgm:spPr/>
    </dgm:pt>
    <dgm:pt modelId="{3008B99E-6BB2-4ACE-9985-BDB3C9BC7E7B}" type="pres">
      <dgm:prSet presAssocID="{26906419-4AF0-44F6-B26F-E86BB2CC10F9}" presName="composite" presStyleCnt="0"/>
      <dgm:spPr/>
    </dgm:pt>
    <dgm:pt modelId="{2C3A2C37-596F-4BE7-ABF0-B27613CA5247}" type="pres">
      <dgm:prSet presAssocID="{26906419-4AF0-44F6-B26F-E86BB2CC10F9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CC5C7-76F8-4DCB-B454-E5D003260A3F}" type="pres">
      <dgm:prSet presAssocID="{26906419-4AF0-44F6-B26F-E86BB2CC10F9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6F464-DB16-473E-86F6-6DD75506C157}" type="pres">
      <dgm:prSet presAssocID="{8FFF3567-7EEC-4915-9ABC-4753B9F276C5}" presName="sp" presStyleCnt="0"/>
      <dgm:spPr/>
    </dgm:pt>
    <dgm:pt modelId="{7774307B-00F4-4B93-8C30-ACE54F03D2E6}" type="pres">
      <dgm:prSet presAssocID="{1FFB970C-4925-470D-9970-CE5360F007E0}" presName="composite" presStyleCnt="0"/>
      <dgm:spPr/>
    </dgm:pt>
    <dgm:pt modelId="{299EC92C-CCCF-4AC3-8C8C-5B9FDEE479FC}" type="pres">
      <dgm:prSet presAssocID="{1FFB970C-4925-470D-9970-CE5360F007E0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8489E-2678-43F6-B05C-F7F9ACB923DC}" type="pres">
      <dgm:prSet presAssocID="{1FFB970C-4925-470D-9970-CE5360F007E0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956552-B3A6-44AD-8E59-3FC968C10520}" srcId="{F7FDD19C-418C-46E7-A8ED-971629CAA52B}" destId="{97C73225-272B-4C40-AFD8-B85B7BC679D2}" srcOrd="1" destOrd="0" parTransId="{FE657AE8-CEB3-4DB0-AD8E-70D46851A792}" sibTransId="{D6D6334F-E16F-4D17-ABB4-1212E30FAAFF}"/>
    <dgm:cxn modelId="{AEBA2D37-842A-4DE5-9948-4DAB88FB17EB}" srcId="{26906419-4AF0-44F6-B26F-E86BB2CC10F9}" destId="{D6673568-2CE3-4AFD-9D74-B8C78A7DEF06}" srcOrd="0" destOrd="0" parTransId="{6F2AC7A8-38C3-4E24-B767-0CEAB376F533}" sibTransId="{03135567-FECE-4B1A-9FB1-EF993CA39B12}"/>
    <dgm:cxn modelId="{1CC9B052-F701-4687-A526-32C636249F17}" srcId="{F7FDD19C-418C-46E7-A8ED-971629CAA52B}" destId="{193B6160-988C-4E29-99B1-B87B498DFCDD}" srcOrd="0" destOrd="0" parTransId="{6C44DC7F-509C-4DA8-AA0F-82197F7D99F7}" sibTransId="{12F133D7-5EB8-4304-88BB-DB851FCBC4CA}"/>
    <dgm:cxn modelId="{28513357-123D-42F5-9DB5-4C4EF6E0FA41}" type="presOf" srcId="{D91A2738-CF86-499D-B2CC-389B9010D1AC}" destId="{21AB12EF-68D0-4A2E-BFE5-651ECA5F627A}" srcOrd="0" destOrd="0" presId="urn:microsoft.com/office/officeart/2005/8/layout/chevron2"/>
    <dgm:cxn modelId="{606EE2EB-894A-46A0-8EB0-73E91B59CF9B}" srcId="{F7FDD19C-418C-46E7-A8ED-971629CAA52B}" destId="{54266245-99BC-4537-8B7B-7A71BF27DCBC}" srcOrd="2" destOrd="0" parTransId="{83FB21B6-0C58-4289-92D8-8154ACD0067C}" sibTransId="{A1552DF9-B002-40AA-B09D-46FEE8E3523E}"/>
    <dgm:cxn modelId="{D52DB10C-80D7-4A7D-A3D1-8DF05320ED2A}" type="presOf" srcId="{F488DE54-C308-4D6E-BCBB-E3D126A9B2FF}" destId="{7718DF5E-215A-4D21-B35B-46C48CE6F5B1}" srcOrd="0" destOrd="0" presId="urn:microsoft.com/office/officeart/2005/8/layout/chevron2"/>
    <dgm:cxn modelId="{57224DE0-B633-481A-9D44-82E6C05D3A67}" type="presOf" srcId="{26906419-4AF0-44F6-B26F-E86BB2CC10F9}" destId="{2C3A2C37-596F-4BE7-ABF0-B27613CA5247}" srcOrd="0" destOrd="0" presId="urn:microsoft.com/office/officeart/2005/8/layout/chevron2"/>
    <dgm:cxn modelId="{543740BD-D4DA-4500-963C-8E767D49A9C8}" type="presOf" srcId="{3EC248BC-F3AE-4DA3-BC60-662BF73D521D}" destId="{6578489E-2678-43F6-B05C-F7F9ACB923DC}" srcOrd="0" destOrd="0" presId="urn:microsoft.com/office/officeart/2005/8/layout/chevron2"/>
    <dgm:cxn modelId="{5C52843A-A2FD-44BE-A38A-176D4411657E}" srcId="{F7FDD19C-418C-46E7-A8ED-971629CAA52B}" destId="{26906419-4AF0-44F6-B26F-E86BB2CC10F9}" srcOrd="5" destOrd="0" parTransId="{88D0276B-4EF6-4979-8EEC-FA8BBE2E514B}" sibTransId="{8FFF3567-7EEC-4915-9ABC-4753B9F276C5}"/>
    <dgm:cxn modelId="{A8CC4697-1A55-4089-8016-8C95BE77A048}" srcId="{1FFB970C-4925-470D-9970-CE5360F007E0}" destId="{3EC248BC-F3AE-4DA3-BC60-662BF73D521D}" srcOrd="0" destOrd="0" parTransId="{647D0A5C-CE8A-4948-9718-D55884E8E067}" sibTransId="{6FE10EA3-1374-4800-8FE8-3C188BAA0C66}"/>
    <dgm:cxn modelId="{1B3B03DB-D26C-4421-B994-16C729C6635E}" srcId="{F7FDD19C-418C-46E7-A8ED-971629CAA52B}" destId="{FABBB680-BB3D-4B0C-ABF0-1C875B32DAE1}" srcOrd="3" destOrd="0" parTransId="{D7B7A40A-6C7C-478A-8823-3B1404457406}" sibTransId="{6D0877DB-36B8-4696-A959-D6011538769D}"/>
    <dgm:cxn modelId="{E388E4E3-3BD1-4A58-9103-FED6297AE263}" srcId="{F7FDD19C-418C-46E7-A8ED-971629CAA52B}" destId="{F488DE54-C308-4D6E-BCBB-E3D126A9B2FF}" srcOrd="4" destOrd="0" parTransId="{9C2D608C-CDB3-4708-A28B-529698A0AE22}" sibTransId="{441AEF1F-55C9-487C-8A35-4BF1271D48D9}"/>
    <dgm:cxn modelId="{3545E762-381A-471D-82A2-3BB5DDD545C3}" type="presOf" srcId="{FABBB680-BB3D-4B0C-ABF0-1C875B32DAE1}" destId="{D5DCF849-6612-4DF0-8C31-088010D9F7BB}" srcOrd="0" destOrd="0" presId="urn:microsoft.com/office/officeart/2005/8/layout/chevron2"/>
    <dgm:cxn modelId="{0650272A-954E-4D9C-A160-49BF62920DCA}" type="presOf" srcId="{E190417A-5AEC-4D0F-B826-C1DD6555DC28}" destId="{4D0CCE62-3FC0-45BF-B0C5-9922BD09D203}" srcOrd="0" destOrd="0" presId="urn:microsoft.com/office/officeart/2005/8/layout/chevron2"/>
    <dgm:cxn modelId="{C48C981F-A78E-4DE0-B9C2-5BE72938898C}" srcId="{97C73225-272B-4C40-AFD8-B85B7BC679D2}" destId="{C0E62BED-580B-4BED-BF90-15D9B2D3CD1B}" srcOrd="0" destOrd="0" parTransId="{A2E4F12F-6DBD-4023-A524-D6C94EECF092}" sibTransId="{514804F0-21E2-4062-9338-C2F6BA3D70B7}"/>
    <dgm:cxn modelId="{88EB636D-225A-4067-BC94-F87F44A5B459}" srcId="{FABBB680-BB3D-4B0C-ABF0-1C875B32DAE1}" destId="{F1302C6E-1CC3-49CA-8D1D-2D86C327149A}" srcOrd="0" destOrd="0" parTransId="{817ABA97-44DE-475B-A7F9-47152F675CD0}" sibTransId="{820AADB8-9D9F-48B7-A283-257A01634DD1}"/>
    <dgm:cxn modelId="{A3619E2D-BFE5-49ED-9267-D1D6F0DF2E20}" type="presOf" srcId="{54266245-99BC-4537-8B7B-7A71BF27DCBC}" destId="{D807ABB2-9CBE-4C09-A88D-86CA3FC47BB9}" srcOrd="0" destOrd="0" presId="urn:microsoft.com/office/officeart/2005/8/layout/chevron2"/>
    <dgm:cxn modelId="{F695DB34-EB4E-4A39-843E-142A51CC2297}" type="presOf" srcId="{1FFB970C-4925-470D-9970-CE5360F007E0}" destId="{299EC92C-CCCF-4AC3-8C8C-5B9FDEE479FC}" srcOrd="0" destOrd="0" presId="urn:microsoft.com/office/officeart/2005/8/layout/chevron2"/>
    <dgm:cxn modelId="{4C720D3D-6D43-42F7-B04C-EF7B30D76915}" type="presOf" srcId="{0FB1DB99-58E1-4E81-AC7E-357B5F9B3858}" destId="{3CFE46C3-A8E9-49FA-A392-4134DF3AC810}" srcOrd="0" destOrd="0" presId="urn:microsoft.com/office/officeart/2005/8/layout/chevron2"/>
    <dgm:cxn modelId="{999DA977-42A2-4384-9B50-2C1494C8D775}" srcId="{F488DE54-C308-4D6E-BCBB-E3D126A9B2FF}" destId="{D91A2738-CF86-499D-B2CC-389B9010D1AC}" srcOrd="0" destOrd="0" parTransId="{17008647-B3D4-4E9A-9343-0A3979BBB9AF}" sibTransId="{8BD0AE7F-8EE8-4402-A347-B22E34784CBF}"/>
    <dgm:cxn modelId="{B960CBFD-D84B-4C5F-AD9C-75065F480F8B}" srcId="{54266245-99BC-4537-8B7B-7A71BF27DCBC}" destId="{0FB1DB99-58E1-4E81-AC7E-357B5F9B3858}" srcOrd="0" destOrd="0" parTransId="{7D65F691-3346-48C9-B46C-20F429B37EAB}" sibTransId="{73A12911-E8F6-46D4-9951-B840DD854CA2}"/>
    <dgm:cxn modelId="{DEEA6299-E5AF-463D-8812-CF8756652D23}" type="presOf" srcId="{F1302C6E-1CC3-49CA-8D1D-2D86C327149A}" destId="{8699DDA3-1C78-4635-9EA0-C913BA074578}" srcOrd="0" destOrd="0" presId="urn:microsoft.com/office/officeart/2005/8/layout/chevron2"/>
    <dgm:cxn modelId="{7B1F8C11-EA1D-473F-8869-BC64BFC7BEAF}" type="presOf" srcId="{193B6160-988C-4E29-99B1-B87B498DFCDD}" destId="{185B54E9-D977-4E3D-8AC2-48AA5CE97C82}" srcOrd="0" destOrd="0" presId="urn:microsoft.com/office/officeart/2005/8/layout/chevron2"/>
    <dgm:cxn modelId="{EC26C1B5-A535-465C-A162-5E59DEEA93AC}" type="presOf" srcId="{D6673568-2CE3-4AFD-9D74-B8C78A7DEF06}" destId="{638CC5C7-76F8-4DCB-B454-E5D003260A3F}" srcOrd="0" destOrd="0" presId="urn:microsoft.com/office/officeart/2005/8/layout/chevron2"/>
    <dgm:cxn modelId="{278CA97B-57BB-4F28-A5D4-06466A44A771}" type="presOf" srcId="{F7FDD19C-418C-46E7-A8ED-971629CAA52B}" destId="{2E3F2D91-DD41-47C9-81E5-8B25068CA351}" srcOrd="0" destOrd="0" presId="urn:microsoft.com/office/officeart/2005/8/layout/chevron2"/>
    <dgm:cxn modelId="{CF082B1C-B635-4D86-BF23-8381F0C77B33}" type="presOf" srcId="{C0E62BED-580B-4BED-BF90-15D9B2D3CD1B}" destId="{D49A9965-06E7-476F-B52C-E2996152FDAF}" srcOrd="0" destOrd="0" presId="urn:microsoft.com/office/officeart/2005/8/layout/chevron2"/>
    <dgm:cxn modelId="{A445AB67-60CB-433D-BDE6-52F2D6083403}" srcId="{F7FDD19C-418C-46E7-A8ED-971629CAA52B}" destId="{1FFB970C-4925-470D-9970-CE5360F007E0}" srcOrd="6" destOrd="0" parTransId="{7650BBF4-B657-4846-97F4-3BD4BED67447}" sibTransId="{F8F8A1AB-0657-4154-A1DE-1ADAAB64A6E3}"/>
    <dgm:cxn modelId="{700AB8FC-3CA1-4333-9210-797CDA721A7D}" srcId="{193B6160-988C-4E29-99B1-B87B498DFCDD}" destId="{E190417A-5AEC-4D0F-B826-C1DD6555DC28}" srcOrd="0" destOrd="0" parTransId="{67D54B81-D173-4D97-A45A-5BF04FC4769A}" sibTransId="{4CE54DF6-6D47-43E4-A5A4-99999645C08F}"/>
    <dgm:cxn modelId="{CD214F9D-B44E-45CF-8241-96E39B7CD131}" type="presOf" srcId="{97C73225-272B-4C40-AFD8-B85B7BC679D2}" destId="{745977D6-84B4-477A-A709-D24F693E1ABE}" srcOrd="0" destOrd="0" presId="urn:microsoft.com/office/officeart/2005/8/layout/chevron2"/>
    <dgm:cxn modelId="{B81B5091-BFB3-4D7B-9A84-62DDF62BBA8D}" type="presParOf" srcId="{2E3F2D91-DD41-47C9-81E5-8B25068CA351}" destId="{FCA8445B-C8A2-496F-93AC-792FB86A047F}" srcOrd="0" destOrd="0" presId="urn:microsoft.com/office/officeart/2005/8/layout/chevron2"/>
    <dgm:cxn modelId="{D2DFAECE-70B2-4C89-888B-A744E0CFFA96}" type="presParOf" srcId="{FCA8445B-C8A2-496F-93AC-792FB86A047F}" destId="{185B54E9-D977-4E3D-8AC2-48AA5CE97C82}" srcOrd="0" destOrd="0" presId="urn:microsoft.com/office/officeart/2005/8/layout/chevron2"/>
    <dgm:cxn modelId="{F38CA182-5028-4479-A43A-691FA865055C}" type="presParOf" srcId="{FCA8445B-C8A2-496F-93AC-792FB86A047F}" destId="{4D0CCE62-3FC0-45BF-B0C5-9922BD09D203}" srcOrd="1" destOrd="0" presId="urn:microsoft.com/office/officeart/2005/8/layout/chevron2"/>
    <dgm:cxn modelId="{03F52D9D-485C-42AE-BD42-6A18995DB319}" type="presParOf" srcId="{2E3F2D91-DD41-47C9-81E5-8B25068CA351}" destId="{F799CF57-80F6-4B79-93DF-41DD5E96609A}" srcOrd="1" destOrd="0" presId="urn:microsoft.com/office/officeart/2005/8/layout/chevron2"/>
    <dgm:cxn modelId="{5513698D-8B2E-49DA-9D11-6042793CA0B1}" type="presParOf" srcId="{2E3F2D91-DD41-47C9-81E5-8B25068CA351}" destId="{759B63C6-089F-4438-9B3B-4FAA8470C9CE}" srcOrd="2" destOrd="0" presId="urn:microsoft.com/office/officeart/2005/8/layout/chevron2"/>
    <dgm:cxn modelId="{E250D696-BEF6-499F-B13B-1720D6670A98}" type="presParOf" srcId="{759B63C6-089F-4438-9B3B-4FAA8470C9CE}" destId="{745977D6-84B4-477A-A709-D24F693E1ABE}" srcOrd="0" destOrd="0" presId="urn:microsoft.com/office/officeart/2005/8/layout/chevron2"/>
    <dgm:cxn modelId="{B0D979F9-D577-4047-B223-BDA4DC5F03E7}" type="presParOf" srcId="{759B63C6-089F-4438-9B3B-4FAA8470C9CE}" destId="{D49A9965-06E7-476F-B52C-E2996152FDAF}" srcOrd="1" destOrd="0" presId="urn:microsoft.com/office/officeart/2005/8/layout/chevron2"/>
    <dgm:cxn modelId="{BFE85D49-D67C-4DBD-B065-180C69FEC7B8}" type="presParOf" srcId="{2E3F2D91-DD41-47C9-81E5-8B25068CA351}" destId="{54FF8742-668C-4864-9B73-0ADFB4C19ABB}" srcOrd="3" destOrd="0" presId="urn:microsoft.com/office/officeart/2005/8/layout/chevron2"/>
    <dgm:cxn modelId="{0D798BCE-DBF5-45FF-955A-9E1D0C6E5577}" type="presParOf" srcId="{2E3F2D91-DD41-47C9-81E5-8B25068CA351}" destId="{BD1294E2-6D9E-4E27-9503-E6974814CD6C}" srcOrd="4" destOrd="0" presId="urn:microsoft.com/office/officeart/2005/8/layout/chevron2"/>
    <dgm:cxn modelId="{C9831A3D-1354-467A-88E5-9799A43F134C}" type="presParOf" srcId="{BD1294E2-6D9E-4E27-9503-E6974814CD6C}" destId="{D807ABB2-9CBE-4C09-A88D-86CA3FC47BB9}" srcOrd="0" destOrd="0" presId="urn:microsoft.com/office/officeart/2005/8/layout/chevron2"/>
    <dgm:cxn modelId="{10308D15-30F1-4EB6-AFDA-36F112B9C8DC}" type="presParOf" srcId="{BD1294E2-6D9E-4E27-9503-E6974814CD6C}" destId="{3CFE46C3-A8E9-49FA-A392-4134DF3AC810}" srcOrd="1" destOrd="0" presId="urn:microsoft.com/office/officeart/2005/8/layout/chevron2"/>
    <dgm:cxn modelId="{D6E683B6-5B18-49AB-9B70-EEDE2610BF21}" type="presParOf" srcId="{2E3F2D91-DD41-47C9-81E5-8B25068CA351}" destId="{973454C9-BC86-458D-BB6D-9AF3DCF7429D}" srcOrd="5" destOrd="0" presId="urn:microsoft.com/office/officeart/2005/8/layout/chevron2"/>
    <dgm:cxn modelId="{F4DB6496-CE3E-4C89-944C-0784F23F0C60}" type="presParOf" srcId="{2E3F2D91-DD41-47C9-81E5-8B25068CA351}" destId="{F3002820-3080-49A8-8EC9-657E16A5A041}" srcOrd="6" destOrd="0" presId="urn:microsoft.com/office/officeart/2005/8/layout/chevron2"/>
    <dgm:cxn modelId="{D2E85CF1-7FDA-409F-8B1E-DF00ABC43E6F}" type="presParOf" srcId="{F3002820-3080-49A8-8EC9-657E16A5A041}" destId="{D5DCF849-6612-4DF0-8C31-088010D9F7BB}" srcOrd="0" destOrd="0" presId="urn:microsoft.com/office/officeart/2005/8/layout/chevron2"/>
    <dgm:cxn modelId="{10444BDE-F81F-4CD3-B5F7-C0A478DCFAB5}" type="presParOf" srcId="{F3002820-3080-49A8-8EC9-657E16A5A041}" destId="{8699DDA3-1C78-4635-9EA0-C913BA074578}" srcOrd="1" destOrd="0" presId="urn:microsoft.com/office/officeart/2005/8/layout/chevron2"/>
    <dgm:cxn modelId="{BFC55B4A-8AB5-4789-B5AE-921B2CD7F3FB}" type="presParOf" srcId="{2E3F2D91-DD41-47C9-81E5-8B25068CA351}" destId="{3A366BCF-7511-4995-98D4-27514BA2C260}" srcOrd="7" destOrd="0" presId="urn:microsoft.com/office/officeart/2005/8/layout/chevron2"/>
    <dgm:cxn modelId="{BBB7F967-C4B7-407E-A560-9A4B1CDE68D2}" type="presParOf" srcId="{2E3F2D91-DD41-47C9-81E5-8B25068CA351}" destId="{2C03AC8F-75B5-45BC-84ED-328EC7A103BB}" srcOrd="8" destOrd="0" presId="urn:microsoft.com/office/officeart/2005/8/layout/chevron2"/>
    <dgm:cxn modelId="{E559711C-6569-46B9-9501-50DBC2797CBC}" type="presParOf" srcId="{2C03AC8F-75B5-45BC-84ED-328EC7A103BB}" destId="{7718DF5E-215A-4D21-B35B-46C48CE6F5B1}" srcOrd="0" destOrd="0" presId="urn:microsoft.com/office/officeart/2005/8/layout/chevron2"/>
    <dgm:cxn modelId="{FA41FF64-CA18-4568-A07C-5D1281D7B70E}" type="presParOf" srcId="{2C03AC8F-75B5-45BC-84ED-328EC7A103BB}" destId="{21AB12EF-68D0-4A2E-BFE5-651ECA5F627A}" srcOrd="1" destOrd="0" presId="urn:microsoft.com/office/officeart/2005/8/layout/chevron2"/>
    <dgm:cxn modelId="{D3B84019-CD90-4EEA-A139-8A1EAAB956BC}" type="presParOf" srcId="{2E3F2D91-DD41-47C9-81E5-8B25068CA351}" destId="{85523A7C-DC96-40C8-888E-20E729E7EDAF}" srcOrd="9" destOrd="0" presId="urn:microsoft.com/office/officeart/2005/8/layout/chevron2"/>
    <dgm:cxn modelId="{DB4BF020-EE47-4378-B490-6D617DBC67CF}" type="presParOf" srcId="{2E3F2D91-DD41-47C9-81E5-8B25068CA351}" destId="{3008B99E-6BB2-4ACE-9985-BDB3C9BC7E7B}" srcOrd="10" destOrd="0" presId="urn:microsoft.com/office/officeart/2005/8/layout/chevron2"/>
    <dgm:cxn modelId="{A24DB404-222E-4936-B60F-E75221C9F5B0}" type="presParOf" srcId="{3008B99E-6BB2-4ACE-9985-BDB3C9BC7E7B}" destId="{2C3A2C37-596F-4BE7-ABF0-B27613CA5247}" srcOrd="0" destOrd="0" presId="urn:microsoft.com/office/officeart/2005/8/layout/chevron2"/>
    <dgm:cxn modelId="{C111F60E-A092-4253-8F8C-601972475937}" type="presParOf" srcId="{3008B99E-6BB2-4ACE-9985-BDB3C9BC7E7B}" destId="{638CC5C7-76F8-4DCB-B454-E5D003260A3F}" srcOrd="1" destOrd="0" presId="urn:microsoft.com/office/officeart/2005/8/layout/chevron2"/>
    <dgm:cxn modelId="{36EA62B5-3001-4AC4-A420-86AA7873E45C}" type="presParOf" srcId="{2E3F2D91-DD41-47C9-81E5-8B25068CA351}" destId="{EA26F464-DB16-473E-86F6-6DD75506C157}" srcOrd="11" destOrd="0" presId="urn:microsoft.com/office/officeart/2005/8/layout/chevron2"/>
    <dgm:cxn modelId="{CC941248-4EA8-464A-BA75-B8144DBEC0D3}" type="presParOf" srcId="{2E3F2D91-DD41-47C9-81E5-8B25068CA351}" destId="{7774307B-00F4-4B93-8C30-ACE54F03D2E6}" srcOrd="12" destOrd="0" presId="urn:microsoft.com/office/officeart/2005/8/layout/chevron2"/>
    <dgm:cxn modelId="{0F27B32B-913A-477A-B952-088B62137B1D}" type="presParOf" srcId="{7774307B-00F4-4B93-8C30-ACE54F03D2E6}" destId="{299EC92C-CCCF-4AC3-8C8C-5B9FDEE479FC}" srcOrd="0" destOrd="0" presId="urn:microsoft.com/office/officeart/2005/8/layout/chevron2"/>
    <dgm:cxn modelId="{BC19DEB5-9932-448C-B5B1-81C7B344CE9D}" type="presParOf" srcId="{7774307B-00F4-4B93-8C30-ACE54F03D2E6}" destId="{6578489E-2678-43F6-B05C-F7F9ACB923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754D16-47CA-43DB-BE01-0DB375950363}" type="doc">
      <dgm:prSet loTypeId="urn:microsoft.com/office/officeart/2005/8/layout/lProcess3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A765AB5-3B49-46BD-870C-1D175134E3BA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9,1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AB6C3D-B7F1-4A4C-B4A9-1F9B1D92C290}" type="parTrans" cxnId="{C118809F-6875-4F9F-B806-1ED12303E70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1376E1-B9BB-4F2F-996B-F96FD41D0C01}" type="sibTrans" cxnId="{C118809F-6875-4F9F-B806-1ED12303E70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0FAA92-6AB3-45AF-A033-44183C5F5F8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оздоровление членов профсоюза и детский отдых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46705E-53D5-48CC-BF7D-DEE1B5091121}" type="parTrans" cxnId="{1FAC7B35-F5F3-4DE6-87BC-6B58FCFE248D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320BE8-3970-48B2-9109-B706DE25DC35}" type="sibTrans" cxnId="{1FAC7B35-F5F3-4DE6-87BC-6B58FCFE248D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08D92E-3656-40B7-92BC-2F58BF66EE6C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852,2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BE68E-CFE7-47F6-8E40-11BA5DE426D3}" type="parTrans" cxnId="{295AE605-D592-49BB-8605-C804D696327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6ECAD6-F038-4E96-95BE-74BB36B79A58}" type="sibTrans" cxnId="{295AE605-D592-49BB-8605-C804D696327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A41252-7DE5-4DD4-8AD4-87069193F3C6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культурно-массовые мероприятия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493C4B-48F1-457C-A850-47E5A964393E}" type="parTrans" cxnId="{F5B9775D-6104-4554-8769-DD57BB2DD0E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54E174-7CC5-4CD5-95DE-E678909F7A03}" type="sibTrans" cxnId="{F5B9775D-6104-4554-8769-DD57BB2DD0E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AEDCCF-89CD-4E4C-BE7A-BD4909FA656E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материальная помощь членам профсоюза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B310EB-9743-4F5E-82AD-2A359BB5538E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315,4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F4B557-1433-4B5B-BB43-4DB6AE50A053}" type="sibTrans" cxnId="{BB4E4D15-B7BD-4BB7-9CBB-B379E30BCEA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0E95D-DF26-49A5-B12A-367056F738BA}" type="parTrans" cxnId="{BB4E4D15-B7BD-4BB7-9CBB-B379E30BCEA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0E336E-93CE-421D-9D32-6686216F5EA6}" type="sibTrans" cxnId="{27FADB43-B165-4B7A-9D53-BEC8BE596D5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4F889A-5E46-4FE6-9FB5-CD7C106E42A3}" type="parTrans" cxnId="{27FADB43-B165-4B7A-9D53-BEC8BE596D5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C27018-FF4C-40B9-9971-36E5275A20E0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916,1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1F35BF-53DC-4571-96D4-C8E74230D702}" type="parTrans" cxnId="{482EBB4D-AA2C-412C-B21C-B4D57D35774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64F107-7923-4203-B81C-B1D673BAE2E0}" type="sibTrans" cxnId="{482EBB4D-AA2C-412C-B21C-B4D57D35774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12672D-7C52-4812-8B59-32731B5CF42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премирование профсоюзного актива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AFBDDC-A244-4B58-A25B-6E9CF9AC65F5}" type="parTrans" cxnId="{BB0DD3C5-8413-417B-BB3F-BBDC4CA9084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44B236-BFEC-4E1E-B477-67FCEA27C3FA}" type="sibTrans" cxnId="{BB0DD3C5-8413-417B-BB3F-BBDC4CA9084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D9BA9C-316F-4633-AA4D-7DC68033006E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12,3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F802D3-B63A-4C2E-AEDD-CE8605180D7F}" type="parTrans" cxnId="{F6E2D927-DBE6-4BD1-8D75-7572A3066BC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06AA53-6B7F-4C6E-8EC4-6B6915695D98}" type="sibTrans" cxnId="{F6E2D927-DBE6-4BD1-8D75-7572A3066BC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2D4AE5-7F8B-476F-BF00-9BCCAEAFFD2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работа с профсоюзным активом и его обучение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B0F2FA-A4CF-4242-B938-773EDD79009C}" type="parTrans" cxnId="{4BF3E404-74EF-49CC-AD50-C364D8D7EB4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6CE96C-10DC-47B6-803C-790FE04F1F46}" type="sibTrans" cxnId="{4BF3E404-74EF-49CC-AD50-C364D8D7EB4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A72FA-84F3-4DD0-9E70-235146D8FE72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248,7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 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6F2B3A-CEBB-40E4-8D56-551C4740D4A3}" type="parTrans" cxnId="{2AC2019B-E777-451E-859B-055FAD22C92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878EB-A613-4C03-BED2-E104C0942D13}" type="sibTrans" cxnId="{2AC2019B-E777-451E-859B-055FAD22C92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41B723-0C7D-4A03-9AF1-109B7F4A9BD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информационная работа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7924DB-D65F-4FE9-A785-02C577B44A2D}" type="parTrans" cxnId="{A9049A45-5AE6-4EC9-822B-EEF0BA80088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5A942C-12DC-4544-B93A-371D633510EB}" type="sibTrans" cxnId="{A9049A45-5AE6-4EC9-822B-EEF0BA80088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70008B-EB60-46E7-A238-754D231B9C19}" type="pres">
      <dgm:prSet presAssocID="{91754D16-47CA-43DB-BE01-0DB37595036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89645E6-25F0-40EA-A2F0-3F7EA644806A}" type="pres">
      <dgm:prSet presAssocID="{45B310EB-9743-4F5E-82AD-2A359BB5538E}" presName="horFlow" presStyleCnt="0"/>
      <dgm:spPr/>
    </dgm:pt>
    <dgm:pt modelId="{2AD6B879-0C25-4991-A41D-6BC840F6DE91}" type="pres">
      <dgm:prSet presAssocID="{45B310EB-9743-4F5E-82AD-2A359BB5538E}" presName="bigChev" presStyleLbl="node1" presStyleIdx="0" presStyleCnt="6" custScaleX="148112"/>
      <dgm:spPr/>
      <dgm:t>
        <a:bodyPr/>
        <a:lstStyle/>
        <a:p>
          <a:endParaRPr lang="ru-RU"/>
        </a:p>
      </dgm:t>
    </dgm:pt>
    <dgm:pt modelId="{474532E5-54D3-4BCE-A839-AE33DB7B8731}" type="pres">
      <dgm:prSet presAssocID="{964F889A-5E46-4FE6-9FB5-CD7C106E42A3}" presName="parTrans" presStyleCnt="0"/>
      <dgm:spPr/>
    </dgm:pt>
    <dgm:pt modelId="{A478F39E-0CE6-42CD-A879-4AF78109DC44}" type="pres">
      <dgm:prSet presAssocID="{0AAEDCCF-89CD-4E4C-BE7A-BD4909FA656E}" presName="node" presStyleLbl="alignAccFollowNode1" presStyleIdx="0" presStyleCnt="6" custScaleX="487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C58E1-510F-42CB-90EB-6E7D3264F694}" type="pres">
      <dgm:prSet presAssocID="{45B310EB-9743-4F5E-82AD-2A359BB5538E}" presName="vSp" presStyleCnt="0"/>
      <dgm:spPr/>
    </dgm:pt>
    <dgm:pt modelId="{02B12CF0-376E-498E-8E48-21BA0F3F3749}" type="pres">
      <dgm:prSet presAssocID="{DA765AB5-3B49-46BD-870C-1D175134E3BA}" presName="horFlow" presStyleCnt="0"/>
      <dgm:spPr/>
    </dgm:pt>
    <dgm:pt modelId="{81373759-326E-4EE5-BF49-C0AD395E1848}" type="pres">
      <dgm:prSet presAssocID="{DA765AB5-3B49-46BD-870C-1D175134E3BA}" presName="bigChev" presStyleLbl="node1" presStyleIdx="1" presStyleCnt="6" custScaleX="148113" custLinFactNeighborX="-10075" custLinFactNeighborY="2614"/>
      <dgm:spPr/>
      <dgm:t>
        <a:bodyPr/>
        <a:lstStyle/>
        <a:p>
          <a:endParaRPr lang="ru-RU"/>
        </a:p>
      </dgm:t>
    </dgm:pt>
    <dgm:pt modelId="{DA77AD84-495C-4AF9-968A-4495DD3A2C94}" type="pres">
      <dgm:prSet presAssocID="{FF46705E-53D5-48CC-BF7D-DEE1B5091121}" presName="parTrans" presStyleCnt="0"/>
      <dgm:spPr/>
    </dgm:pt>
    <dgm:pt modelId="{748E7E80-ABCB-45A8-9836-B1BB24D3CA71}" type="pres">
      <dgm:prSet presAssocID="{450FAA92-6AB3-45AF-A033-44183C5F5F88}" presName="node" presStyleLbl="alignAccFollowNode1" presStyleIdx="1" presStyleCnt="6" custScaleX="487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64229-8426-4873-9BAF-D2AFF754C622}" type="pres">
      <dgm:prSet presAssocID="{DA765AB5-3B49-46BD-870C-1D175134E3BA}" presName="vSp" presStyleCnt="0"/>
      <dgm:spPr/>
    </dgm:pt>
    <dgm:pt modelId="{96ED1534-44C1-44A8-A071-7DDE56681FC6}" type="pres">
      <dgm:prSet presAssocID="{FC08D92E-3656-40B7-92BC-2F58BF66EE6C}" presName="horFlow" presStyleCnt="0"/>
      <dgm:spPr/>
    </dgm:pt>
    <dgm:pt modelId="{753D7865-C8F0-4F60-BED3-73023B04A3AA}" type="pres">
      <dgm:prSet presAssocID="{FC08D92E-3656-40B7-92BC-2F58BF66EE6C}" presName="bigChev" presStyleLbl="node1" presStyleIdx="2" presStyleCnt="6" custScaleX="151082"/>
      <dgm:spPr/>
      <dgm:t>
        <a:bodyPr/>
        <a:lstStyle/>
        <a:p>
          <a:endParaRPr lang="ru-RU"/>
        </a:p>
      </dgm:t>
    </dgm:pt>
    <dgm:pt modelId="{8D202D6C-C5F6-43F9-9ED0-02067CF043B3}" type="pres">
      <dgm:prSet presAssocID="{4C493C4B-48F1-457C-A850-47E5A964393E}" presName="parTrans" presStyleCnt="0"/>
      <dgm:spPr/>
    </dgm:pt>
    <dgm:pt modelId="{6350E43B-53A5-4ECF-AD7B-47A410BDCDE6}" type="pres">
      <dgm:prSet presAssocID="{63A41252-7DE5-4DD4-8AD4-87069193F3C6}" presName="node" presStyleLbl="alignAccFollowNode1" presStyleIdx="2" presStyleCnt="6" custScaleX="487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CF7FC0-7545-43A8-8B7F-C9CB5D13938D}" type="pres">
      <dgm:prSet presAssocID="{FC08D92E-3656-40B7-92BC-2F58BF66EE6C}" presName="vSp" presStyleCnt="0"/>
      <dgm:spPr/>
    </dgm:pt>
    <dgm:pt modelId="{806C2D98-8C68-40EC-89A4-FF22A381C7A9}" type="pres">
      <dgm:prSet presAssocID="{9AC27018-FF4C-40B9-9971-36E5275A20E0}" presName="horFlow" presStyleCnt="0"/>
      <dgm:spPr/>
    </dgm:pt>
    <dgm:pt modelId="{34CE5046-D379-45A3-B40D-77D614FB3C5A}" type="pres">
      <dgm:prSet presAssocID="{9AC27018-FF4C-40B9-9971-36E5275A20E0}" presName="bigChev" presStyleLbl="node1" presStyleIdx="3" presStyleCnt="6" custScaleX="151082"/>
      <dgm:spPr/>
      <dgm:t>
        <a:bodyPr/>
        <a:lstStyle/>
        <a:p>
          <a:endParaRPr lang="ru-RU"/>
        </a:p>
      </dgm:t>
    </dgm:pt>
    <dgm:pt modelId="{4AF8839D-3F2E-4A5D-8536-B2A4EF8383A7}" type="pres">
      <dgm:prSet presAssocID="{87AFBDDC-A244-4B58-A25B-6E9CF9AC65F5}" presName="parTrans" presStyleCnt="0"/>
      <dgm:spPr/>
    </dgm:pt>
    <dgm:pt modelId="{4862FF03-DC48-4B9A-8B49-760B8F5AA43D}" type="pres">
      <dgm:prSet presAssocID="{E812672D-7C52-4812-8B59-32731B5CF42E}" presName="node" presStyleLbl="alignAccFollowNode1" presStyleIdx="3" presStyleCnt="6" custScaleX="484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08926-5ACB-49C0-8A21-8294D57EB080}" type="pres">
      <dgm:prSet presAssocID="{9AC27018-FF4C-40B9-9971-36E5275A20E0}" presName="vSp" presStyleCnt="0"/>
      <dgm:spPr/>
    </dgm:pt>
    <dgm:pt modelId="{9458E6E7-3BBC-4831-B74F-1EEFD468E405}" type="pres">
      <dgm:prSet presAssocID="{ADD9BA9C-316F-4633-AA4D-7DC68033006E}" presName="horFlow" presStyleCnt="0"/>
      <dgm:spPr/>
    </dgm:pt>
    <dgm:pt modelId="{24C5B5D0-CD2A-4E78-9FCB-FEFB33C55B0E}" type="pres">
      <dgm:prSet presAssocID="{ADD9BA9C-316F-4633-AA4D-7DC68033006E}" presName="bigChev" presStyleLbl="node1" presStyleIdx="4" presStyleCnt="6" custScaleX="151082"/>
      <dgm:spPr/>
      <dgm:t>
        <a:bodyPr/>
        <a:lstStyle/>
        <a:p>
          <a:endParaRPr lang="ru-RU"/>
        </a:p>
      </dgm:t>
    </dgm:pt>
    <dgm:pt modelId="{3C7EC19F-9AA7-4E4F-AC6B-48A5AB4308C8}" type="pres">
      <dgm:prSet presAssocID="{D4B0F2FA-A4CF-4242-B938-773EDD79009C}" presName="parTrans" presStyleCnt="0"/>
      <dgm:spPr/>
    </dgm:pt>
    <dgm:pt modelId="{32F13299-B15C-4853-8472-815373E80C51}" type="pres">
      <dgm:prSet presAssocID="{AA2D4AE5-7F8B-476F-BF00-9BCCAEAFFD23}" presName="node" presStyleLbl="alignAccFollowNode1" presStyleIdx="4" presStyleCnt="6" custScaleX="483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8CBCDD-9172-4BAB-B59B-6F0E3B6F4BF3}" type="pres">
      <dgm:prSet presAssocID="{ADD9BA9C-316F-4633-AA4D-7DC68033006E}" presName="vSp" presStyleCnt="0"/>
      <dgm:spPr/>
    </dgm:pt>
    <dgm:pt modelId="{94F93782-6311-4682-B621-EAB5FB2E9453}" type="pres">
      <dgm:prSet presAssocID="{896A72FA-84F3-4DD0-9E70-235146D8FE72}" presName="horFlow" presStyleCnt="0"/>
      <dgm:spPr/>
    </dgm:pt>
    <dgm:pt modelId="{19590940-3C06-4F83-847A-1759BF1519CB}" type="pres">
      <dgm:prSet presAssocID="{896A72FA-84F3-4DD0-9E70-235146D8FE72}" presName="bigChev" presStyleLbl="node1" presStyleIdx="5" presStyleCnt="6" custScaleX="144816"/>
      <dgm:spPr/>
      <dgm:t>
        <a:bodyPr/>
        <a:lstStyle/>
        <a:p>
          <a:endParaRPr lang="ru-RU"/>
        </a:p>
      </dgm:t>
    </dgm:pt>
    <dgm:pt modelId="{1D203FBF-B7F0-40FD-B3E8-8E31ADD037EF}" type="pres">
      <dgm:prSet presAssocID="{BA7924DB-D65F-4FE9-A785-02C577B44A2D}" presName="parTrans" presStyleCnt="0"/>
      <dgm:spPr/>
    </dgm:pt>
    <dgm:pt modelId="{A574875C-C7EA-4676-8073-0B423025732B}" type="pres">
      <dgm:prSet presAssocID="{1441B723-0C7D-4A03-9AF1-109B7F4A9BD1}" presName="node" presStyleLbl="alignAccFollowNode1" presStyleIdx="5" presStyleCnt="6" custScaleX="4955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FADB43-B165-4B7A-9D53-BEC8BE596D5C}" srcId="{45B310EB-9743-4F5E-82AD-2A359BB5538E}" destId="{0AAEDCCF-89CD-4E4C-BE7A-BD4909FA656E}" srcOrd="0" destOrd="0" parTransId="{964F889A-5E46-4FE6-9FB5-CD7C106E42A3}" sibTransId="{610E336E-93CE-421D-9D32-6686216F5EA6}"/>
    <dgm:cxn modelId="{9A50466B-7619-4652-9149-88D5CB7C6DAE}" type="presOf" srcId="{450FAA92-6AB3-45AF-A033-44183C5F5F88}" destId="{748E7E80-ABCB-45A8-9836-B1BB24D3CA71}" srcOrd="0" destOrd="0" presId="urn:microsoft.com/office/officeart/2005/8/layout/lProcess3"/>
    <dgm:cxn modelId="{482EBB4D-AA2C-412C-B21C-B4D57D357748}" srcId="{91754D16-47CA-43DB-BE01-0DB375950363}" destId="{9AC27018-FF4C-40B9-9971-36E5275A20E0}" srcOrd="3" destOrd="0" parTransId="{A41F35BF-53DC-4571-96D4-C8E74230D702}" sibTransId="{CD64F107-7923-4203-B81C-B1D673BAE2E0}"/>
    <dgm:cxn modelId="{4F6E1749-0D60-4929-8DAE-727DB5DC10DA}" type="presOf" srcId="{1441B723-0C7D-4A03-9AF1-109B7F4A9BD1}" destId="{A574875C-C7EA-4676-8073-0B423025732B}" srcOrd="0" destOrd="0" presId="urn:microsoft.com/office/officeart/2005/8/layout/lProcess3"/>
    <dgm:cxn modelId="{CEAA90B5-AFD3-464F-9835-ECB3141264BC}" type="presOf" srcId="{91754D16-47CA-43DB-BE01-0DB375950363}" destId="{5070008B-EB60-46E7-A238-754D231B9C19}" srcOrd="0" destOrd="0" presId="urn:microsoft.com/office/officeart/2005/8/layout/lProcess3"/>
    <dgm:cxn modelId="{87A0C46A-B941-4CF1-B9C4-F6FC2018DE44}" type="presOf" srcId="{0AAEDCCF-89CD-4E4C-BE7A-BD4909FA656E}" destId="{A478F39E-0CE6-42CD-A879-4AF78109DC44}" srcOrd="0" destOrd="0" presId="urn:microsoft.com/office/officeart/2005/8/layout/lProcess3"/>
    <dgm:cxn modelId="{2AC2019B-E777-451E-859B-055FAD22C92C}" srcId="{91754D16-47CA-43DB-BE01-0DB375950363}" destId="{896A72FA-84F3-4DD0-9E70-235146D8FE72}" srcOrd="5" destOrd="0" parTransId="{C66F2B3A-CEBB-40E4-8D56-551C4740D4A3}" sibTransId="{327878EB-A613-4C03-BED2-E104C0942D13}"/>
    <dgm:cxn modelId="{174EEC5D-9802-49F5-86FE-FF0BBD6D7E32}" type="presOf" srcId="{FC08D92E-3656-40B7-92BC-2F58BF66EE6C}" destId="{753D7865-C8F0-4F60-BED3-73023B04A3AA}" srcOrd="0" destOrd="0" presId="urn:microsoft.com/office/officeart/2005/8/layout/lProcess3"/>
    <dgm:cxn modelId="{F5B9775D-6104-4554-8769-DD57BB2DD0E0}" srcId="{FC08D92E-3656-40B7-92BC-2F58BF66EE6C}" destId="{63A41252-7DE5-4DD4-8AD4-87069193F3C6}" srcOrd="0" destOrd="0" parTransId="{4C493C4B-48F1-457C-A850-47E5A964393E}" sibTransId="{EA54E174-7CC5-4CD5-95DE-E678909F7A03}"/>
    <dgm:cxn modelId="{0AA46A91-7A4C-4D8D-A488-2987C6F3B5EB}" type="presOf" srcId="{45B310EB-9743-4F5E-82AD-2A359BB5538E}" destId="{2AD6B879-0C25-4991-A41D-6BC840F6DE91}" srcOrd="0" destOrd="0" presId="urn:microsoft.com/office/officeart/2005/8/layout/lProcess3"/>
    <dgm:cxn modelId="{69DB5CBC-DA69-4A9F-8608-08C6BB537BC0}" type="presOf" srcId="{9AC27018-FF4C-40B9-9971-36E5275A20E0}" destId="{34CE5046-D379-45A3-B40D-77D614FB3C5A}" srcOrd="0" destOrd="0" presId="urn:microsoft.com/office/officeart/2005/8/layout/lProcess3"/>
    <dgm:cxn modelId="{C118809F-6875-4F9F-B806-1ED12303E70C}" srcId="{91754D16-47CA-43DB-BE01-0DB375950363}" destId="{DA765AB5-3B49-46BD-870C-1D175134E3BA}" srcOrd="1" destOrd="0" parTransId="{3DAB6C3D-B7F1-4A4C-B4A9-1F9B1D92C290}" sibTransId="{671376E1-B9BB-4F2F-996B-F96FD41D0C01}"/>
    <dgm:cxn modelId="{A9049A45-5AE6-4EC9-822B-EEF0BA800889}" srcId="{896A72FA-84F3-4DD0-9E70-235146D8FE72}" destId="{1441B723-0C7D-4A03-9AF1-109B7F4A9BD1}" srcOrd="0" destOrd="0" parTransId="{BA7924DB-D65F-4FE9-A785-02C577B44A2D}" sibTransId="{5D5A942C-12DC-4544-B93A-371D633510EB}"/>
    <dgm:cxn modelId="{5D8164F7-8695-4C1F-8A37-861510EDD39F}" type="presOf" srcId="{ADD9BA9C-316F-4633-AA4D-7DC68033006E}" destId="{24C5B5D0-CD2A-4E78-9FCB-FEFB33C55B0E}" srcOrd="0" destOrd="0" presId="urn:microsoft.com/office/officeart/2005/8/layout/lProcess3"/>
    <dgm:cxn modelId="{F6E2D927-DBE6-4BD1-8D75-7572A3066BC7}" srcId="{91754D16-47CA-43DB-BE01-0DB375950363}" destId="{ADD9BA9C-316F-4633-AA4D-7DC68033006E}" srcOrd="4" destOrd="0" parTransId="{67F802D3-B63A-4C2E-AEDD-CE8605180D7F}" sibTransId="{D506AA53-6B7F-4C6E-8EC4-6B6915695D98}"/>
    <dgm:cxn modelId="{295AE605-D592-49BB-8605-C804D696327E}" srcId="{91754D16-47CA-43DB-BE01-0DB375950363}" destId="{FC08D92E-3656-40B7-92BC-2F58BF66EE6C}" srcOrd="2" destOrd="0" parTransId="{820BE68E-CFE7-47F6-8E40-11BA5DE426D3}" sibTransId="{266ECAD6-F038-4E96-95BE-74BB36B79A58}"/>
    <dgm:cxn modelId="{4BF3E404-74EF-49CC-AD50-C364D8D7EB45}" srcId="{ADD9BA9C-316F-4633-AA4D-7DC68033006E}" destId="{AA2D4AE5-7F8B-476F-BF00-9BCCAEAFFD23}" srcOrd="0" destOrd="0" parTransId="{D4B0F2FA-A4CF-4242-B938-773EDD79009C}" sibTransId="{996CE96C-10DC-47B6-803C-790FE04F1F46}"/>
    <dgm:cxn modelId="{81A84E8B-1EA7-4B0D-846B-5D90766FE52C}" type="presOf" srcId="{63A41252-7DE5-4DD4-8AD4-87069193F3C6}" destId="{6350E43B-53A5-4ECF-AD7B-47A410BDCDE6}" srcOrd="0" destOrd="0" presId="urn:microsoft.com/office/officeart/2005/8/layout/lProcess3"/>
    <dgm:cxn modelId="{731C1A3A-25D2-44B4-8ED0-C9844A8DC649}" type="presOf" srcId="{AA2D4AE5-7F8B-476F-BF00-9BCCAEAFFD23}" destId="{32F13299-B15C-4853-8472-815373E80C51}" srcOrd="0" destOrd="0" presId="urn:microsoft.com/office/officeart/2005/8/layout/lProcess3"/>
    <dgm:cxn modelId="{F779E244-1790-49D1-9FEF-953F0CCF0925}" type="presOf" srcId="{DA765AB5-3B49-46BD-870C-1D175134E3BA}" destId="{81373759-326E-4EE5-BF49-C0AD395E1848}" srcOrd="0" destOrd="0" presId="urn:microsoft.com/office/officeart/2005/8/layout/lProcess3"/>
    <dgm:cxn modelId="{74938133-E40C-4123-B76D-AEE3F7F5CBD3}" type="presOf" srcId="{896A72FA-84F3-4DD0-9E70-235146D8FE72}" destId="{19590940-3C06-4F83-847A-1759BF1519CB}" srcOrd="0" destOrd="0" presId="urn:microsoft.com/office/officeart/2005/8/layout/lProcess3"/>
    <dgm:cxn modelId="{1FAC7B35-F5F3-4DE6-87BC-6B58FCFE248D}" srcId="{DA765AB5-3B49-46BD-870C-1D175134E3BA}" destId="{450FAA92-6AB3-45AF-A033-44183C5F5F88}" srcOrd="0" destOrd="0" parTransId="{FF46705E-53D5-48CC-BF7D-DEE1B5091121}" sibTransId="{13320BE8-3970-48B2-9109-B706DE25DC35}"/>
    <dgm:cxn modelId="{BB0DD3C5-8413-417B-BB3F-BBDC4CA9084C}" srcId="{9AC27018-FF4C-40B9-9971-36E5275A20E0}" destId="{E812672D-7C52-4812-8B59-32731B5CF42E}" srcOrd="0" destOrd="0" parTransId="{87AFBDDC-A244-4B58-A25B-6E9CF9AC65F5}" sibTransId="{5B44B236-BFEC-4E1E-B477-67FCEA27C3FA}"/>
    <dgm:cxn modelId="{CE2A7474-19D8-464B-8C56-950BB9A33F6F}" type="presOf" srcId="{E812672D-7C52-4812-8B59-32731B5CF42E}" destId="{4862FF03-DC48-4B9A-8B49-760B8F5AA43D}" srcOrd="0" destOrd="0" presId="urn:microsoft.com/office/officeart/2005/8/layout/lProcess3"/>
    <dgm:cxn modelId="{BB4E4D15-B7BD-4BB7-9CBB-B379E30BCEAC}" srcId="{91754D16-47CA-43DB-BE01-0DB375950363}" destId="{45B310EB-9743-4F5E-82AD-2A359BB5538E}" srcOrd="0" destOrd="0" parTransId="{7D60E95D-DF26-49A5-B12A-367056F738BA}" sibTransId="{5FF4B557-1433-4B5B-BB43-4DB6AE50A053}"/>
    <dgm:cxn modelId="{EE54D6F1-882B-435D-A69C-6EFB0623F755}" type="presParOf" srcId="{5070008B-EB60-46E7-A238-754D231B9C19}" destId="{A89645E6-25F0-40EA-A2F0-3F7EA644806A}" srcOrd="0" destOrd="0" presId="urn:microsoft.com/office/officeart/2005/8/layout/lProcess3"/>
    <dgm:cxn modelId="{8D4D73D6-70E9-4892-965C-37D24964624E}" type="presParOf" srcId="{A89645E6-25F0-40EA-A2F0-3F7EA644806A}" destId="{2AD6B879-0C25-4991-A41D-6BC840F6DE91}" srcOrd="0" destOrd="0" presId="urn:microsoft.com/office/officeart/2005/8/layout/lProcess3"/>
    <dgm:cxn modelId="{B0FD8342-0011-47FE-AB40-F9833DF06BD5}" type="presParOf" srcId="{A89645E6-25F0-40EA-A2F0-3F7EA644806A}" destId="{474532E5-54D3-4BCE-A839-AE33DB7B8731}" srcOrd="1" destOrd="0" presId="urn:microsoft.com/office/officeart/2005/8/layout/lProcess3"/>
    <dgm:cxn modelId="{83B7BF86-6790-49E5-AA59-B272816FAB8C}" type="presParOf" srcId="{A89645E6-25F0-40EA-A2F0-3F7EA644806A}" destId="{A478F39E-0CE6-42CD-A879-4AF78109DC44}" srcOrd="2" destOrd="0" presId="urn:microsoft.com/office/officeart/2005/8/layout/lProcess3"/>
    <dgm:cxn modelId="{C424F5BE-A4B4-47ED-8734-45B8BE0763D1}" type="presParOf" srcId="{5070008B-EB60-46E7-A238-754D231B9C19}" destId="{442C58E1-510F-42CB-90EB-6E7D3264F694}" srcOrd="1" destOrd="0" presId="urn:microsoft.com/office/officeart/2005/8/layout/lProcess3"/>
    <dgm:cxn modelId="{8B9662FB-9EC0-4682-BAEC-5BC99F57A9CF}" type="presParOf" srcId="{5070008B-EB60-46E7-A238-754D231B9C19}" destId="{02B12CF0-376E-498E-8E48-21BA0F3F3749}" srcOrd="2" destOrd="0" presId="urn:microsoft.com/office/officeart/2005/8/layout/lProcess3"/>
    <dgm:cxn modelId="{B1AC92D9-140A-454E-84B8-75D6317E09A5}" type="presParOf" srcId="{02B12CF0-376E-498E-8E48-21BA0F3F3749}" destId="{81373759-326E-4EE5-BF49-C0AD395E1848}" srcOrd="0" destOrd="0" presId="urn:microsoft.com/office/officeart/2005/8/layout/lProcess3"/>
    <dgm:cxn modelId="{C66C77C9-E226-4426-B640-9E64A1FC569D}" type="presParOf" srcId="{02B12CF0-376E-498E-8E48-21BA0F3F3749}" destId="{DA77AD84-495C-4AF9-968A-4495DD3A2C94}" srcOrd="1" destOrd="0" presId="urn:microsoft.com/office/officeart/2005/8/layout/lProcess3"/>
    <dgm:cxn modelId="{58A731BF-4708-40B7-A21A-3F46F97970B1}" type="presParOf" srcId="{02B12CF0-376E-498E-8E48-21BA0F3F3749}" destId="{748E7E80-ABCB-45A8-9836-B1BB24D3CA71}" srcOrd="2" destOrd="0" presId="urn:microsoft.com/office/officeart/2005/8/layout/lProcess3"/>
    <dgm:cxn modelId="{0CD63BDE-034D-4D57-BBAA-1ABAF9C9A465}" type="presParOf" srcId="{5070008B-EB60-46E7-A238-754D231B9C19}" destId="{6C064229-8426-4873-9BAF-D2AFF754C622}" srcOrd="3" destOrd="0" presId="urn:microsoft.com/office/officeart/2005/8/layout/lProcess3"/>
    <dgm:cxn modelId="{888E7B38-AD22-4A00-AAF7-ABEA164D576D}" type="presParOf" srcId="{5070008B-EB60-46E7-A238-754D231B9C19}" destId="{96ED1534-44C1-44A8-A071-7DDE56681FC6}" srcOrd="4" destOrd="0" presId="urn:microsoft.com/office/officeart/2005/8/layout/lProcess3"/>
    <dgm:cxn modelId="{D7DD14ED-7865-46C0-834B-9C177F1EE3AB}" type="presParOf" srcId="{96ED1534-44C1-44A8-A071-7DDE56681FC6}" destId="{753D7865-C8F0-4F60-BED3-73023B04A3AA}" srcOrd="0" destOrd="0" presId="urn:microsoft.com/office/officeart/2005/8/layout/lProcess3"/>
    <dgm:cxn modelId="{A8564C08-B8D7-410A-9E03-25A078149C12}" type="presParOf" srcId="{96ED1534-44C1-44A8-A071-7DDE56681FC6}" destId="{8D202D6C-C5F6-43F9-9ED0-02067CF043B3}" srcOrd="1" destOrd="0" presId="urn:microsoft.com/office/officeart/2005/8/layout/lProcess3"/>
    <dgm:cxn modelId="{3A04E8DB-D428-4ACC-A348-317FBC52F6C8}" type="presParOf" srcId="{96ED1534-44C1-44A8-A071-7DDE56681FC6}" destId="{6350E43B-53A5-4ECF-AD7B-47A410BDCDE6}" srcOrd="2" destOrd="0" presId="urn:microsoft.com/office/officeart/2005/8/layout/lProcess3"/>
    <dgm:cxn modelId="{1BFCFE23-9338-40C0-B4CE-35383C46AED1}" type="presParOf" srcId="{5070008B-EB60-46E7-A238-754D231B9C19}" destId="{2CCF7FC0-7545-43A8-8B7F-C9CB5D13938D}" srcOrd="5" destOrd="0" presId="urn:microsoft.com/office/officeart/2005/8/layout/lProcess3"/>
    <dgm:cxn modelId="{3B067FA6-1E09-4B67-8A15-2EF70ECD9DC4}" type="presParOf" srcId="{5070008B-EB60-46E7-A238-754D231B9C19}" destId="{806C2D98-8C68-40EC-89A4-FF22A381C7A9}" srcOrd="6" destOrd="0" presId="urn:microsoft.com/office/officeart/2005/8/layout/lProcess3"/>
    <dgm:cxn modelId="{835ADD74-9675-48B5-8201-14183B77415C}" type="presParOf" srcId="{806C2D98-8C68-40EC-89A4-FF22A381C7A9}" destId="{34CE5046-D379-45A3-B40D-77D614FB3C5A}" srcOrd="0" destOrd="0" presId="urn:microsoft.com/office/officeart/2005/8/layout/lProcess3"/>
    <dgm:cxn modelId="{89E2BAA9-3C18-47AB-9E44-E539758C9B9C}" type="presParOf" srcId="{806C2D98-8C68-40EC-89A4-FF22A381C7A9}" destId="{4AF8839D-3F2E-4A5D-8536-B2A4EF8383A7}" srcOrd="1" destOrd="0" presId="urn:microsoft.com/office/officeart/2005/8/layout/lProcess3"/>
    <dgm:cxn modelId="{48C2B1CF-C383-409A-9631-B45DB65863D3}" type="presParOf" srcId="{806C2D98-8C68-40EC-89A4-FF22A381C7A9}" destId="{4862FF03-DC48-4B9A-8B49-760B8F5AA43D}" srcOrd="2" destOrd="0" presId="urn:microsoft.com/office/officeart/2005/8/layout/lProcess3"/>
    <dgm:cxn modelId="{CFD33644-75F7-4F4A-A2E0-F1600FBC8BE2}" type="presParOf" srcId="{5070008B-EB60-46E7-A238-754D231B9C19}" destId="{F0908926-5ACB-49C0-8A21-8294D57EB080}" srcOrd="7" destOrd="0" presId="urn:microsoft.com/office/officeart/2005/8/layout/lProcess3"/>
    <dgm:cxn modelId="{D6F16324-AB8D-4EC8-B4E9-24B2ECEDC2D6}" type="presParOf" srcId="{5070008B-EB60-46E7-A238-754D231B9C19}" destId="{9458E6E7-3BBC-4831-B74F-1EEFD468E405}" srcOrd="8" destOrd="0" presId="urn:microsoft.com/office/officeart/2005/8/layout/lProcess3"/>
    <dgm:cxn modelId="{62C55014-FABF-471F-86E2-A0DA00A83099}" type="presParOf" srcId="{9458E6E7-3BBC-4831-B74F-1EEFD468E405}" destId="{24C5B5D0-CD2A-4E78-9FCB-FEFB33C55B0E}" srcOrd="0" destOrd="0" presId="urn:microsoft.com/office/officeart/2005/8/layout/lProcess3"/>
    <dgm:cxn modelId="{EA864C62-6FD0-46B5-BBA1-061C1F2162D3}" type="presParOf" srcId="{9458E6E7-3BBC-4831-B74F-1EEFD468E405}" destId="{3C7EC19F-9AA7-4E4F-AC6B-48A5AB4308C8}" srcOrd="1" destOrd="0" presId="urn:microsoft.com/office/officeart/2005/8/layout/lProcess3"/>
    <dgm:cxn modelId="{489C011F-90DC-44F6-8105-63DCB8BA67EF}" type="presParOf" srcId="{9458E6E7-3BBC-4831-B74F-1EEFD468E405}" destId="{32F13299-B15C-4853-8472-815373E80C51}" srcOrd="2" destOrd="0" presId="urn:microsoft.com/office/officeart/2005/8/layout/lProcess3"/>
    <dgm:cxn modelId="{3AE97729-F0F2-4A1B-9F7E-8DA2146C9BE7}" type="presParOf" srcId="{5070008B-EB60-46E7-A238-754D231B9C19}" destId="{588CBCDD-9172-4BAB-B59B-6F0E3B6F4BF3}" srcOrd="9" destOrd="0" presId="urn:microsoft.com/office/officeart/2005/8/layout/lProcess3"/>
    <dgm:cxn modelId="{0C3146D8-4937-4FF2-ADD3-592DE9EBEB77}" type="presParOf" srcId="{5070008B-EB60-46E7-A238-754D231B9C19}" destId="{94F93782-6311-4682-B621-EAB5FB2E9453}" srcOrd="10" destOrd="0" presId="urn:microsoft.com/office/officeart/2005/8/layout/lProcess3"/>
    <dgm:cxn modelId="{CF516610-78B6-499F-BDC2-28CA12AD0771}" type="presParOf" srcId="{94F93782-6311-4682-B621-EAB5FB2E9453}" destId="{19590940-3C06-4F83-847A-1759BF1519CB}" srcOrd="0" destOrd="0" presId="urn:microsoft.com/office/officeart/2005/8/layout/lProcess3"/>
    <dgm:cxn modelId="{AA21B162-5EC4-4A12-94A8-BA06AA4B7FFE}" type="presParOf" srcId="{94F93782-6311-4682-B621-EAB5FB2E9453}" destId="{1D203FBF-B7F0-40FD-B3E8-8E31ADD037EF}" srcOrd="1" destOrd="0" presId="urn:microsoft.com/office/officeart/2005/8/layout/lProcess3"/>
    <dgm:cxn modelId="{6B7C8271-6138-496F-A1C2-F7FE829DF85A}" type="presParOf" srcId="{94F93782-6311-4682-B621-EAB5FB2E9453}" destId="{A574875C-C7EA-4676-8073-0B423025732B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87227-88E3-4A60-BEBB-3527EB595558}">
      <dsp:nvSpPr>
        <dsp:cNvPr id="0" name=""/>
        <dsp:cNvSpPr/>
      </dsp:nvSpPr>
      <dsp:spPr>
        <a:xfrm>
          <a:off x="-3988358" y="-612283"/>
          <a:ext cx="4752958" cy="4752958"/>
        </a:xfrm>
        <a:prstGeom prst="blockArc">
          <a:avLst>
            <a:gd name="adj1" fmla="val 18900000"/>
            <a:gd name="adj2" fmla="val 2700000"/>
            <a:gd name="adj3" fmla="val 454"/>
          </a:avLst>
        </a:pr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BA352-6D7E-458E-8473-9D111AD335C5}">
      <dsp:nvSpPr>
        <dsp:cNvPr id="0" name=""/>
        <dsp:cNvSpPr/>
      </dsp:nvSpPr>
      <dsp:spPr>
        <a:xfrm>
          <a:off x="335044" y="220453"/>
          <a:ext cx="6884380" cy="44119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019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председатель городской организации профсоюза</a:t>
          </a:r>
          <a:endParaRPr lang="ru-RU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5044" y="220453"/>
        <a:ext cx="6884380" cy="441190"/>
      </dsp:txXfrm>
    </dsp:sp>
    <dsp:sp modelId="{B5BFA20B-9E51-4473-B431-BFA68D098624}">
      <dsp:nvSpPr>
        <dsp:cNvPr id="0" name=""/>
        <dsp:cNvSpPr/>
      </dsp:nvSpPr>
      <dsp:spPr>
        <a:xfrm>
          <a:off x="59300" y="165305"/>
          <a:ext cx="551487" cy="55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5238AE-4C0D-421E-AEDA-4E1F45F4282A}">
      <dsp:nvSpPr>
        <dsp:cNvPr id="0" name=""/>
        <dsp:cNvSpPr/>
      </dsp:nvSpPr>
      <dsp:spPr>
        <a:xfrm>
          <a:off x="651188" y="882027"/>
          <a:ext cx="6568237" cy="441190"/>
        </a:xfrm>
        <a:prstGeom prst="rect">
          <a:avLst/>
        </a:prstGeom>
        <a:gradFill rotWithShape="0">
          <a:gsLst>
            <a:gs pos="0">
              <a:schemeClr val="accent2">
                <a:hueOff val="107142"/>
                <a:satOff val="-12023"/>
                <a:lumOff val="2059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107142"/>
                <a:satOff val="-12023"/>
                <a:lumOff val="2059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107142"/>
              <a:satOff val="-12023"/>
              <a:lumOff val="2059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019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членов городского комитета профсоюза</a:t>
          </a:r>
          <a:endParaRPr lang="ru-RU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1188" y="882027"/>
        <a:ext cx="6568237" cy="441190"/>
      </dsp:txXfrm>
    </dsp:sp>
    <dsp:sp modelId="{984FCA67-6508-40A1-8E66-58A3DF7DC581}">
      <dsp:nvSpPr>
        <dsp:cNvPr id="0" name=""/>
        <dsp:cNvSpPr/>
      </dsp:nvSpPr>
      <dsp:spPr>
        <a:xfrm>
          <a:off x="375444" y="826878"/>
          <a:ext cx="551487" cy="55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07142"/>
              <a:satOff val="-12023"/>
              <a:lumOff val="205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0C6FC4B-C774-436D-9376-BAA0B49640E0}">
      <dsp:nvSpPr>
        <dsp:cNvPr id="0" name=""/>
        <dsp:cNvSpPr/>
      </dsp:nvSpPr>
      <dsp:spPr>
        <a:xfrm>
          <a:off x="748219" y="1543600"/>
          <a:ext cx="6471206" cy="441190"/>
        </a:xfrm>
        <a:prstGeom prst="rect">
          <a:avLst/>
        </a:prstGeom>
        <a:gradFill rotWithShape="0">
          <a:gsLst>
            <a:gs pos="0">
              <a:schemeClr val="accent2">
                <a:hueOff val="214284"/>
                <a:satOff val="-24046"/>
                <a:lumOff val="411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214284"/>
                <a:satOff val="-24046"/>
                <a:lumOff val="4118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214284"/>
              <a:satOff val="-24046"/>
              <a:lumOff val="4118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019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членов президиума городского комитета профсоюза</a:t>
          </a:r>
          <a:endParaRPr lang="ru-RU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8219" y="1543600"/>
        <a:ext cx="6471206" cy="441190"/>
      </dsp:txXfrm>
    </dsp:sp>
    <dsp:sp modelId="{B106CBEF-31A3-4E99-94B8-920BA6914369}">
      <dsp:nvSpPr>
        <dsp:cNvPr id="0" name=""/>
        <dsp:cNvSpPr/>
      </dsp:nvSpPr>
      <dsp:spPr>
        <a:xfrm>
          <a:off x="472475" y="1488452"/>
          <a:ext cx="551487" cy="55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14284"/>
              <a:satOff val="-24046"/>
              <a:lumOff val="411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7ED481-118E-4E17-ABD2-AE82E4B5D28E}">
      <dsp:nvSpPr>
        <dsp:cNvPr id="0" name=""/>
        <dsp:cNvSpPr/>
      </dsp:nvSpPr>
      <dsp:spPr>
        <a:xfrm>
          <a:off x="651188" y="2205174"/>
          <a:ext cx="6568237" cy="441190"/>
        </a:xfrm>
        <a:prstGeom prst="rect">
          <a:avLst/>
        </a:prstGeom>
        <a:gradFill rotWithShape="0">
          <a:gsLst>
            <a:gs pos="0">
              <a:schemeClr val="accent2">
                <a:hueOff val="321426"/>
                <a:satOff val="-36069"/>
                <a:lumOff val="617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321426"/>
                <a:satOff val="-36069"/>
                <a:lumOff val="617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321426"/>
              <a:satOff val="-36069"/>
              <a:lumOff val="6177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019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членов контрольно-ревизионной комиссии городской организации профсоюза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1188" y="2205174"/>
        <a:ext cx="6568237" cy="441190"/>
      </dsp:txXfrm>
    </dsp:sp>
    <dsp:sp modelId="{6CC0A94C-DC53-45A1-B1F6-4585E0B48AE8}">
      <dsp:nvSpPr>
        <dsp:cNvPr id="0" name=""/>
        <dsp:cNvSpPr/>
      </dsp:nvSpPr>
      <dsp:spPr>
        <a:xfrm>
          <a:off x="375444" y="2150025"/>
          <a:ext cx="551487" cy="55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21426"/>
              <a:satOff val="-36069"/>
              <a:lumOff val="617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C359408-34B0-447D-B5FF-C5275936A0AD}">
      <dsp:nvSpPr>
        <dsp:cNvPr id="0" name=""/>
        <dsp:cNvSpPr/>
      </dsp:nvSpPr>
      <dsp:spPr>
        <a:xfrm>
          <a:off x="335044" y="2866747"/>
          <a:ext cx="6884380" cy="441190"/>
        </a:xfrm>
        <a:prstGeom prst="rect">
          <a:avLst/>
        </a:prstGeom>
        <a:gradFill rotWithShape="0">
          <a:gsLst>
            <a:gs pos="0">
              <a:schemeClr val="accent2">
                <a:hueOff val="428568"/>
                <a:satOff val="-48092"/>
                <a:lumOff val="823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428568"/>
                <a:satOff val="-48092"/>
                <a:lumOff val="823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428568"/>
              <a:satOff val="-48092"/>
              <a:lumOff val="8236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019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внештатных технических инспекторов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5044" y="2866747"/>
        <a:ext cx="6884380" cy="441190"/>
      </dsp:txXfrm>
    </dsp:sp>
    <dsp:sp modelId="{FF5A708A-4885-4C5A-92F8-252C49DE6D52}">
      <dsp:nvSpPr>
        <dsp:cNvPr id="0" name=""/>
        <dsp:cNvSpPr/>
      </dsp:nvSpPr>
      <dsp:spPr>
        <a:xfrm>
          <a:off x="5911" y="2822711"/>
          <a:ext cx="551487" cy="55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B54E9-D977-4E3D-8AC2-48AA5CE97C82}">
      <dsp:nvSpPr>
        <dsp:cNvPr id="0" name=""/>
        <dsp:cNvSpPr/>
      </dsp:nvSpPr>
      <dsp:spPr>
        <a:xfrm rot="5400000">
          <a:off x="-132822" y="132822"/>
          <a:ext cx="885480" cy="61983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309918"/>
        <a:ext cx="619836" cy="265644"/>
      </dsp:txXfrm>
    </dsp:sp>
    <dsp:sp modelId="{4D0CCE62-3FC0-45BF-B0C5-9922BD09D203}">
      <dsp:nvSpPr>
        <dsp:cNvPr id="0" name=""/>
        <dsp:cNvSpPr/>
      </dsp:nvSpPr>
      <dsp:spPr>
        <a:xfrm rot="5400000">
          <a:off x="3946961" y="-3313712"/>
          <a:ext cx="646839" cy="73010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Проекта «Цифровой Профсоюз». Переход на единый электронный профсоюзный билет, электронный учёт членов Профсоюза первичных профсоюзных организаций. Правила пользования бонусной программой «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Профкардс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19836" y="44989"/>
        <a:ext cx="7269514" cy="583687"/>
      </dsp:txXfrm>
    </dsp:sp>
    <dsp:sp modelId="{745977D6-84B4-477A-A709-D24F693E1ABE}">
      <dsp:nvSpPr>
        <dsp:cNvPr id="0" name=""/>
        <dsp:cNvSpPr/>
      </dsp:nvSpPr>
      <dsp:spPr>
        <a:xfrm rot="5400000">
          <a:off x="-132822" y="986181"/>
          <a:ext cx="885480" cy="619836"/>
        </a:xfrm>
        <a:prstGeom prst="chevron">
          <a:avLst/>
        </a:prstGeom>
        <a:gradFill rotWithShape="0">
          <a:gsLst>
            <a:gs pos="0">
              <a:schemeClr val="accent2">
                <a:hueOff val="85714"/>
                <a:satOff val="-9618"/>
                <a:lumOff val="164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85714"/>
                <a:satOff val="-9618"/>
                <a:lumOff val="1647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85714"/>
              <a:satOff val="-9618"/>
              <a:lumOff val="164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1163277"/>
        <a:ext cx="619836" cy="265644"/>
      </dsp:txXfrm>
    </dsp:sp>
    <dsp:sp modelId="{D49A9965-06E7-476F-B52C-E2996152FDAF}">
      <dsp:nvSpPr>
        <dsp:cNvPr id="0" name=""/>
        <dsp:cNvSpPr/>
      </dsp:nvSpPr>
      <dsp:spPr>
        <a:xfrm rot="5400000">
          <a:off x="3964274" y="-2509399"/>
          <a:ext cx="575562" cy="73010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85714"/>
              <a:satOff val="-9618"/>
              <a:lumOff val="164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 «Электронная трудовая книжка – одно из направлений программы «Цифровая экономика»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01511" y="881461"/>
        <a:ext cx="7272993" cy="519368"/>
      </dsp:txXfrm>
    </dsp:sp>
    <dsp:sp modelId="{D807ABB2-9CBE-4C09-A88D-86CA3FC47BB9}">
      <dsp:nvSpPr>
        <dsp:cNvPr id="0" name=""/>
        <dsp:cNvSpPr/>
      </dsp:nvSpPr>
      <dsp:spPr>
        <a:xfrm rot="5400000">
          <a:off x="-132822" y="1764992"/>
          <a:ext cx="885480" cy="619836"/>
        </a:xfrm>
        <a:prstGeom prst="chevron">
          <a:avLst/>
        </a:prstGeom>
        <a:gradFill rotWithShape="0">
          <a:gsLst>
            <a:gs pos="0">
              <a:schemeClr val="accent2">
                <a:hueOff val="171427"/>
                <a:satOff val="-19237"/>
                <a:lumOff val="3294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171427"/>
                <a:satOff val="-19237"/>
                <a:lumOff val="3294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71427"/>
              <a:satOff val="-19237"/>
              <a:lumOff val="329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1942088"/>
        <a:ext cx="619836" cy="265644"/>
      </dsp:txXfrm>
    </dsp:sp>
    <dsp:sp modelId="{3CFE46C3-A8E9-49FA-A392-4134DF3AC810}">
      <dsp:nvSpPr>
        <dsp:cNvPr id="0" name=""/>
        <dsp:cNvSpPr/>
      </dsp:nvSpPr>
      <dsp:spPr>
        <a:xfrm rot="5400000">
          <a:off x="3892076" y="-1658396"/>
          <a:ext cx="719959" cy="73010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71427"/>
              <a:satOff val="-19237"/>
              <a:lumOff val="329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проведении региональной тематической проверки по соблюдению требования охраны труда в части обеспечения работников образовательных организаций города сертифицированными средствами индивидуальной защиты, проведения периодических медицинских осмотров и  профессиональных гигиенических подготовок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01511" y="1667315"/>
        <a:ext cx="7265944" cy="649667"/>
      </dsp:txXfrm>
    </dsp:sp>
    <dsp:sp modelId="{7718DF5E-215A-4D21-B35B-46C48CE6F5B1}">
      <dsp:nvSpPr>
        <dsp:cNvPr id="0" name=""/>
        <dsp:cNvSpPr/>
      </dsp:nvSpPr>
      <dsp:spPr>
        <a:xfrm rot="5400000">
          <a:off x="-132822" y="2685406"/>
          <a:ext cx="885480" cy="619836"/>
        </a:xfrm>
        <a:prstGeom prst="chevron">
          <a:avLst/>
        </a:prstGeom>
        <a:gradFill rotWithShape="0">
          <a:gsLst>
            <a:gs pos="0">
              <a:schemeClr val="accent2">
                <a:hueOff val="257141"/>
                <a:satOff val="-28855"/>
                <a:lumOff val="4942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257141"/>
                <a:satOff val="-28855"/>
                <a:lumOff val="4942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257141"/>
              <a:satOff val="-28855"/>
              <a:lumOff val="494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2862502"/>
        <a:ext cx="619836" cy="265644"/>
      </dsp:txXfrm>
    </dsp:sp>
    <dsp:sp modelId="{21AB12EF-68D0-4A2E-BFE5-651ECA5F627A}">
      <dsp:nvSpPr>
        <dsp:cNvPr id="0" name=""/>
        <dsp:cNvSpPr/>
      </dsp:nvSpPr>
      <dsp:spPr>
        <a:xfrm rot="5400000">
          <a:off x="3886758" y="-732668"/>
          <a:ext cx="730595" cy="73010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57141"/>
              <a:satOff val="-28855"/>
              <a:lumOff val="494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Новое в трудовом законодательстве.  Изменения в Трудовом кодексе РФ в области охраны труда, работе «на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удаленке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в условиях пандемии, переходе на электронные трудовые книжки)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01511" y="2588244"/>
        <a:ext cx="7265425" cy="659265"/>
      </dsp:txXfrm>
    </dsp:sp>
    <dsp:sp modelId="{2C3A2C37-596F-4BE7-ABF0-B27613CA5247}">
      <dsp:nvSpPr>
        <dsp:cNvPr id="0" name=""/>
        <dsp:cNvSpPr/>
      </dsp:nvSpPr>
      <dsp:spPr>
        <a:xfrm rot="5400000">
          <a:off x="-132822" y="3633781"/>
          <a:ext cx="885480" cy="619836"/>
        </a:xfrm>
        <a:prstGeom prst="chevron">
          <a:avLst/>
        </a:prstGeom>
        <a:gradFill rotWithShape="0">
          <a:gsLst>
            <a:gs pos="0">
              <a:schemeClr val="accent2">
                <a:hueOff val="342854"/>
                <a:satOff val="-38474"/>
                <a:lumOff val="6589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342854"/>
                <a:satOff val="-38474"/>
                <a:lumOff val="6589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342854"/>
              <a:satOff val="-38474"/>
              <a:lumOff val="658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3810877"/>
        <a:ext cx="619836" cy="265644"/>
      </dsp:txXfrm>
    </dsp:sp>
    <dsp:sp modelId="{638CC5C7-76F8-4DCB-B454-E5D003260A3F}">
      <dsp:nvSpPr>
        <dsp:cNvPr id="0" name=""/>
        <dsp:cNvSpPr/>
      </dsp:nvSpPr>
      <dsp:spPr>
        <a:xfrm rot="5400000">
          <a:off x="3929455" y="178272"/>
          <a:ext cx="655715" cy="73010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42854"/>
              <a:satOff val="-38474"/>
              <a:lumOff val="658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Денежное вознаграждение за классное руководство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06768" y="3532969"/>
        <a:ext cx="7269081" cy="591697"/>
      </dsp:txXfrm>
    </dsp:sp>
    <dsp:sp modelId="{299EC92C-CCCF-4AC3-8C8C-5B9FDEE479FC}">
      <dsp:nvSpPr>
        <dsp:cNvPr id="0" name=""/>
        <dsp:cNvSpPr/>
      </dsp:nvSpPr>
      <dsp:spPr>
        <a:xfrm rot="5400000">
          <a:off x="-132822" y="4389655"/>
          <a:ext cx="885480" cy="619836"/>
        </a:xfrm>
        <a:prstGeom prst="chevron">
          <a:avLst/>
        </a:prstGeom>
        <a:gradFill rotWithShape="0">
          <a:gsLst>
            <a:gs pos="0">
              <a:schemeClr val="accent2">
                <a:hueOff val="428568"/>
                <a:satOff val="-48092"/>
                <a:lumOff val="823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428568"/>
                <a:satOff val="-48092"/>
                <a:lumOff val="8236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4566751"/>
        <a:ext cx="619836" cy="265644"/>
      </dsp:txXfrm>
    </dsp:sp>
    <dsp:sp modelId="{6578489E-2678-43F6-B05C-F7F9ACB923DC}">
      <dsp:nvSpPr>
        <dsp:cNvPr id="0" name=""/>
        <dsp:cNvSpPr/>
      </dsp:nvSpPr>
      <dsp:spPr>
        <a:xfrm rot="5400000">
          <a:off x="3944219" y="991958"/>
          <a:ext cx="652325" cy="73010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Оплата больничного листа в период пандемии, работникам на самоизоляции 65+, карантине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19837" y="4348184"/>
        <a:ext cx="7269246" cy="588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B54E9-D977-4E3D-8AC2-48AA5CE97C82}">
      <dsp:nvSpPr>
        <dsp:cNvPr id="0" name=""/>
        <dsp:cNvSpPr/>
      </dsp:nvSpPr>
      <dsp:spPr>
        <a:xfrm rot="5400000">
          <a:off x="-118727" y="140132"/>
          <a:ext cx="791514" cy="55406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298435"/>
        <a:ext cx="554060" cy="237454"/>
      </dsp:txXfrm>
    </dsp:sp>
    <dsp:sp modelId="{4D0CCE62-3FC0-45BF-B0C5-9922BD09D203}">
      <dsp:nvSpPr>
        <dsp:cNvPr id="0" name=""/>
        <dsp:cNvSpPr/>
      </dsp:nvSpPr>
      <dsp:spPr>
        <a:xfrm rot="5400000">
          <a:off x="3862691" y="-3308605"/>
          <a:ext cx="749603" cy="73668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деятельности городской организации профсоюза размещается на страницах сайтов краевой организации профсоюза и городского комитета образования (</a:t>
          </a:r>
          <a:r>
            <a:rPr lang="en-US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http://zabprofobr.ru/region/34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en-US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https://edu-chita.ru/info/Profsoyuz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4060" y="36619"/>
        <a:ext cx="7330273" cy="676417"/>
      </dsp:txXfrm>
    </dsp:sp>
    <dsp:sp modelId="{745977D6-84B4-477A-A709-D24F693E1ABE}">
      <dsp:nvSpPr>
        <dsp:cNvPr id="0" name=""/>
        <dsp:cNvSpPr/>
      </dsp:nvSpPr>
      <dsp:spPr>
        <a:xfrm rot="5400000">
          <a:off x="-118727" y="954321"/>
          <a:ext cx="791514" cy="554060"/>
        </a:xfrm>
        <a:prstGeom prst="chevron">
          <a:avLst/>
        </a:prstGeom>
        <a:gradFill rotWithShape="0">
          <a:gsLst>
            <a:gs pos="0">
              <a:schemeClr val="accent2">
                <a:hueOff val="71428"/>
                <a:satOff val="-8015"/>
                <a:lumOff val="137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71428"/>
                <a:satOff val="-8015"/>
                <a:lumOff val="1373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71428"/>
              <a:satOff val="-8015"/>
              <a:lumOff val="137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1112624"/>
        <a:ext cx="554060" cy="237454"/>
      </dsp:txXfrm>
    </dsp:sp>
    <dsp:sp modelId="{D49A9965-06E7-476F-B52C-E2996152FDAF}">
      <dsp:nvSpPr>
        <dsp:cNvPr id="0" name=""/>
        <dsp:cNvSpPr/>
      </dsp:nvSpPr>
      <dsp:spPr>
        <a:xfrm rot="5400000">
          <a:off x="3980251" y="-2590596"/>
          <a:ext cx="514484" cy="73668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71428"/>
              <a:satOff val="-8015"/>
              <a:lumOff val="137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размещено 17 публикаций на сайтах краевого комитета профсоюза, городского комитета образования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4061" y="860709"/>
        <a:ext cx="7341751" cy="464254"/>
      </dsp:txXfrm>
    </dsp:sp>
    <dsp:sp modelId="{D807ABB2-9CBE-4C09-A88D-86CA3FC47BB9}">
      <dsp:nvSpPr>
        <dsp:cNvPr id="0" name=""/>
        <dsp:cNvSpPr/>
      </dsp:nvSpPr>
      <dsp:spPr>
        <a:xfrm rot="5400000">
          <a:off x="-118727" y="1664047"/>
          <a:ext cx="791514" cy="554060"/>
        </a:xfrm>
        <a:prstGeom prst="chevron">
          <a:avLst/>
        </a:prstGeom>
        <a:gradFill rotWithShape="0">
          <a:gsLst>
            <a:gs pos="0">
              <a:schemeClr val="accent2">
                <a:hueOff val="142856"/>
                <a:satOff val="-16031"/>
                <a:lumOff val="2745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142856"/>
                <a:satOff val="-16031"/>
                <a:lumOff val="2745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42856"/>
              <a:satOff val="-16031"/>
              <a:lumOff val="274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1822350"/>
        <a:ext cx="554060" cy="237454"/>
      </dsp:txXfrm>
    </dsp:sp>
    <dsp:sp modelId="{3CFE46C3-A8E9-49FA-A392-4134DF3AC810}">
      <dsp:nvSpPr>
        <dsp:cNvPr id="0" name=""/>
        <dsp:cNvSpPr/>
      </dsp:nvSpPr>
      <dsp:spPr>
        <a:xfrm rot="5400000">
          <a:off x="3980251" y="-1858156"/>
          <a:ext cx="514484" cy="73668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42856"/>
              <a:satOff val="-16031"/>
              <a:lumOff val="274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50 первичных профсоюзных организаций выписывают  газету «Мой профсоюз»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4061" y="1593149"/>
        <a:ext cx="7341751" cy="464254"/>
      </dsp:txXfrm>
    </dsp:sp>
    <dsp:sp modelId="{D5DCF849-6612-4DF0-8C31-088010D9F7BB}">
      <dsp:nvSpPr>
        <dsp:cNvPr id="0" name=""/>
        <dsp:cNvSpPr/>
      </dsp:nvSpPr>
      <dsp:spPr>
        <a:xfrm rot="5400000">
          <a:off x="-118727" y="2373772"/>
          <a:ext cx="791514" cy="554060"/>
        </a:xfrm>
        <a:prstGeom prst="chevron">
          <a:avLst/>
        </a:prstGeom>
        <a:gradFill rotWithShape="0">
          <a:gsLst>
            <a:gs pos="0">
              <a:schemeClr val="accent2">
                <a:hueOff val="214284"/>
                <a:satOff val="-24046"/>
                <a:lumOff val="411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214284"/>
                <a:satOff val="-24046"/>
                <a:lumOff val="4118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214284"/>
              <a:satOff val="-24046"/>
              <a:lumOff val="411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2532075"/>
        <a:ext cx="554060" cy="237454"/>
      </dsp:txXfrm>
    </dsp:sp>
    <dsp:sp modelId="{8699DDA3-1C78-4635-9EA0-C913BA074578}">
      <dsp:nvSpPr>
        <dsp:cNvPr id="0" name=""/>
        <dsp:cNvSpPr/>
      </dsp:nvSpPr>
      <dsp:spPr>
        <a:xfrm rot="5400000">
          <a:off x="3980251" y="-1171145"/>
          <a:ext cx="514484" cy="73668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14284"/>
              <a:satOff val="-24046"/>
              <a:lumOff val="411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55 первичных профсоюзных организации выписывают журнал «GNMC.ru»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4061" y="2280160"/>
        <a:ext cx="7341751" cy="464254"/>
      </dsp:txXfrm>
    </dsp:sp>
    <dsp:sp modelId="{7718DF5E-215A-4D21-B35B-46C48CE6F5B1}">
      <dsp:nvSpPr>
        <dsp:cNvPr id="0" name=""/>
        <dsp:cNvSpPr/>
      </dsp:nvSpPr>
      <dsp:spPr>
        <a:xfrm rot="5400000">
          <a:off x="-118727" y="3083498"/>
          <a:ext cx="791514" cy="554060"/>
        </a:xfrm>
        <a:prstGeom prst="chevron">
          <a:avLst/>
        </a:prstGeom>
        <a:gradFill rotWithShape="0">
          <a:gsLst>
            <a:gs pos="0">
              <a:schemeClr val="accent2">
                <a:hueOff val="285712"/>
                <a:satOff val="-32061"/>
                <a:lumOff val="5491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285712"/>
                <a:satOff val="-32061"/>
                <a:lumOff val="5491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285712"/>
              <a:satOff val="-32061"/>
              <a:lumOff val="5491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3241801"/>
        <a:ext cx="554060" cy="237454"/>
      </dsp:txXfrm>
    </dsp:sp>
    <dsp:sp modelId="{21AB12EF-68D0-4A2E-BFE5-651ECA5F627A}">
      <dsp:nvSpPr>
        <dsp:cNvPr id="0" name=""/>
        <dsp:cNvSpPr/>
      </dsp:nvSpPr>
      <dsp:spPr>
        <a:xfrm rot="5400000">
          <a:off x="3980251" y="-461420"/>
          <a:ext cx="514484" cy="73668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85712"/>
              <a:satOff val="-32061"/>
              <a:lumOff val="5491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подготовлено и опубликовано 6 статей в журнале «GNMC.ru»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4061" y="2989885"/>
        <a:ext cx="7341751" cy="464254"/>
      </dsp:txXfrm>
    </dsp:sp>
    <dsp:sp modelId="{2C3A2C37-596F-4BE7-ABF0-B27613CA5247}">
      <dsp:nvSpPr>
        <dsp:cNvPr id="0" name=""/>
        <dsp:cNvSpPr/>
      </dsp:nvSpPr>
      <dsp:spPr>
        <a:xfrm rot="5400000">
          <a:off x="-118727" y="3793223"/>
          <a:ext cx="791514" cy="554060"/>
        </a:xfrm>
        <a:prstGeom prst="chevron">
          <a:avLst/>
        </a:prstGeom>
        <a:gradFill rotWithShape="0">
          <a:gsLst>
            <a:gs pos="0">
              <a:schemeClr val="accent2">
                <a:hueOff val="357140"/>
                <a:satOff val="-40077"/>
                <a:lumOff val="686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357140"/>
                <a:satOff val="-40077"/>
                <a:lumOff val="6863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357140"/>
              <a:satOff val="-40077"/>
              <a:lumOff val="686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3951526"/>
        <a:ext cx="554060" cy="237454"/>
      </dsp:txXfrm>
    </dsp:sp>
    <dsp:sp modelId="{638CC5C7-76F8-4DCB-B454-E5D003260A3F}">
      <dsp:nvSpPr>
        <dsp:cNvPr id="0" name=""/>
        <dsp:cNvSpPr/>
      </dsp:nvSpPr>
      <dsp:spPr>
        <a:xfrm rot="5400000">
          <a:off x="3980251" y="248305"/>
          <a:ext cx="514484" cy="73668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57140"/>
              <a:satOff val="-40077"/>
              <a:lumOff val="686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выпущено 5 информационных бюллетеня по правовым вопросам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4061" y="3699611"/>
        <a:ext cx="7341751" cy="464254"/>
      </dsp:txXfrm>
    </dsp:sp>
    <dsp:sp modelId="{299EC92C-CCCF-4AC3-8C8C-5B9FDEE479FC}">
      <dsp:nvSpPr>
        <dsp:cNvPr id="0" name=""/>
        <dsp:cNvSpPr/>
      </dsp:nvSpPr>
      <dsp:spPr>
        <a:xfrm rot="5400000">
          <a:off x="-118727" y="4502949"/>
          <a:ext cx="791514" cy="554060"/>
        </a:xfrm>
        <a:prstGeom prst="chevron">
          <a:avLst/>
        </a:prstGeom>
        <a:gradFill rotWithShape="0">
          <a:gsLst>
            <a:gs pos="0">
              <a:schemeClr val="accent2">
                <a:hueOff val="428568"/>
                <a:satOff val="-48092"/>
                <a:lumOff val="823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428568"/>
                <a:satOff val="-48092"/>
                <a:lumOff val="8236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4661252"/>
        <a:ext cx="554060" cy="237454"/>
      </dsp:txXfrm>
    </dsp:sp>
    <dsp:sp modelId="{6578489E-2678-43F6-B05C-F7F9ACB923DC}">
      <dsp:nvSpPr>
        <dsp:cNvPr id="0" name=""/>
        <dsp:cNvSpPr/>
      </dsp:nvSpPr>
      <dsp:spPr>
        <a:xfrm rot="5400000">
          <a:off x="3980251" y="958030"/>
          <a:ext cx="514484" cy="73668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28568"/>
              <a:satOff val="-48092"/>
              <a:lumOff val="823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Создано 52 фотоколлажа и 12 видеороликов с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хэштэгом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#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ВспоминаяПервомай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рамках проведения Первомайской акции.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4061" y="4409336"/>
        <a:ext cx="7341751" cy="4642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6B879-0C25-4991-A41D-6BC840F6DE91}">
      <dsp:nvSpPr>
        <dsp:cNvPr id="0" name=""/>
        <dsp:cNvSpPr/>
      </dsp:nvSpPr>
      <dsp:spPr>
        <a:xfrm>
          <a:off x="648" y="655932"/>
          <a:ext cx="1981111" cy="53503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315,4  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7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163" y="655932"/>
        <a:ext cx="1446081" cy="535030"/>
      </dsp:txXfrm>
    </dsp:sp>
    <dsp:sp modelId="{A478F39E-0CE6-42CD-A879-4AF78109DC44}">
      <dsp:nvSpPr>
        <dsp:cNvPr id="0" name=""/>
        <dsp:cNvSpPr/>
      </dsp:nvSpPr>
      <dsp:spPr>
        <a:xfrm>
          <a:off x="1807874" y="701410"/>
          <a:ext cx="5413578" cy="444075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материальная помощь членам профсоюза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9912" y="701410"/>
        <a:ext cx="4969503" cy="444075"/>
      </dsp:txXfrm>
    </dsp:sp>
    <dsp:sp modelId="{81373759-326E-4EE5-BF49-C0AD395E1848}">
      <dsp:nvSpPr>
        <dsp:cNvPr id="0" name=""/>
        <dsp:cNvSpPr/>
      </dsp:nvSpPr>
      <dsp:spPr>
        <a:xfrm>
          <a:off x="0" y="1279853"/>
          <a:ext cx="1981124" cy="535030"/>
        </a:xfrm>
        <a:prstGeom prst="chevron">
          <a:avLst/>
        </a:prstGeom>
        <a:gradFill rotWithShape="0">
          <a:gsLst>
            <a:gs pos="0">
              <a:schemeClr val="accent2">
                <a:hueOff val="85714"/>
                <a:satOff val="-9618"/>
                <a:lumOff val="164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85714"/>
                <a:satOff val="-9618"/>
                <a:lumOff val="164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9,1 </a:t>
          </a: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7515" y="1279853"/>
        <a:ext cx="1446094" cy="535030"/>
      </dsp:txXfrm>
    </dsp:sp>
    <dsp:sp modelId="{748E7E80-ABCB-45A8-9836-B1BB24D3CA71}">
      <dsp:nvSpPr>
        <dsp:cNvPr id="0" name=""/>
        <dsp:cNvSpPr/>
      </dsp:nvSpPr>
      <dsp:spPr>
        <a:xfrm>
          <a:off x="1807888" y="1311345"/>
          <a:ext cx="5413555" cy="444075"/>
        </a:xfrm>
        <a:prstGeom prst="chevron">
          <a:avLst/>
        </a:prstGeom>
        <a:solidFill>
          <a:schemeClr val="accent2">
            <a:tint val="40000"/>
            <a:alpha val="90000"/>
            <a:hueOff val="-19846"/>
            <a:satOff val="-7584"/>
            <a:lumOff val="-10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9846"/>
              <a:satOff val="-7584"/>
              <a:lumOff val="-10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оздоровление членов профсоюза и детский отдых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9926" y="1311345"/>
        <a:ext cx="4969480" cy="444075"/>
      </dsp:txXfrm>
    </dsp:sp>
    <dsp:sp modelId="{753D7865-C8F0-4F60-BED3-73023B04A3AA}">
      <dsp:nvSpPr>
        <dsp:cNvPr id="0" name=""/>
        <dsp:cNvSpPr/>
      </dsp:nvSpPr>
      <dsp:spPr>
        <a:xfrm>
          <a:off x="648" y="1875802"/>
          <a:ext cx="2020837" cy="535030"/>
        </a:xfrm>
        <a:prstGeom prst="chevron">
          <a:avLst/>
        </a:prstGeom>
        <a:gradFill rotWithShape="0">
          <a:gsLst>
            <a:gs pos="0">
              <a:schemeClr val="accent2">
                <a:hueOff val="171427"/>
                <a:satOff val="-19237"/>
                <a:lumOff val="3294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171427"/>
                <a:satOff val="-19237"/>
                <a:lumOff val="3294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852,2</a:t>
          </a: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163" y="1875802"/>
        <a:ext cx="1485807" cy="535030"/>
      </dsp:txXfrm>
    </dsp:sp>
    <dsp:sp modelId="{6350E43B-53A5-4ECF-AD7B-47A410BDCDE6}">
      <dsp:nvSpPr>
        <dsp:cNvPr id="0" name=""/>
        <dsp:cNvSpPr/>
      </dsp:nvSpPr>
      <dsp:spPr>
        <a:xfrm>
          <a:off x="1847600" y="1921279"/>
          <a:ext cx="5414432" cy="444075"/>
        </a:xfrm>
        <a:prstGeom prst="chevron">
          <a:avLst/>
        </a:prstGeom>
        <a:solidFill>
          <a:schemeClr val="accent2">
            <a:tint val="40000"/>
            <a:alpha val="90000"/>
            <a:hueOff val="-39692"/>
            <a:satOff val="-15168"/>
            <a:lumOff val="-20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39692"/>
              <a:satOff val="-15168"/>
              <a:lumOff val="-20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культурно-массовые мероприятия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9638" y="1921279"/>
        <a:ext cx="4970357" cy="444075"/>
      </dsp:txXfrm>
    </dsp:sp>
    <dsp:sp modelId="{34CE5046-D379-45A3-B40D-77D614FB3C5A}">
      <dsp:nvSpPr>
        <dsp:cNvPr id="0" name=""/>
        <dsp:cNvSpPr/>
      </dsp:nvSpPr>
      <dsp:spPr>
        <a:xfrm>
          <a:off x="648" y="2485737"/>
          <a:ext cx="2020837" cy="535030"/>
        </a:xfrm>
        <a:prstGeom prst="chevron">
          <a:avLst/>
        </a:prstGeom>
        <a:gradFill rotWithShape="0">
          <a:gsLst>
            <a:gs pos="0">
              <a:schemeClr val="accent2">
                <a:hueOff val="257141"/>
                <a:satOff val="-28855"/>
                <a:lumOff val="4942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257141"/>
                <a:satOff val="-28855"/>
                <a:lumOff val="4942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916,1 </a:t>
          </a: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163" y="2485737"/>
        <a:ext cx="1485807" cy="535030"/>
      </dsp:txXfrm>
    </dsp:sp>
    <dsp:sp modelId="{4862FF03-DC48-4B9A-8B49-760B8F5AA43D}">
      <dsp:nvSpPr>
        <dsp:cNvPr id="0" name=""/>
        <dsp:cNvSpPr/>
      </dsp:nvSpPr>
      <dsp:spPr>
        <a:xfrm>
          <a:off x="1847600" y="2531214"/>
          <a:ext cx="5378240" cy="444075"/>
        </a:xfrm>
        <a:prstGeom prst="chevron">
          <a:avLst/>
        </a:prstGeom>
        <a:solidFill>
          <a:schemeClr val="accent2">
            <a:tint val="40000"/>
            <a:alpha val="90000"/>
            <a:hueOff val="-59538"/>
            <a:satOff val="-22753"/>
            <a:lumOff val="-308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59538"/>
              <a:satOff val="-22753"/>
              <a:lumOff val="-30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премирование профсоюзного актива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9638" y="2531214"/>
        <a:ext cx="4934165" cy="444075"/>
      </dsp:txXfrm>
    </dsp:sp>
    <dsp:sp modelId="{24C5B5D0-CD2A-4E78-9FCB-FEFB33C55B0E}">
      <dsp:nvSpPr>
        <dsp:cNvPr id="0" name=""/>
        <dsp:cNvSpPr/>
      </dsp:nvSpPr>
      <dsp:spPr>
        <a:xfrm>
          <a:off x="648" y="3095671"/>
          <a:ext cx="2020837" cy="535030"/>
        </a:xfrm>
        <a:prstGeom prst="chevron">
          <a:avLst/>
        </a:prstGeom>
        <a:gradFill rotWithShape="0">
          <a:gsLst>
            <a:gs pos="0">
              <a:schemeClr val="accent2">
                <a:hueOff val="342854"/>
                <a:satOff val="-38474"/>
                <a:lumOff val="6589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342854"/>
                <a:satOff val="-38474"/>
                <a:lumOff val="6589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12,3 </a:t>
          </a: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163" y="3095671"/>
        <a:ext cx="1485807" cy="535030"/>
      </dsp:txXfrm>
    </dsp:sp>
    <dsp:sp modelId="{32F13299-B15C-4853-8472-815373E80C51}">
      <dsp:nvSpPr>
        <dsp:cNvPr id="0" name=""/>
        <dsp:cNvSpPr/>
      </dsp:nvSpPr>
      <dsp:spPr>
        <a:xfrm>
          <a:off x="1847600" y="3141149"/>
          <a:ext cx="5373067" cy="444075"/>
        </a:xfrm>
        <a:prstGeom prst="chevron">
          <a:avLst/>
        </a:prstGeom>
        <a:solidFill>
          <a:schemeClr val="accent2">
            <a:tint val="40000"/>
            <a:alpha val="90000"/>
            <a:hueOff val="-79384"/>
            <a:satOff val="-30337"/>
            <a:lumOff val="-41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79384"/>
              <a:satOff val="-30337"/>
              <a:lumOff val="-4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работа с профсоюзным активом и его обучение</a:t>
          </a:r>
          <a:endParaRPr lang="ru-RU" sz="19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9638" y="3141149"/>
        <a:ext cx="4928992" cy="444075"/>
      </dsp:txXfrm>
    </dsp:sp>
    <dsp:sp modelId="{19590940-3C06-4F83-847A-1759BF1519CB}">
      <dsp:nvSpPr>
        <dsp:cNvPr id="0" name=""/>
        <dsp:cNvSpPr/>
      </dsp:nvSpPr>
      <dsp:spPr>
        <a:xfrm>
          <a:off x="648" y="3705606"/>
          <a:ext cx="1937024" cy="535030"/>
        </a:xfrm>
        <a:prstGeom prst="chevron">
          <a:avLst/>
        </a:prstGeom>
        <a:gradFill rotWithShape="0">
          <a:gsLst>
            <a:gs pos="0">
              <a:schemeClr val="accent2">
                <a:hueOff val="428568"/>
                <a:satOff val="-48092"/>
                <a:lumOff val="823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428568"/>
                <a:satOff val="-48092"/>
                <a:lumOff val="823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248,7</a:t>
          </a: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 </a:t>
          </a:r>
          <a:endParaRPr lang="ru-RU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163" y="3705606"/>
        <a:ext cx="1401994" cy="535030"/>
      </dsp:txXfrm>
    </dsp:sp>
    <dsp:sp modelId="{A574875C-C7EA-4676-8073-0B423025732B}">
      <dsp:nvSpPr>
        <dsp:cNvPr id="0" name=""/>
        <dsp:cNvSpPr/>
      </dsp:nvSpPr>
      <dsp:spPr>
        <a:xfrm>
          <a:off x="1763788" y="3751084"/>
          <a:ext cx="5501760" cy="444075"/>
        </a:xfrm>
        <a:prstGeom prst="chevron">
          <a:avLst/>
        </a:prstGeom>
        <a:solidFill>
          <a:schemeClr val="accent2">
            <a:tint val="40000"/>
            <a:alpha val="90000"/>
            <a:hueOff val="-99230"/>
            <a:satOff val="-37921"/>
            <a:lumOff val="-51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99230"/>
              <a:satOff val="-37921"/>
              <a:lumOff val="-51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информационная работа</a:t>
          </a:r>
          <a:endParaRPr lang="ru-RU" sz="19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5826" y="3751084"/>
        <a:ext cx="5057685" cy="444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C7644FA-7682-436D-B6F1-74AABC04581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C0E3811-D388-4B36-874D-49B5DF85F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742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231BEE4-23E2-4338-BB1A-91562DB3F434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A84267-401E-4A23-9508-AA7A6CCEB969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20F232-791B-466C-BB9C-969139A26C60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B8271C-7DCF-4570-8EEC-EF20ED40995B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49B93D-BF56-486E-BB1D-E1940C2AB2C7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A08FB6-D1DE-414D-A8F8-BE11F0AA9D48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7EE39-0E8E-4167-A2F1-CEEE94CC1C94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E80DDD-4D7E-4B96-9034-FA0138BF6D94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3203D2-A112-4522-9FC9-44AF40FE227D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22A040-1A32-4893-A7A9-7201A5D9B886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B19881-5E25-4ECB-98FF-48F9D44E67AF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C79882-DE90-4924-8938-00C0317120F3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3644C7-5B66-4A4F-A98C-9DD765B02AC6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AA4194-83BC-407B-9B65-59F0FE6A5B96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C678C-EFB4-4342-BF31-2B211E4EFAE3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C58A-7A91-4EBE-9F16-A267A6916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20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39487-7098-41EF-B315-C61EA6F8B519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4CDCF-5CC1-48AD-94BE-254177562E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72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00277-FB58-4E9D-BDF0-F1F7EE6BFEF8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50F32-9D88-4B78-8F2C-8376BA970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7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0EFB6-A83A-4E89-A7AE-0AA92CBF1E34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8CAF-93F0-4996-B5BF-98EB98C6B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22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0B6C-64C9-4623-A32D-D600F2BF7FF7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1B885-E2A6-4136-BE2E-6980C39A9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36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7BA93-05E6-4331-9162-C58A48D92DE7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EF7C7-AFC7-4FC8-A248-8B5866538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84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91BBF-0B2B-4A5C-8CB7-128567E6BCA7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8A902-EA3A-4469-9EE6-D6403E9BBD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3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7F408-94AF-49DF-B7AD-93EF1A2557D4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2E97-46D3-42E3-943E-5CEC3E517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07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AD7DC-D007-4FBF-82F0-3B8000DA964A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5F40A-9414-4244-A454-51CC086CB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27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34287-FD34-4BF4-AB8C-03C1424E7B3F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74665-90EF-4E2E-BD50-7B2E10B6B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BD754-70A6-4689-B218-3A53A5381E2E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1433F-E95A-4EBC-8C33-2E15BB110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52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3256E6-BA4D-4CFE-B124-BDA50A35CCCB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A984C1-869D-446F-B81A-EFFB473F5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4" r:id="rId2"/>
    <p:sldLayoutId id="2147483720" r:id="rId3"/>
    <p:sldLayoutId id="2147483715" r:id="rId4"/>
    <p:sldLayoutId id="2147483716" r:id="rId5"/>
    <p:sldLayoutId id="2147483717" r:id="rId6"/>
    <p:sldLayoutId id="2147483721" r:id="rId7"/>
    <p:sldLayoutId id="2147483722" r:id="rId8"/>
    <p:sldLayoutId id="2147483723" r:id="rId9"/>
    <p:sldLayoutId id="2147483718" r:id="rId10"/>
    <p:sldLayoutId id="214748372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0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11.png"/><Relationship Id="rId9" Type="http://schemas.microsoft.com/office/2007/relationships/diagramDrawing" Target="../diagrams/drawing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3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11" Type="http://schemas.openxmlformats.org/officeDocument/2006/relationships/image" Target="../media/image11.png"/><Relationship Id="rId5" Type="http://schemas.openxmlformats.org/officeDocument/2006/relationships/diagramData" Target="../diagrams/data4.xml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microsoft.com/office/2007/relationships/diagramDrawing" Target="../diagrams/drawin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Ирина\Desktop\2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4575" y="0"/>
            <a:ext cx="15811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-4763"/>
            <a:ext cx="13350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Подзаголовок 6"/>
          <p:cNvSpPr>
            <a:spLocks noGrp="1"/>
          </p:cNvSpPr>
          <p:nvPr>
            <p:ph type="subTitle" idx="1"/>
          </p:nvPr>
        </p:nvSpPr>
        <p:spPr>
          <a:xfrm>
            <a:off x="919163" y="2565400"/>
            <a:ext cx="7265987" cy="3240088"/>
          </a:xfrm>
        </p:spPr>
        <p:txBody>
          <a:bodyPr/>
          <a:lstStyle/>
          <a:p>
            <a:r>
              <a:rPr lang="ru-RU" alt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ПУБЛИЧНЫЙ ОТЧЕТ </a:t>
            </a:r>
          </a:p>
          <a:p>
            <a:r>
              <a:rPr lang="ru-RU" altLang="ru-RU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Читинской городской организации Профсоюза работников народного образования и науки РФ</a:t>
            </a:r>
          </a:p>
          <a:p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2020 год</a:t>
            </a:r>
          </a:p>
        </p:txBody>
      </p:sp>
      <p:sp>
        <p:nvSpPr>
          <p:cNvPr id="8197" name="Прямоугольник 1"/>
          <p:cNvSpPr>
            <a:spLocks noChangeArrowheads="1"/>
          </p:cNvSpPr>
          <p:nvPr/>
        </p:nvSpPr>
        <p:spPr bwMode="auto">
          <a:xfrm>
            <a:off x="1476375" y="333375"/>
            <a:ext cx="60483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ОБЩЕРОССИЙСКИЙ ПРОФСОЮЗ ОБРАЗОВАНИЯ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Читинская городская организация Профсоюза работников народного образования и науки РФ</a:t>
            </a:r>
            <a:endParaRPr lang="ru-RU" alt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Группа 1"/>
          <p:cNvGrpSpPr>
            <a:grpSpLocks/>
          </p:cNvGrpSpPr>
          <p:nvPr/>
        </p:nvGrpSpPr>
        <p:grpSpPr bwMode="auto">
          <a:xfrm>
            <a:off x="250825" y="19050"/>
            <a:ext cx="8693150" cy="6691313"/>
            <a:chOff x="251521" y="-5263"/>
            <a:chExt cx="8693097" cy="6691635"/>
          </a:xfrm>
        </p:grpSpPr>
        <p:sp>
          <p:nvSpPr>
            <p:cNvPr id="17411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Обучение профсоюзного актива</a:t>
              </a:r>
            </a:p>
            <a:p>
              <a:pPr algn="ctr"/>
              <a:endParaRPr lang="ru-RU" alt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Схема 20"/>
            <p:cNvGraphicFramePr/>
            <p:nvPr/>
          </p:nvGraphicFramePr>
          <p:xfrm>
            <a:off x="719572" y="764704"/>
            <a:ext cx="7920879" cy="514256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8" name="Полилиния 7"/>
            <p:cNvSpPr/>
            <p:nvPr/>
          </p:nvSpPr>
          <p:spPr>
            <a:xfrm>
              <a:off x="1211046" y="6021288"/>
              <a:ext cx="7235546" cy="665084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shade val="60000"/>
                    <a:hueOff val="0"/>
                    <a:satOff val="0"/>
                    <a:lumOff val="0"/>
                    <a:alphaOff val="0"/>
                    <a:lumMod val="95000"/>
                  </a:schemeClr>
                </a:gs>
                <a:gs pos="100000">
                  <a:schemeClr val="accent4">
                    <a:shade val="60000"/>
                    <a:hueOff val="0"/>
                    <a:satOff val="0"/>
                    <a:shade val="82000"/>
                    <a:satMod val="125000"/>
                    <a:lumMod val="38000"/>
                    <a:lumOff val="62000"/>
                  </a:schemeClr>
                </a:gs>
              </a:gsLst>
            </a:gra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2820" tIns="72820" rIns="72820" bIns="72820" spcCol="1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prstClr val="black"/>
                  </a:solidFill>
                  <a:latin typeface="Times New Roman"/>
                  <a:cs typeface="Times New Roman" panose="02020603050405020304" pitchFamily="18" charset="0"/>
                </a:rPr>
                <a:t>Эти темы рассмотрены на Школе профсоюзного актива и семинарах-практикумах в </a:t>
              </a:r>
              <a:r>
                <a:rPr lang="ru-RU" b="1" dirty="0">
                  <a:solidFill>
                    <a:prstClr val="black"/>
                  </a:solidFill>
                  <a:latin typeface="Times New Roman"/>
                  <a:cs typeface="Times New Roman" panose="02020603050405020304" pitchFamily="18" charset="0"/>
                </a:rPr>
                <a:t>2020 </a:t>
              </a:r>
              <a:r>
                <a:rPr lang="ru-RU" b="1" dirty="0">
                  <a:solidFill>
                    <a:prstClr val="black"/>
                  </a:solidFill>
                  <a:latin typeface="Times New Roman"/>
                  <a:cs typeface="Times New Roman" panose="02020603050405020304" pitchFamily="18" charset="0"/>
                </a:rPr>
                <a:t>году</a:t>
              </a:r>
              <a:endPara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7416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720079" cy="815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7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18659"/>
              <a:ext cx="844226" cy="83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Группа 1"/>
          <p:cNvGrpSpPr>
            <a:grpSpLocks/>
          </p:cNvGrpSpPr>
          <p:nvPr/>
        </p:nvGrpSpPr>
        <p:grpSpPr bwMode="auto">
          <a:xfrm>
            <a:off x="250825" y="-4763"/>
            <a:ext cx="8693150" cy="6181726"/>
            <a:chOff x="251521" y="-5263"/>
            <a:chExt cx="8693097" cy="6182358"/>
          </a:xfrm>
        </p:grpSpPr>
        <p:pic>
          <p:nvPicPr>
            <p:cNvPr id="18435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6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37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Информационная работа</a:t>
              </a:r>
            </a:p>
          </p:txBody>
        </p:sp>
        <p:graphicFrame>
          <p:nvGraphicFramePr>
            <p:cNvPr id="21" name="Схема 20"/>
            <p:cNvGraphicFramePr/>
            <p:nvPr/>
          </p:nvGraphicFramePr>
          <p:xfrm>
            <a:off x="719572" y="992519"/>
            <a:ext cx="7920879" cy="51845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Группа 1"/>
          <p:cNvGrpSpPr>
            <a:grpSpLocks/>
          </p:cNvGrpSpPr>
          <p:nvPr/>
        </p:nvGrpSpPr>
        <p:grpSpPr bwMode="auto">
          <a:xfrm>
            <a:off x="250825" y="-4763"/>
            <a:ext cx="8693150" cy="6638926"/>
            <a:chOff x="251521" y="-5263"/>
            <a:chExt cx="8693097" cy="6640114"/>
          </a:xfrm>
        </p:grpSpPr>
        <p:pic>
          <p:nvPicPr>
            <p:cNvPr id="1946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9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0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Темы статей в журнале «ГНМЦ.</a:t>
              </a:r>
              <a:r>
                <a:rPr lang="en-US" altLang="ru-RU" sz="2400" b="1">
                  <a:latin typeface="Times New Roman" pitchFamily="18" charset="0"/>
                  <a:cs typeface="Times New Roman" pitchFamily="18" charset="0"/>
                </a:rPr>
                <a:t>ru</a:t>
              </a:r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» и </a:t>
              </a:r>
            </a:p>
            <a:p>
              <a:pPr algn="ctr"/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информационных</a:t>
              </a:r>
              <a:r>
                <a:rPr lang="en-US" altLang="ru-RU" sz="2400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бюллетеней</a:t>
              </a:r>
            </a:p>
          </p:txBody>
        </p:sp>
        <p:grpSp>
          <p:nvGrpSpPr>
            <p:cNvPr id="19471" name="Группа 8"/>
            <p:cNvGrpSpPr>
              <a:grpSpLocks/>
            </p:cNvGrpSpPr>
            <p:nvPr/>
          </p:nvGrpSpPr>
          <p:grpSpPr bwMode="auto">
            <a:xfrm>
              <a:off x="4716016" y="1346137"/>
              <a:ext cx="4072046" cy="3474579"/>
              <a:chOff x="4716016" y="1224662"/>
              <a:chExt cx="4072046" cy="3474579"/>
            </a:xfrm>
          </p:grpSpPr>
          <p:sp>
            <p:nvSpPr>
              <p:cNvPr id="10" name="Полилиния 9"/>
              <p:cNvSpPr/>
              <p:nvPr/>
            </p:nvSpPr>
            <p:spPr>
              <a:xfrm>
                <a:off x="4716016" y="1224662"/>
                <a:ext cx="2952328" cy="886612"/>
              </a:xfrm>
              <a:custGeom>
                <a:avLst/>
                <a:gdLst>
                  <a:gd name="connsiteX0" fmla="*/ 0 w 2870902"/>
                  <a:gd name="connsiteY0" fmla="*/ 88661 h 886611"/>
                  <a:gd name="connsiteX1" fmla="*/ 88661 w 2870902"/>
                  <a:gd name="connsiteY1" fmla="*/ 0 h 886611"/>
                  <a:gd name="connsiteX2" fmla="*/ 2782241 w 2870902"/>
                  <a:gd name="connsiteY2" fmla="*/ 0 h 886611"/>
                  <a:gd name="connsiteX3" fmla="*/ 2870902 w 2870902"/>
                  <a:gd name="connsiteY3" fmla="*/ 88661 h 886611"/>
                  <a:gd name="connsiteX4" fmla="*/ 2870902 w 2870902"/>
                  <a:gd name="connsiteY4" fmla="*/ 797950 h 886611"/>
                  <a:gd name="connsiteX5" fmla="*/ 2782241 w 2870902"/>
                  <a:gd name="connsiteY5" fmla="*/ 886611 h 886611"/>
                  <a:gd name="connsiteX6" fmla="*/ 88661 w 2870902"/>
                  <a:gd name="connsiteY6" fmla="*/ 886611 h 886611"/>
                  <a:gd name="connsiteX7" fmla="*/ 0 w 2870902"/>
                  <a:gd name="connsiteY7" fmla="*/ 797950 h 886611"/>
                  <a:gd name="connsiteX8" fmla="*/ 0 w 2870902"/>
                  <a:gd name="connsiteY8" fmla="*/ 88661 h 886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70902" h="886611">
                    <a:moveTo>
                      <a:pt x="0" y="88661"/>
                    </a:moveTo>
                    <a:cubicBezTo>
                      <a:pt x="0" y="39695"/>
                      <a:pt x="39695" y="0"/>
                      <a:pt x="88661" y="0"/>
                    </a:cubicBezTo>
                    <a:lnTo>
                      <a:pt x="2782241" y="0"/>
                    </a:lnTo>
                    <a:cubicBezTo>
                      <a:pt x="2831207" y="0"/>
                      <a:pt x="2870902" y="39695"/>
                      <a:pt x="2870902" y="88661"/>
                    </a:cubicBezTo>
                    <a:lnTo>
                      <a:pt x="2870902" y="797950"/>
                    </a:lnTo>
                    <a:cubicBezTo>
                      <a:pt x="2870902" y="846916"/>
                      <a:pt x="2831207" y="886611"/>
                      <a:pt x="2782241" y="886611"/>
                    </a:cubicBezTo>
                    <a:lnTo>
                      <a:pt x="88661" y="886611"/>
                    </a:lnTo>
                    <a:cubicBezTo>
                      <a:pt x="39695" y="886611"/>
                      <a:pt x="0" y="846916"/>
                      <a:pt x="0" y="797950"/>
                    </a:cubicBezTo>
                    <a:lnTo>
                      <a:pt x="0" y="88661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56448" tIns="46288" rIns="56448" bIns="46288" spcCol="1270" anchor="ctr"/>
              <a:lstStyle/>
              <a:p>
                <a:pPr algn="ctr" defTabSz="7112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Информационные бюллетени</a:t>
                </a:r>
                <a:endParaRPr lang="ru-RU" dirty="0"/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4968859" y="2111274"/>
                <a:ext cx="268041" cy="561342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561342"/>
                    </a:lnTo>
                    <a:lnTo>
                      <a:pt x="304348" y="561342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Полилиния 11"/>
              <p:cNvSpPr/>
              <p:nvPr/>
            </p:nvSpPr>
            <p:spPr>
              <a:xfrm>
                <a:off x="5236900" y="2322903"/>
                <a:ext cx="3532513" cy="699427"/>
              </a:xfrm>
              <a:custGeom>
                <a:avLst/>
                <a:gdLst>
                  <a:gd name="connsiteX0" fmla="*/ 0 w 4011002"/>
                  <a:gd name="connsiteY0" fmla="*/ 69943 h 699427"/>
                  <a:gd name="connsiteX1" fmla="*/ 69943 w 4011002"/>
                  <a:gd name="connsiteY1" fmla="*/ 0 h 699427"/>
                  <a:gd name="connsiteX2" fmla="*/ 3941059 w 4011002"/>
                  <a:gd name="connsiteY2" fmla="*/ 0 h 699427"/>
                  <a:gd name="connsiteX3" fmla="*/ 4011002 w 4011002"/>
                  <a:gd name="connsiteY3" fmla="*/ 69943 h 699427"/>
                  <a:gd name="connsiteX4" fmla="*/ 4011002 w 4011002"/>
                  <a:gd name="connsiteY4" fmla="*/ 629484 h 699427"/>
                  <a:gd name="connsiteX5" fmla="*/ 3941059 w 4011002"/>
                  <a:gd name="connsiteY5" fmla="*/ 699427 h 699427"/>
                  <a:gd name="connsiteX6" fmla="*/ 69943 w 4011002"/>
                  <a:gd name="connsiteY6" fmla="*/ 699427 h 699427"/>
                  <a:gd name="connsiteX7" fmla="*/ 0 w 4011002"/>
                  <a:gd name="connsiteY7" fmla="*/ 629484 h 699427"/>
                  <a:gd name="connsiteX8" fmla="*/ 0 w 4011002"/>
                  <a:gd name="connsiteY8" fmla="*/ 69943 h 69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11002" h="699427">
                    <a:moveTo>
                      <a:pt x="0" y="69943"/>
                    </a:moveTo>
                    <a:cubicBezTo>
                      <a:pt x="0" y="31315"/>
                      <a:pt x="31315" y="0"/>
                      <a:pt x="69943" y="0"/>
                    </a:cubicBezTo>
                    <a:lnTo>
                      <a:pt x="3941059" y="0"/>
                    </a:lnTo>
                    <a:cubicBezTo>
                      <a:pt x="3979687" y="0"/>
                      <a:pt x="4011002" y="31315"/>
                      <a:pt x="4011002" y="69943"/>
                    </a:cubicBezTo>
                    <a:lnTo>
                      <a:pt x="4011002" y="629484"/>
                    </a:lnTo>
                    <a:cubicBezTo>
                      <a:pt x="4011002" y="668112"/>
                      <a:pt x="3979687" y="699427"/>
                      <a:pt x="3941059" y="699427"/>
                    </a:cubicBezTo>
                    <a:lnTo>
                      <a:pt x="69943" y="699427"/>
                    </a:lnTo>
                    <a:cubicBezTo>
                      <a:pt x="31315" y="699427"/>
                      <a:pt x="0" y="668112"/>
                      <a:pt x="0" y="629484"/>
                    </a:cubicBezTo>
                    <a:lnTo>
                      <a:pt x="0" y="6994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7156" tIns="38266" rIns="47156" bIns="38266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Переход на электронную трудовую книжку.</a:t>
                </a:r>
                <a:endParaRPr lang="ru-RU" sz="1400" dirty="0"/>
              </a:p>
            </p:txBody>
          </p:sp>
          <p:sp>
            <p:nvSpPr>
              <p:cNvPr id="13" name="Полилиния 12"/>
              <p:cNvSpPr/>
              <p:nvPr/>
            </p:nvSpPr>
            <p:spPr>
              <a:xfrm>
                <a:off x="4968859" y="2111274"/>
                <a:ext cx="252842" cy="137559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1375598"/>
                    </a:lnTo>
                    <a:lnTo>
                      <a:pt x="287090" y="1375598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" name="Полилиния 14"/>
              <p:cNvSpPr/>
              <p:nvPr/>
            </p:nvSpPr>
            <p:spPr>
              <a:xfrm>
                <a:off x="5221701" y="3137158"/>
                <a:ext cx="3532513" cy="699427"/>
              </a:xfrm>
              <a:custGeom>
                <a:avLst/>
                <a:gdLst>
                  <a:gd name="connsiteX0" fmla="*/ 0 w 4011002"/>
                  <a:gd name="connsiteY0" fmla="*/ 69943 h 699427"/>
                  <a:gd name="connsiteX1" fmla="*/ 69943 w 4011002"/>
                  <a:gd name="connsiteY1" fmla="*/ 0 h 699427"/>
                  <a:gd name="connsiteX2" fmla="*/ 3941059 w 4011002"/>
                  <a:gd name="connsiteY2" fmla="*/ 0 h 699427"/>
                  <a:gd name="connsiteX3" fmla="*/ 4011002 w 4011002"/>
                  <a:gd name="connsiteY3" fmla="*/ 69943 h 699427"/>
                  <a:gd name="connsiteX4" fmla="*/ 4011002 w 4011002"/>
                  <a:gd name="connsiteY4" fmla="*/ 629484 h 699427"/>
                  <a:gd name="connsiteX5" fmla="*/ 3941059 w 4011002"/>
                  <a:gd name="connsiteY5" fmla="*/ 699427 h 699427"/>
                  <a:gd name="connsiteX6" fmla="*/ 69943 w 4011002"/>
                  <a:gd name="connsiteY6" fmla="*/ 699427 h 699427"/>
                  <a:gd name="connsiteX7" fmla="*/ 0 w 4011002"/>
                  <a:gd name="connsiteY7" fmla="*/ 629484 h 699427"/>
                  <a:gd name="connsiteX8" fmla="*/ 0 w 4011002"/>
                  <a:gd name="connsiteY8" fmla="*/ 69943 h 69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11002" h="699427">
                    <a:moveTo>
                      <a:pt x="0" y="69943"/>
                    </a:moveTo>
                    <a:cubicBezTo>
                      <a:pt x="0" y="31315"/>
                      <a:pt x="31315" y="0"/>
                      <a:pt x="69943" y="0"/>
                    </a:cubicBezTo>
                    <a:lnTo>
                      <a:pt x="3941059" y="0"/>
                    </a:lnTo>
                    <a:cubicBezTo>
                      <a:pt x="3979687" y="0"/>
                      <a:pt x="4011002" y="31315"/>
                      <a:pt x="4011002" y="69943"/>
                    </a:cubicBezTo>
                    <a:lnTo>
                      <a:pt x="4011002" y="629484"/>
                    </a:lnTo>
                    <a:cubicBezTo>
                      <a:pt x="4011002" y="668112"/>
                      <a:pt x="3979687" y="699427"/>
                      <a:pt x="3941059" y="699427"/>
                    </a:cubicBezTo>
                    <a:lnTo>
                      <a:pt x="69943" y="699427"/>
                    </a:lnTo>
                    <a:cubicBezTo>
                      <a:pt x="31315" y="699427"/>
                      <a:pt x="0" y="668112"/>
                      <a:pt x="0" y="629484"/>
                    </a:cubicBezTo>
                    <a:lnTo>
                      <a:pt x="0" y="6994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7156" tIns="38266" rIns="47156" bIns="38266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Выходные и праздничные дни в 2020 году при 5-дневной и 6-дневной рабочей недели.</a:t>
                </a:r>
                <a:endParaRPr lang="ru-RU" sz="1600" dirty="0"/>
              </a:p>
            </p:txBody>
          </p:sp>
          <p:sp>
            <p:nvSpPr>
              <p:cNvPr id="16" name="Полилиния 15"/>
              <p:cNvSpPr/>
              <p:nvPr/>
            </p:nvSpPr>
            <p:spPr>
              <a:xfrm>
                <a:off x="4968859" y="2111274"/>
                <a:ext cx="252842" cy="2238254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238254"/>
                    </a:lnTo>
                    <a:lnTo>
                      <a:pt x="287090" y="2238254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Полилиния 16"/>
              <p:cNvSpPr/>
              <p:nvPr/>
            </p:nvSpPr>
            <p:spPr>
              <a:xfrm>
                <a:off x="5221701" y="3999814"/>
                <a:ext cx="3566361" cy="699427"/>
              </a:xfrm>
              <a:custGeom>
                <a:avLst/>
                <a:gdLst>
                  <a:gd name="connsiteX0" fmla="*/ 0 w 4049435"/>
                  <a:gd name="connsiteY0" fmla="*/ 69943 h 699427"/>
                  <a:gd name="connsiteX1" fmla="*/ 69943 w 4049435"/>
                  <a:gd name="connsiteY1" fmla="*/ 0 h 699427"/>
                  <a:gd name="connsiteX2" fmla="*/ 3979492 w 4049435"/>
                  <a:gd name="connsiteY2" fmla="*/ 0 h 699427"/>
                  <a:gd name="connsiteX3" fmla="*/ 4049435 w 4049435"/>
                  <a:gd name="connsiteY3" fmla="*/ 69943 h 699427"/>
                  <a:gd name="connsiteX4" fmla="*/ 4049435 w 4049435"/>
                  <a:gd name="connsiteY4" fmla="*/ 629484 h 699427"/>
                  <a:gd name="connsiteX5" fmla="*/ 3979492 w 4049435"/>
                  <a:gd name="connsiteY5" fmla="*/ 699427 h 699427"/>
                  <a:gd name="connsiteX6" fmla="*/ 69943 w 4049435"/>
                  <a:gd name="connsiteY6" fmla="*/ 699427 h 699427"/>
                  <a:gd name="connsiteX7" fmla="*/ 0 w 4049435"/>
                  <a:gd name="connsiteY7" fmla="*/ 629484 h 699427"/>
                  <a:gd name="connsiteX8" fmla="*/ 0 w 4049435"/>
                  <a:gd name="connsiteY8" fmla="*/ 69943 h 69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49435" h="699427">
                    <a:moveTo>
                      <a:pt x="0" y="69943"/>
                    </a:moveTo>
                    <a:cubicBezTo>
                      <a:pt x="0" y="31315"/>
                      <a:pt x="31315" y="0"/>
                      <a:pt x="69943" y="0"/>
                    </a:cubicBezTo>
                    <a:lnTo>
                      <a:pt x="3979492" y="0"/>
                    </a:lnTo>
                    <a:cubicBezTo>
                      <a:pt x="4018120" y="0"/>
                      <a:pt x="4049435" y="31315"/>
                      <a:pt x="4049435" y="69943"/>
                    </a:cubicBezTo>
                    <a:lnTo>
                      <a:pt x="4049435" y="629484"/>
                    </a:lnTo>
                    <a:cubicBezTo>
                      <a:pt x="4049435" y="668112"/>
                      <a:pt x="4018120" y="699427"/>
                      <a:pt x="3979492" y="699427"/>
                    </a:cubicBezTo>
                    <a:lnTo>
                      <a:pt x="69943" y="699427"/>
                    </a:lnTo>
                    <a:cubicBezTo>
                      <a:pt x="31315" y="699427"/>
                      <a:pt x="0" y="668112"/>
                      <a:pt x="0" y="629484"/>
                    </a:cubicBezTo>
                    <a:lnTo>
                      <a:pt x="0" y="6994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7156" tIns="38266" rIns="47156" bIns="38266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Оформление и оплата листа нетрудоспособности на самоизоляции 65+</a:t>
                </a:r>
                <a:endParaRPr lang="ru-RU" sz="1400" dirty="0"/>
              </a:p>
            </p:txBody>
          </p:sp>
        </p:grpSp>
        <p:grpSp>
          <p:nvGrpSpPr>
            <p:cNvPr id="19472" name="Группа 18"/>
            <p:cNvGrpSpPr>
              <a:grpSpLocks/>
            </p:cNvGrpSpPr>
            <p:nvPr/>
          </p:nvGrpSpPr>
          <p:grpSpPr bwMode="auto">
            <a:xfrm>
              <a:off x="251521" y="1346138"/>
              <a:ext cx="4248471" cy="5288713"/>
              <a:chOff x="1513542" y="1196753"/>
              <a:chExt cx="5069728" cy="5038594"/>
            </a:xfrm>
          </p:grpSpPr>
          <p:sp>
            <p:nvSpPr>
              <p:cNvPr id="20" name="Полилиния 19"/>
              <p:cNvSpPr/>
              <p:nvPr/>
            </p:nvSpPr>
            <p:spPr>
              <a:xfrm>
                <a:off x="1513542" y="1196753"/>
                <a:ext cx="3488326" cy="844681"/>
              </a:xfrm>
              <a:custGeom>
                <a:avLst/>
                <a:gdLst>
                  <a:gd name="connsiteX0" fmla="*/ 0 w 3488326"/>
                  <a:gd name="connsiteY0" fmla="*/ 88103 h 881034"/>
                  <a:gd name="connsiteX1" fmla="*/ 88103 w 3488326"/>
                  <a:gd name="connsiteY1" fmla="*/ 0 h 881034"/>
                  <a:gd name="connsiteX2" fmla="*/ 3400223 w 3488326"/>
                  <a:gd name="connsiteY2" fmla="*/ 0 h 881034"/>
                  <a:gd name="connsiteX3" fmla="*/ 3488326 w 3488326"/>
                  <a:gd name="connsiteY3" fmla="*/ 88103 h 881034"/>
                  <a:gd name="connsiteX4" fmla="*/ 3488326 w 3488326"/>
                  <a:gd name="connsiteY4" fmla="*/ 792931 h 881034"/>
                  <a:gd name="connsiteX5" fmla="*/ 3400223 w 3488326"/>
                  <a:gd name="connsiteY5" fmla="*/ 881034 h 881034"/>
                  <a:gd name="connsiteX6" fmla="*/ 88103 w 3488326"/>
                  <a:gd name="connsiteY6" fmla="*/ 881034 h 881034"/>
                  <a:gd name="connsiteX7" fmla="*/ 0 w 3488326"/>
                  <a:gd name="connsiteY7" fmla="*/ 792931 h 881034"/>
                  <a:gd name="connsiteX8" fmla="*/ 0 w 3488326"/>
                  <a:gd name="connsiteY8" fmla="*/ 88103 h 881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88326" h="881034">
                    <a:moveTo>
                      <a:pt x="0" y="88103"/>
                    </a:moveTo>
                    <a:cubicBezTo>
                      <a:pt x="0" y="39445"/>
                      <a:pt x="39445" y="0"/>
                      <a:pt x="88103" y="0"/>
                    </a:cubicBezTo>
                    <a:lnTo>
                      <a:pt x="3400223" y="0"/>
                    </a:lnTo>
                    <a:cubicBezTo>
                      <a:pt x="3448881" y="0"/>
                      <a:pt x="3488326" y="39445"/>
                      <a:pt x="3488326" y="88103"/>
                    </a:cubicBezTo>
                    <a:lnTo>
                      <a:pt x="3488326" y="792931"/>
                    </a:lnTo>
                    <a:cubicBezTo>
                      <a:pt x="3488326" y="841589"/>
                      <a:pt x="3448881" y="881034"/>
                      <a:pt x="3400223" y="881034"/>
                    </a:cubicBezTo>
                    <a:lnTo>
                      <a:pt x="88103" y="881034"/>
                    </a:lnTo>
                    <a:cubicBezTo>
                      <a:pt x="39445" y="881034"/>
                      <a:pt x="0" y="841589"/>
                      <a:pt x="0" y="792931"/>
                    </a:cubicBezTo>
                    <a:lnTo>
                      <a:pt x="0" y="88103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56285" tIns="46125" rIns="56285" bIns="46125" spcCol="1270" anchor="ctr"/>
              <a:lstStyle/>
              <a:p>
                <a:pPr algn="ctr" defTabSz="7112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Журнал «ГНМЦ.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</a:t>
                </a:r>
                <a:r>
                  <a:rPr lang="ru-RU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  <a:endPara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Полилиния 21"/>
              <p:cNvSpPr/>
              <p:nvPr/>
            </p:nvSpPr>
            <p:spPr>
              <a:xfrm>
                <a:off x="1862375" y="2077786"/>
                <a:ext cx="348777" cy="46337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463370"/>
                    </a:lnTo>
                    <a:lnTo>
                      <a:pt x="348777" y="463370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3" name="Полилиния 22"/>
              <p:cNvSpPr/>
              <p:nvPr/>
            </p:nvSpPr>
            <p:spPr>
              <a:xfrm>
                <a:off x="2211153" y="2148457"/>
                <a:ext cx="4339239" cy="785399"/>
              </a:xfrm>
              <a:custGeom>
                <a:avLst/>
                <a:gdLst>
                  <a:gd name="connsiteX0" fmla="*/ 0 w 4339239"/>
                  <a:gd name="connsiteY0" fmla="*/ 78540 h 785399"/>
                  <a:gd name="connsiteX1" fmla="*/ 78540 w 4339239"/>
                  <a:gd name="connsiteY1" fmla="*/ 0 h 785399"/>
                  <a:gd name="connsiteX2" fmla="*/ 4260699 w 4339239"/>
                  <a:gd name="connsiteY2" fmla="*/ 0 h 785399"/>
                  <a:gd name="connsiteX3" fmla="*/ 4339239 w 4339239"/>
                  <a:gd name="connsiteY3" fmla="*/ 78540 h 785399"/>
                  <a:gd name="connsiteX4" fmla="*/ 4339239 w 4339239"/>
                  <a:gd name="connsiteY4" fmla="*/ 706859 h 785399"/>
                  <a:gd name="connsiteX5" fmla="*/ 4260699 w 4339239"/>
                  <a:gd name="connsiteY5" fmla="*/ 785399 h 785399"/>
                  <a:gd name="connsiteX6" fmla="*/ 78540 w 4339239"/>
                  <a:gd name="connsiteY6" fmla="*/ 785399 h 785399"/>
                  <a:gd name="connsiteX7" fmla="*/ 0 w 4339239"/>
                  <a:gd name="connsiteY7" fmla="*/ 706859 h 785399"/>
                  <a:gd name="connsiteX8" fmla="*/ 0 w 4339239"/>
                  <a:gd name="connsiteY8" fmla="*/ 78540 h 785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85399">
                    <a:moveTo>
                      <a:pt x="0" y="78540"/>
                    </a:moveTo>
                    <a:cubicBezTo>
                      <a:pt x="0" y="35164"/>
                      <a:pt x="35164" y="0"/>
                      <a:pt x="78540" y="0"/>
                    </a:cubicBezTo>
                    <a:lnTo>
                      <a:pt x="4260699" y="0"/>
                    </a:lnTo>
                    <a:cubicBezTo>
                      <a:pt x="4304075" y="0"/>
                      <a:pt x="4339239" y="35164"/>
                      <a:pt x="4339239" y="78540"/>
                    </a:cubicBezTo>
                    <a:lnTo>
                      <a:pt x="4339239" y="706859"/>
                    </a:lnTo>
                    <a:cubicBezTo>
                      <a:pt x="4339239" y="750235"/>
                      <a:pt x="4304075" y="785399"/>
                      <a:pt x="4260699" y="785399"/>
                    </a:cubicBezTo>
                    <a:lnTo>
                      <a:pt x="78540" y="785399"/>
                    </a:lnTo>
                    <a:cubicBezTo>
                      <a:pt x="35164" y="785399"/>
                      <a:pt x="0" y="750235"/>
                      <a:pt x="0" y="706859"/>
                    </a:cubicBezTo>
                    <a:lnTo>
                      <a:pt x="0" y="7854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9674" tIns="40784" rIns="49674" bIns="40784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Публичный отчет о работе городской организации профсоюза за 2019 год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Полилиния 23"/>
              <p:cNvSpPr/>
              <p:nvPr/>
            </p:nvSpPr>
            <p:spPr>
              <a:xfrm>
                <a:off x="1862375" y="2077786"/>
                <a:ext cx="381656" cy="1284644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1284644"/>
                    </a:lnTo>
                    <a:lnTo>
                      <a:pt x="381656" y="1284644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Полилиния 24"/>
              <p:cNvSpPr/>
              <p:nvPr/>
            </p:nvSpPr>
            <p:spPr>
              <a:xfrm>
                <a:off x="2244031" y="2984097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1638851"/>
                  <a:satOff val="-1944"/>
                  <a:lumOff val="-102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8832" tIns="39942" rIns="48832" bIns="39942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Порядок присвоения звания «Ветеран труда Российской Федерации» для педагогических работников </a:t>
                </a:r>
              </a:p>
            </p:txBody>
          </p:sp>
          <p:sp>
            <p:nvSpPr>
              <p:cNvPr id="26" name="Полилиния 25"/>
              <p:cNvSpPr/>
              <p:nvPr/>
            </p:nvSpPr>
            <p:spPr>
              <a:xfrm>
                <a:off x="1862375" y="2077786"/>
                <a:ext cx="348777" cy="2128483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128483"/>
                    </a:lnTo>
                    <a:lnTo>
                      <a:pt x="348777" y="2128483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7" name="Полилиния 26"/>
              <p:cNvSpPr/>
              <p:nvPr/>
            </p:nvSpPr>
            <p:spPr>
              <a:xfrm>
                <a:off x="2211153" y="3827936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8832" tIns="39942" rIns="48832" bIns="39942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Ежегодный оплачиваемый отпуск. Расчет отпускных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Полилиния 27"/>
              <p:cNvSpPr/>
              <p:nvPr/>
            </p:nvSpPr>
            <p:spPr>
              <a:xfrm>
                <a:off x="1862375" y="2077786"/>
                <a:ext cx="348777" cy="295385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953856"/>
                    </a:lnTo>
                    <a:lnTo>
                      <a:pt x="348777" y="2953856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Полилиния 28"/>
              <p:cNvSpPr/>
              <p:nvPr/>
            </p:nvSpPr>
            <p:spPr>
              <a:xfrm>
                <a:off x="2211153" y="4653309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4916553"/>
                  <a:satOff val="-5832"/>
                  <a:lumOff val="-3088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8832" tIns="39942" rIns="48832" bIns="39942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Рабочее время педагогических работников.</a:t>
                </a:r>
              </a:p>
            </p:txBody>
          </p:sp>
          <p:sp>
            <p:nvSpPr>
              <p:cNvPr id="30" name="Полилиния 29"/>
              <p:cNvSpPr/>
              <p:nvPr/>
            </p:nvSpPr>
            <p:spPr>
              <a:xfrm>
                <a:off x="1862375" y="2077786"/>
                <a:ext cx="348777" cy="377922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3779229"/>
                    </a:lnTo>
                    <a:lnTo>
                      <a:pt x="348777" y="3779229"/>
                    </a:lnTo>
                  </a:path>
                </a:pathLst>
              </a:custGeom>
              <a:noFill/>
              <a:scene3d>
                <a:camera prst="orthographicFront"/>
                <a:lightRig rig="flat" dir="t"/>
              </a:scene3d>
              <a:sp3d prstMaterial="matte"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Полилиния 30"/>
              <p:cNvSpPr/>
              <p:nvPr/>
            </p:nvSpPr>
            <p:spPr>
              <a:xfrm>
                <a:off x="2211153" y="5478682"/>
                <a:ext cx="4339239" cy="756665"/>
              </a:xfrm>
              <a:custGeom>
                <a:avLst/>
                <a:gdLst>
                  <a:gd name="connsiteX0" fmla="*/ 0 w 4339239"/>
                  <a:gd name="connsiteY0" fmla="*/ 75667 h 756665"/>
                  <a:gd name="connsiteX1" fmla="*/ 75667 w 4339239"/>
                  <a:gd name="connsiteY1" fmla="*/ 0 h 756665"/>
                  <a:gd name="connsiteX2" fmla="*/ 4263573 w 4339239"/>
                  <a:gd name="connsiteY2" fmla="*/ 0 h 756665"/>
                  <a:gd name="connsiteX3" fmla="*/ 4339240 w 4339239"/>
                  <a:gd name="connsiteY3" fmla="*/ 75667 h 756665"/>
                  <a:gd name="connsiteX4" fmla="*/ 4339239 w 4339239"/>
                  <a:gd name="connsiteY4" fmla="*/ 680999 h 756665"/>
                  <a:gd name="connsiteX5" fmla="*/ 4263572 w 4339239"/>
                  <a:gd name="connsiteY5" fmla="*/ 756666 h 756665"/>
                  <a:gd name="connsiteX6" fmla="*/ 75667 w 4339239"/>
                  <a:gd name="connsiteY6" fmla="*/ 756665 h 756665"/>
                  <a:gd name="connsiteX7" fmla="*/ 0 w 4339239"/>
                  <a:gd name="connsiteY7" fmla="*/ 680998 h 756665"/>
                  <a:gd name="connsiteX8" fmla="*/ 0 w 4339239"/>
                  <a:gd name="connsiteY8" fmla="*/ 75667 h 75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9239" h="756665">
                    <a:moveTo>
                      <a:pt x="0" y="75667"/>
                    </a:moveTo>
                    <a:cubicBezTo>
                      <a:pt x="0" y="33877"/>
                      <a:pt x="33877" y="0"/>
                      <a:pt x="75667" y="0"/>
                    </a:cubicBezTo>
                    <a:lnTo>
                      <a:pt x="4263573" y="0"/>
                    </a:lnTo>
                    <a:cubicBezTo>
                      <a:pt x="4305363" y="0"/>
                      <a:pt x="4339240" y="33877"/>
                      <a:pt x="4339240" y="75667"/>
                    </a:cubicBezTo>
                    <a:cubicBezTo>
                      <a:pt x="4339240" y="277444"/>
                      <a:pt x="4339239" y="479222"/>
                      <a:pt x="4339239" y="680999"/>
                    </a:cubicBezTo>
                    <a:cubicBezTo>
                      <a:pt x="4339239" y="722789"/>
                      <a:pt x="4305362" y="756666"/>
                      <a:pt x="4263572" y="756666"/>
                    </a:cubicBezTo>
                    <a:lnTo>
                      <a:pt x="75667" y="756665"/>
                    </a:lnTo>
                    <a:cubicBezTo>
                      <a:pt x="33877" y="756665"/>
                      <a:pt x="0" y="722788"/>
                      <a:pt x="0" y="680998"/>
                    </a:cubicBezTo>
                    <a:lnTo>
                      <a:pt x="0" y="75667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z="-190500"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48832" tIns="39942" rIns="48832" bIns="39942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Классное руководство в образовательной организации (в двух номерах).</a:t>
                </a:r>
              </a:p>
            </p:txBody>
          </p:sp>
        </p:grpSp>
      </p:grpSp>
      <p:sp>
        <p:nvSpPr>
          <p:cNvPr id="32" name="Полилиния 31"/>
          <p:cNvSpPr/>
          <p:nvPr/>
        </p:nvSpPr>
        <p:spPr>
          <a:xfrm>
            <a:off x="5219975" y="5069151"/>
            <a:ext cx="3566361" cy="699427"/>
          </a:xfrm>
          <a:custGeom>
            <a:avLst/>
            <a:gdLst>
              <a:gd name="connsiteX0" fmla="*/ 0 w 4049435"/>
              <a:gd name="connsiteY0" fmla="*/ 69943 h 699427"/>
              <a:gd name="connsiteX1" fmla="*/ 69943 w 4049435"/>
              <a:gd name="connsiteY1" fmla="*/ 0 h 699427"/>
              <a:gd name="connsiteX2" fmla="*/ 3979492 w 4049435"/>
              <a:gd name="connsiteY2" fmla="*/ 0 h 699427"/>
              <a:gd name="connsiteX3" fmla="*/ 4049435 w 4049435"/>
              <a:gd name="connsiteY3" fmla="*/ 69943 h 699427"/>
              <a:gd name="connsiteX4" fmla="*/ 4049435 w 4049435"/>
              <a:gd name="connsiteY4" fmla="*/ 629484 h 699427"/>
              <a:gd name="connsiteX5" fmla="*/ 3979492 w 4049435"/>
              <a:gd name="connsiteY5" fmla="*/ 699427 h 699427"/>
              <a:gd name="connsiteX6" fmla="*/ 69943 w 4049435"/>
              <a:gd name="connsiteY6" fmla="*/ 699427 h 699427"/>
              <a:gd name="connsiteX7" fmla="*/ 0 w 4049435"/>
              <a:gd name="connsiteY7" fmla="*/ 629484 h 699427"/>
              <a:gd name="connsiteX8" fmla="*/ 0 w 4049435"/>
              <a:gd name="connsiteY8" fmla="*/ 69943 h 69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9435" h="699427">
                <a:moveTo>
                  <a:pt x="0" y="69943"/>
                </a:moveTo>
                <a:cubicBezTo>
                  <a:pt x="0" y="31315"/>
                  <a:pt x="31315" y="0"/>
                  <a:pt x="69943" y="0"/>
                </a:cubicBezTo>
                <a:lnTo>
                  <a:pt x="3979492" y="0"/>
                </a:lnTo>
                <a:cubicBezTo>
                  <a:pt x="4018120" y="0"/>
                  <a:pt x="4049435" y="31315"/>
                  <a:pt x="4049435" y="69943"/>
                </a:cubicBezTo>
                <a:lnTo>
                  <a:pt x="4049435" y="629484"/>
                </a:lnTo>
                <a:cubicBezTo>
                  <a:pt x="4049435" y="668112"/>
                  <a:pt x="4018120" y="699427"/>
                  <a:pt x="3979492" y="699427"/>
                </a:cubicBezTo>
                <a:lnTo>
                  <a:pt x="69943" y="699427"/>
                </a:lnTo>
                <a:cubicBezTo>
                  <a:pt x="31315" y="699427"/>
                  <a:pt x="0" y="668112"/>
                  <a:pt x="0" y="629484"/>
                </a:cubicBezTo>
                <a:lnTo>
                  <a:pt x="0" y="69943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hemeClr val="accent2">
              <a:hueOff val="-6555403"/>
              <a:satOff val="-7776"/>
              <a:lumOff val="-411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7156" tIns="38266" rIns="47156" bIns="38266" spcCol="1270" anchor="ctr"/>
          <a:lstStyle/>
          <a:p>
            <a:pPr algn="ctr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Классное руководство в образовательной организации</a:t>
            </a:r>
            <a:endParaRPr lang="ru-RU" sz="1400" dirty="0"/>
          </a:p>
        </p:txBody>
      </p:sp>
      <p:sp>
        <p:nvSpPr>
          <p:cNvPr id="33" name="Полилиния 32"/>
          <p:cNvSpPr/>
          <p:nvPr/>
        </p:nvSpPr>
        <p:spPr>
          <a:xfrm>
            <a:off x="5236900" y="5935424"/>
            <a:ext cx="3566361" cy="699427"/>
          </a:xfrm>
          <a:custGeom>
            <a:avLst/>
            <a:gdLst>
              <a:gd name="connsiteX0" fmla="*/ 0 w 4049435"/>
              <a:gd name="connsiteY0" fmla="*/ 69943 h 699427"/>
              <a:gd name="connsiteX1" fmla="*/ 69943 w 4049435"/>
              <a:gd name="connsiteY1" fmla="*/ 0 h 699427"/>
              <a:gd name="connsiteX2" fmla="*/ 3979492 w 4049435"/>
              <a:gd name="connsiteY2" fmla="*/ 0 h 699427"/>
              <a:gd name="connsiteX3" fmla="*/ 4049435 w 4049435"/>
              <a:gd name="connsiteY3" fmla="*/ 69943 h 699427"/>
              <a:gd name="connsiteX4" fmla="*/ 4049435 w 4049435"/>
              <a:gd name="connsiteY4" fmla="*/ 629484 h 699427"/>
              <a:gd name="connsiteX5" fmla="*/ 3979492 w 4049435"/>
              <a:gd name="connsiteY5" fmla="*/ 699427 h 699427"/>
              <a:gd name="connsiteX6" fmla="*/ 69943 w 4049435"/>
              <a:gd name="connsiteY6" fmla="*/ 699427 h 699427"/>
              <a:gd name="connsiteX7" fmla="*/ 0 w 4049435"/>
              <a:gd name="connsiteY7" fmla="*/ 629484 h 699427"/>
              <a:gd name="connsiteX8" fmla="*/ 0 w 4049435"/>
              <a:gd name="connsiteY8" fmla="*/ 69943 h 69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9435" h="699427">
                <a:moveTo>
                  <a:pt x="0" y="69943"/>
                </a:moveTo>
                <a:cubicBezTo>
                  <a:pt x="0" y="31315"/>
                  <a:pt x="31315" y="0"/>
                  <a:pt x="69943" y="0"/>
                </a:cubicBezTo>
                <a:lnTo>
                  <a:pt x="3979492" y="0"/>
                </a:lnTo>
                <a:cubicBezTo>
                  <a:pt x="4018120" y="0"/>
                  <a:pt x="4049435" y="31315"/>
                  <a:pt x="4049435" y="69943"/>
                </a:cubicBezTo>
                <a:lnTo>
                  <a:pt x="4049435" y="629484"/>
                </a:lnTo>
                <a:cubicBezTo>
                  <a:pt x="4049435" y="668112"/>
                  <a:pt x="4018120" y="699427"/>
                  <a:pt x="3979492" y="699427"/>
                </a:cubicBezTo>
                <a:lnTo>
                  <a:pt x="69943" y="699427"/>
                </a:lnTo>
                <a:cubicBezTo>
                  <a:pt x="31315" y="699427"/>
                  <a:pt x="0" y="668112"/>
                  <a:pt x="0" y="629484"/>
                </a:cubicBezTo>
                <a:lnTo>
                  <a:pt x="0" y="69943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hemeClr val="accent2">
              <a:hueOff val="-6555403"/>
              <a:satOff val="-7776"/>
              <a:lumOff val="-411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7156" tIns="38266" rIns="47156" bIns="38266" spcCol="1270" anchor="ctr"/>
          <a:lstStyle/>
          <a:p>
            <a:pPr algn="ctr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Новое в трудовом законодательстве</a:t>
            </a:r>
            <a:endParaRPr lang="ru-RU" sz="14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968875" y="4470400"/>
            <a:ext cx="0" cy="17668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968875" y="5418138"/>
            <a:ext cx="268288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989513" y="6237288"/>
            <a:ext cx="2667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Группа 3"/>
          <p:cNvGrpSpPr>
            <a:grpSpLocks/>
          </p:cNvGrpSpPr>
          <p:nvPr/>
        </p:nvGrpSpPr>
        <p:grpSpPr bwMode="auto">
          <a:xfrm>
            <a:off x="244475" y="-4763"/>
            <a:ext cx="8693150" cy="6305551"/>
            <a:chOff x="251521" y="-5263"/>
            <a:chExt cx="8693097" cy="6305518"/>
          </a:xfrm>
        </p:grpSpPr>
        <p:pic>
          <p:nvPicPr>
            <p:cNvPr id="20483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5464" y="51331"/>
              <a:ext cx="921061" cy="907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8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792088" cy="897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3" name="Схема 2"/>
            <p:cNvGraphicFramePr/>
            <p:nvPr/>
          </p:nvGraphicFramePr>
          <p:xfrm>
            <a:off x="866914" y="1403711"/>
            <a:ext cx="7266153" cy="48965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20486" name="Прямоугольник 1"/>
            <p:cNvSpPr>
              <a:spLocks noChangeArrowheads="1"/>
            </p:cNvSpPr>
            <p:nvPr/>
          </p:nvSpPr>
          <p:spPr bwMode="auto">
            <a:xfrm>
              <a:off x="1475656" y="332656"/>
              <a:ext cx="604867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Финансовая работа</a:t>
              </a:r>
              <a:endParaRPr lang="ru-RU" altLang="ru-RU" sz="2400" b="1"/>
            </a:p>
          </p:txBody>
        </p:sp>
        <p:pic>
          <p:nvPicPr>
            <p:cNvPr id="20487" name="Picture 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88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Полилиния 10"/>
            <p:cNvSpPr/>
            <p:nvPr/>
          </p:nvSpPr>
          <p:spPr>
            <a:xfrm>
              <a:off x="915725" y="960234"/>
              <a:ext cx="7235546" cy="665084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2820" tIns="72820" rIns="72820" bIns="72820" spcCol="127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2020 г. израсходовано на </a:t>
              </a:r>
              <a:r>
                <a:rPr lang="ru-RU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проведение целевых мероприятий и оказание материальной помощи членам профсоюза из профсоюзного </a:t>
              </a:r>
              <a:r>
                <a:rPr lang="ru-RU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бюджета</a:t>
              </a:r>
              <a:endPara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Группа 3"/>
          <p:cNvGrpSpPr>
            <a:grpSpLocks/>
          </p:cNvGrpSpPr>
          <p:nvPr/>
        </p:nvGrpSpPr>
        <p:grpSpPr bwMode="auto">
          <a:xfrm>
            <a:off x="606425" y="765175"/>
            <a:ext cx="7766050" cy="5202238"/>
            <a:chOff x="611560" y="1124744"/>
            <a:chExt cx="7766927" cy="5202579"/>
          </a:xfrm>
        </p:grpSpPr>
        <p:sp>
          <p:nvSpPr>
            <p:cNvPr id="21507" name="TextBox 1"/>
            <p:cNvSpPr txBox="1">
              <a:spLocks noChangeArrowheads="1"/>
            </p:cNvSpPr>
            <p:nvPr/>
          </p:nvSpPr>
          <p:spPr bwMode="auto">
            <a:xfrm>
              <a:off x="611560" y="5373216"/>
              <a:ext cx="7766927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1400">
                  <a:latin typeface="Times New Roman" pitchFamily="18" charset="0"/>
                  <a:cs typeface="Times New Roman" pitchFamily="18" charset="0"/>
                </a:rPr>
                <a:t>Читинская городская организация Профсоюза работников народного образования и науки РФ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  <a:cs typeface="Times New Roman" pitchFamily="18" charset="0"/>
                </a:rPr>
                <a:t>г. Чита, ул. Журавлева 77 каб. 1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  <a:cs typeface="Times New Roman" pitchFamily="18" charset="0"/>
                </a:rPr>
                <a:t>Тел./факс: 8 (3022) 35-61-73 </a:t>
              </a:r>
            </a:p>
            <a:p>
              <a:pPr algn="ctr"/>
              <a:r>
                <a:rPr lang="en-US" altLang="ru-RU" sz="1400">
                  <a:latin typeface="Times New Roman" pitchFamily="18" charset="0"/>
                  <a:cs typeface="Times New Roman" pitchFamily="18" charset="0"/>
                </a:rPr>
                <a:t>E-mail</a:t>
              </a:r>
              <a:r>
                <a:rPr lang="ru-RU" altLang="ru-RU" sz="1400"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 altLang="ru-RU" sz="1400">
                  <a:latin typeface="Times New Roman" pitchFamily="18" charset="0"/>
                  <a:cs typeface="Times New Roman" pitchFamily="18" charset="0"/>
                </a:rPr>
                <a:t> chitaprof@mail.ru</a:t>
              </a:r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08" name="TextBox 2"/>
            <p:cNvSpPr txBox="1">
              <a:spLocks noChangeArrowheads="1"/>
            </p:cNvSpPr>
            <p:nvPr/>
          </p:nvSpPr>
          <p:spPr bwMode="auto">
            <a:xfrm>
              <a:off x="1115616" y="1124744"/>
              <a:ext cx="7128791" cy="3970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800" b="1">
                  <a:latin typeface="Times New Roman" pitchFamily="18" charset="0"/>
                  <a:cs typeface="Times New Roman" pitchFamily="18" charset="0"/>
                </a:rPr>
                <a:t>С полным вариантом  Публичного отчета о деятельности Читинской городской организации Профсоюза работников народного образования и науки РФ </a:t>
              </a:r>
            </a:p>
            <a:p>
              <a:pPr algn="ctr"/>
              <a:r>
                <a:rPr lang="ru-RU" altLang="ru-RU" sz="2800" b="1">
                  <a:latin typeface="Times New Roman" pitchFamily="18" charset="0"/>
                  <a:cs typeface="Times New Roman" pitchFamily="18" charset="0"/>
                </a:rPr>
                <a:t>вы можете ознакомиться  </a:t>
              </a:r>
            </a:p>
            <a:p>
              <a:pPr algn="ctr"/>
              <a:r>
                <a:rPr lang="ru-RU" altLang="ru-RU" sz="2800" b="1">
                  <a:latin typeface="Times New Roman" pitchFamily="18" charset="0"/>
                  <a:cs typeface="Times New Roman" pitchFamily="18" charset="0"/>
                </a:rPr>
                <a:t>в журнале «ГНМЦ</a:t>
              </a:r>
              <a:r>
                <a:rPr lang="en-US" altLang="ru-RU" sz="2800" b="1">
                  <a:latin typeface="Times New Roman" pitchFamily="18" charset="0"/>
                  <a:cs typeface="Times New Roman" pitchFamily="18" charset="0"/>
                </a:rPr>
                <a:t>.ru</a:t>
              </a:r>
              <a:r>
                <a:rPr lang="ru-RU" altLang="ru-RU" sz="2800" b="1">
                  <a:latin typeface="Times New Roman" pitchFamily="18" charset="0"/>
                  <a:cs typeface="Times New Roman" pitchFamily="18" charset="0"/>
                </a:rPr>
                <a:t>» № 1, 2021 г., на сайтах комитета образования городского округа «Город Чита» и краевой организации профсоюза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Группа 7"/>
          <p:cNvGrpSpPr>
            <a:grpSpLocks/>
          </p:cNvGrpSpPr>
          <p:nvPr/>
        </p:nvGrpSpPr>
        <p:grpSpPr bwMode="auto">
          <a:xfrm>
            <a:off x="250825" y="2600325"/>
            <a:ext cx="3960813" cy="1870075"/>
            <a:chOff x="251289" y="2600541"/>
            <a:chExt cx="3959987" cy="1870016"/>
          </a:xfrm>
        </p:grpSpPr>
        <p:sp>
          <p:nvSpPr>
            <p:cNvPr id="9" name="Полилиния 8"/>
            <p:cNvSpPr/>
            <p:nvPr/>
          </p:nvSpPr>
          <p:spPr>
            <a:xfrm>
              <a:off x="251289" y="2602731"/>
              <a:ext cx="416177" cy="594540"/>
            </a:xfrm>
            <a:custGeom>
              <a:avLst/>
              <a:gdLst>
                <a:gd name="connsiteX0" fmla="*/ 0 w 594539"/>
                <a:gd name="connsiteY0" fmla="*/ 0 h 416177"/>
                <a:gd name="connsiteX1" fmla="*/ 386451 w 594539"/>
                <a:gd name="connsiteY1" fmla="*/ 0 h 416177"/>
                <a:gd name="connsiteX2" fmla="*/ 594539 w 594539"/>
                <a:gd name="connsiteY2" fmla="*/ 208089 h 416177"/>
                <a:gd name="connsiteX3" fmla="*/ 386451 w 594539"/>
                <a:gd name="connsiteY3" fmla="*/ 416177 h 416177"/>
                <a:gd name="connsiteX4" fmla="*/ 0 w 594539"/>
                <a:gd name="connsiteY4" fmla="*/ 416177 h 416177"/>
                <a:gd name="connsiteX5" fmla="*/ 208089 w 594539"/>
                <a:gd name="connsiteY5" fmla="*/ 208089 h 416177"/>
                <a:gd name="connsiteX6" fmla="*/ 0 w 594539"/>
                <a:gd name="connsiteY6" fmla="*/ 0 h 41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4539" h="416177">
                  <a:moveTo>
                    <a:pt x="594538" y="0"/>
                  </a:moveTo>
                  <a:lnTo>
                    <a:pt x="594538" y="270516"/>
                  </a:lnTo>
                  <a:lnTo>
                    <a:pt x="297269" y="416177"/>
                  </a:lnTo>
                  <a:lnTo>
                    <a:pt x="1" y="270516"/>
                  </a:lnTo>
                  <a:lnTo>
                    <a:pt x="1" y="0"/>
                  </a:lnTo>
                  <a:lnTo>
                    <a:pt x="297269" y="145662"/>
                  </a:lnTo>
                  <a:lnTo>
                    <a:pt x="594538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215710" rIns="7619" bIns="215708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58853" y="2600541"/>
              <a:ext cx="3543812" cy="386451"/>
            </a:xfrm>
            <a:custGeom>
              <a:avLst/>
              <a:gdLst>
                <a:gd name="connsiteX0" fmla="*/ 64410 w 386450"/>
                <a:gd name="connsiteY0" fmla="*/ 0 h 3543811"/>
                <a:gd name="connsiteX1" fmla="*/ 322040 w 386450"/>
                <a:gd name="connsiteY1" fmla="*/ 0 h 3543811"/>
                <a:gd name="connsiteX2" fmla="*/ 386450 w 386450"/>
                <a:gd name="connsiteY2" fmla="*/ 64410 h 3543811"/>
                <a:gd name="connsiteX3" fmla="*/ 386450 w 386450"/>
                <a:gd name="connsiteY3" fmla="*/ 3543811 h 3543811"/>
                <a:gd name="connsiteX4" fmla="*/ 386450 w 386450"/>
                <a:gd name="connsiteY4" fmla="*/ 3543811 h 3543811"/>
                <a:gd name="connsiteX5" fmla="*/ 0 w 386450"/>
                <a:gd name="connsiteY5" fmla="*/ 3543811 h 3543811"/>
                <a:gd name="connsiteX6" fmla="*/ 0 w 386450"/>
                <a:gd name="connsiteY6" fmla="*/ 3543811 h 3543811"/>
                <a:gd name="connsiteX7" fmla="*/ 0 w 386450"/>
                <a:gd name="connsiteY7" fmla="*/ 64410 h 3543811"/>
                <a:gd name="connsiteX8" fmla="*/ 64410 w 386450"/>
                <a:gd name="connsiteY8" fmla="*/ 0 h 354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450" h="3543811">
                  <a:moveTo>
                    <a:pt x="386450" y="590654"/>
                  </a:moveTo>
                  <a:lnTo>
                    <a:pt x="386450" y="2953157"/>
                  </a:lnTo>
                  <a:cubicBezTo>
                    <a:pt x="386450" y="3279367"/>
                    <a:pt x="383305" y="3543806"/>
                    <a:pt x="379426" y="3543806"/>
                  </a:cubicBezTo>
                  <a:lnTo>
                    <a:pt x="0" y="3543806"/>
                  </a:lnTo>
                  <a:lnTo>
                    <a:pt x="0" y="3543806"/>
                  </a:lnTo>
                  <a:lnTo>
                    <a:pt x="0" y="5"/>
                  </a:lnTo>
                  <a:lnTo>
                    <a:pt x="0" y="5"/>
                  </a:lnTo>
                  <a:lnTo>
                    <a:pt x="379426" y="5"/>
                  </a:lnTo>
                  <a:cubicBezTo>
                    <a:pt x="383305" y="5"/>
                    <a:pt x="386450" y="264444"/>
                    <a:pt x="386450" y="59065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569" tIns="27755" rIns="27755" bIns="27756" spcCol="1270" anchor="ctr"/>
            <a:lstStyle/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 общеобразовательных организаций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51289" y="3027160"/>
              <a:ext cx="416178" cy="594539"/>
            </a:xfrm>
            <a:custGeom>
              <a:avLst/>
              <a:gdLst>
                <a:gd name="connsiteX0" fmla="*/ 0 w 594539"/>
                <a:gd name="connsiteY0" fmla="*/ 0 h 416177"/>
                <a:gd name="connsiteX1" fmla="*/ 386451 w 594539"/>
                <a:gd name="connsiteY1" fmla="*/ 0 h 416177"/>
                <a:gd name="connsiteX2" fmla="*/ 594539 w 594539"/>
                <a:gd name="connsiteY2" fmla="*/ 208089 h 416177"/>
                <a:gd name="connsiteX3" fmla="*/ 386451 w 594539"/>
                <a:gd name="connsiteY3" fmla="*/ 416177 h 416177"/>
                <a:gd name="connsiteX4" fmla="*/ 0 w 594539"/>
                <a:gd name="connsiteY4" fmla="*/ 416177 h 416177"/>
                <a:gd name="connsiteX5" fmla="*/ 208089 w 594539"/>
                <a:gd name="connsiteY5" fmla="*/ 208089 h 416177"/>
                <a:gd name="connsiteX6" fmla="*/ 0 w 594539"/>
                <a:gd name="connsiteY6" fmla="*/ 0 h 41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4539" h="416177">
                  <a:moveTo>
                    <a:pt x="594538" y="0"/>
                  </a:moveTo>
                  <a:lnTo>
                    <a:pt x="594538" y="270516"/>
                  </a:lnTo>
                  <a:lnTo>
                    <a:pt x="297269" y="416177"/>
                  </a:lnTo>
                  <a:lnTo>
                    <a:pt x="1" y="270516"/>
                  </a:lnTo>
                  <a:lnTo>
                    <a:pt x="1" y="0"/>
                  </a:lnTo>
                  <a:lnTo>
                    <a:pt x="297269" y="145662"/>
                  </a:lnTo>
                  <a:lnTo>
                    <a:pt x="594538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2185134"/>
                <a:satOff val="-2592"/>
                <a:lumOff val="-1372"/>
                <a:alphaOff val="0"/>
              </a:schemeClr>
            </a:lnRef>
            <a:fillRef idx="3">
              <a:schemeClr val="accent2">
                <a:hueOff val="-2185134"/>
                <a:satOff val="-2592"/>
                <a:lumOff val="-1372"/>
                <a:alphaOff val="0"/>
              </a:schemeClr>
            </a:fillRef>
            <a:effectRef idx="2">
              <a:schemeClr val="accent2">
                <a:hueOff val="-2185134"/>
                <a:satOff val="-2592"/>
                <a:lumOff val="-1372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215709" rIns="7620" bIns="215708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667464" y="3027161"/>
              <a:ext cx="3543812" cy="386451"/>
            </a:xfrm>
            <a:custGeom>
              <a:avLst/>
              <a:gdLst>
                <a:gd name="connsiteX0" fmla="*/ 64410 w 386450"/>
                <a:gd name="connsiteY0" fmla="*/ 0 h 3543811"/>
                <a:gd name="connsiteX1" fmla="*/ 322040 w 386450"/>
                <a:gd name="connsiteY1" fmla="*/ 0 h 3543811"/>
                <a:gd name="connsiteX2" fmla="*/ 386450 w 386450"/>
                <a:gd name="connsiteY2" fmla="*/ 64410 h 3543811"/>
                <a:gd name="connsiteX3" fmla="*/ 386450 w 386450"/>
                <a:gd name="connsiteY3" fmla="*/ 3543811 h 3543811"/>
                <a:gd name="connsiteX4" fmla="*/ 386450 w 386450"/>
                <a:gd name="connsiteY4" fmla="*/ 3543811 h 3543811"/>
                <a:gd name="connsiteX5" fmla="*/ 0 w 386450"/>
                <a:gd name="connsiteY5" fmla="*/ 3543811 h 3543811"/>
                <a:gd name="connsiteX6" fmla="*/ 0 w 386450"/>
                <a:gd name="connsiteY6" fmla="*/ 3543811 h 3543811"/>
                <a:gd name="connsiteX7" fmla="*/ 0 w 386450"/>
                <a:gd name="connsiteY7" fmla="*/ 64410 h 3543811"/>
                <a:gd name="connsiteX8" fmla="*/ 64410 w 386450"/>
                <a:gd name="connsiteY8" fmla="*/ 0 h 354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450" h="3543811">
                  <a:moveTo>
                    <a:pt x="386450" y="590654"/>
                  </a:moveTo>
                  <a:lnTo>
                    <a:pt x="386450" y="2953157"/>
                  </a:lnTo>
                  <a:cubicBezTo>
                    <a:pt x="386450" y="3279367"/>
                    <a:pt x="383305" y="3543806"/>
                    <a:pt x="379426" y="3543806"/>
                  </a:cubicBezTo>
                  <a:lnTo>
                    <a:pt x="0" y="3543806"/>
                  </a:lnTo>
                  <a:lnTo>
                    <a:pt x="0" y="3543806"/>
                  </a:lnTo>
                  <a:lnTo>
                    <a:pt x="0" y="5"/>
                  </a:lnTo>
                  <a:lnTo>
                    <a:pt x="0" y="5"/>
                  </a:lnTo>
                  <a:lnTo>
                    <a:pt x="379426" y="5"/>
                  </a:lnTo>
                  <a:cubicBezTo>
                    <a:pt x="383305" y="5"/>
                    <a:pt x="386450" y="264444"/>
                    <a:pt x="386450" y="59065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2185134"/>
                <a:satOff val="-2592"/>
                <a:lumOff val="-137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569" tIns="27755" rIns="27755" bIns="27756" spcCol="1270" anchor="ctr"/>
            <a:lstStyle/>
            <a:p>
              <a:pPr marL="0" lvl="1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42 дошкольных образовательных       организаций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251289" y="3451589"/>
              <a:ext cx="416177" cy="594539"/>
            </a:xfrm>
            <a:custGeom>
              <a:avLst/>
              <a:gdLst>
                <a:gd name="connsiteX0" fmla="*/ 0 w 594539"/>
                <a:gd name="connsiteY0" fmla="*/ 0 h 416177"/>
                <a:gd name="connsiteX1" fmla="*/ 386451 w 594539"/>
                <a:gd name="connsiteY1" fmla="*/ 0 h 416177"/>
                <a:gd name="connsiteX2" fmla="*/ 594539 w 594539"/>
                <a:gd name="connsiteY2" fmla="*/ 208089 h 416177"/>
                <a:gd name="connsiteX3" fmla="*/ 386451 w 594539"/>
                <a:gd name="connsiteY3" fmla="*/ 416177 h 416177"/>
                <a:gd name="connsiteX4" fmla="*/ 0 w 594539"/>
                <a:gd name="connsiteY4" fmla="*/ 416177 h 416177"/>
                <a:gd name="connsiteX5" fmla="*/ 208089 w 594539"/>
                <a:gd name="connsiteY5" fmla="*/ 208089 h 416177"/>
                <a:gd name="connsiteX6" fmla="*/ 0 w 594539"/>
                <a:gd name="connsiteY6" fmla="*/ 0 h 41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4539" h="416177">
                  <a:moveTo>
                    <a:pt x="594538" y="0"/>
                  </a:moveTo>
                  <a:lnTo>
                    <a:pt x="594538" y="270516"/>
                  </a:lnTo>
                  <a:lnTo>
                    <a:pt x="297269" y="416177"/>
                  </a:lnTo>
                  <a:lnTo>
                    <a:pt x="1" y="270516"/>
                  </a:lnTo>
                  <a:lnTo>
                    <a:pt x="1" y="0"/>
                  </a:lnTo>
                  <a:lnTo>
                    <a:pt x="297269" y="145662"/>
                  </a:lnTo>
                  <a:lnTo>
                    <a:pt x="594538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4370269"/>
                <a:satOff val="-5184"/>
                <a:lumOff val="-2745"/>
                <a:alphaOff val="0"/>
              </a:schemeClr>
            </a:lnRef>
            <a:fillRef idx="3">
              <a:schemeClr val="accent2">
                <a:hueOff val="-4370269"/>
                <a:satOff val="-5184"/>
                <a:lumOff val="-2745"/>
                <a:alphaOff val="0"/>
              </a:schemeClr>
            </a:fillRef>
            <a:effectRef idx="2">
              <a:schemeClr val="accent2">
                <a:hueOff val="-4370269"/>
                <a:satOff val="-5184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215709" rIns="7619" bIns="215708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667854" y="3464706"/>
              <a:ext cx="3543422" cy="386451"/>
            </a:xfrm>
            <a:custGeom>
              <a:avLst/>
              <a:gdLst>
                <a:gd name="connsiteX0" fmla="*/ 64410 w 386450"/>
                <a:gd name="connsiteY0" fmla="*/ 0 h 3543421"/>
                <a:gd name="connsiteX1" fmla="*/ 322040 w 386450"/>
                <a:gd name="connsiteY1" fmla="*/ 0 h 3543421"/>
                <a:gd name="connsiteX2" fmla="*/ 386450 w 386450"/>
                <a:gd name="connsiteY2" fmla="*/ 64410 h 3543421"/>
                <a:gd name="connsiteX3" fmla="*/ 386450 w 386450"/>
                <a:gd name="connsiteY3" fmla="*/ 3543421 h 3543421"/>
                <a:gd name="connsiteX4" fmla="*/ 386450 w 386450"/>
                <a:gd name="connsiteY4" fmla="*/ 3543421 h 3543421"/>
                <a:gd name="connsiteX5" fmla="*/ 0 w 386450"/>
                <a:gd name="connsiteY5" fmla="*/ 3543421 h 3543421"/>
                <a:gd name="connsiteX6" fmla="*/ 0 w 386450"/>
                <a:gd name="connsiteY6" fmla="*/ 3543421 h 3543421"/>
                <a:gd name="connsiteX7" fmla="*/ 0 w 386450"/>
                <a:gd name="connsiteY7" fmla="*/ 64410 h 3543421"/>
                <a:gd name="connsiteX8" fmla="*/ 64410 w 386450"/>
                <a:gd name="connsiteY8" fmla="*/ 0 h 3543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450" h="3543421">
                  <a:moveTo>
                    <a:pt x="386450" y="590589"/>
                  </a:moveTo>
                  <a:lnTo>
                    <a:pt x="386450" y="2952832"/>
                  </a:lnTo>
                  <a:cubicBezTo>
                    <a:pt x="386450" y="3279006"/>
                    <a:pt x="383305" y="3543416"/>
                    <a:pt x="379425" y="3543416"/>
                  </a:cubicBezTo>
                  <a:lnTo>
                    <a:pt x="0" y="3543416"/>
                  </a:lnTo>
                  <a:lnTo>
                    <a:pt x="0" y="3543416"/>
                  </a:lnTo>
                  <a:lnTo>
                    <a:pt x="0" y="5"/>
                  </a:lnTo>
                  <a:lnTo>
                    <a:pt x="0" y="5"/>
                  </a:lnTo>
                  <a:lnTo>
                    <a:pt x="379425" y="5"/>
                  </a:lnTo>
                  <a:cubicBezTo>
                    <a:pt x="383305" y="5"/>
                    <a:pt x="386450" y="264415"/>
                    <a:pt x="386450" y="590589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4370269"/>
                <a:satOff val="-5184"/>
                <a:lumOff val="-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569" tIns="27755" rIns="27755" bIns="27756" spcCol="1270" anchor="ctr"/>
            <a:lstStyle/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 организаций дополнительного образования 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51289" y="3876018"/>
              <a:ext cx="416177" cy="594539"/>
            </a:xfrm>
            <a:custGeom>
              <a:avLst/>
              <a:gdLst>
                <a:gd name="connsiteX0" fmla="*/ 0 w 594539"/>
                <a:gd name="connsiteY0" fmla="*/ 0 h 416177"/>
                <a:gd name="connsiteX1" fmla="*/ 386451 w 594539"/>
                <a:gd name="connsiteY1" fmla="*/ 0 h 416177"/>
                <a:gd name="connsiteX2" fmla="*/ 594539 w 594539"/>
                <a:gd name="connsiteY2" fmla="*/ 208089 h 416177"/>
                <a:gd name="connsiteX3" fmla="*/ 386451 w 594539"/>
                <a:gd name="connsiteY3" fmla="*/ 416177 h 416177"/>
                <a:gd name="connsiteX4" fmla="*/ 0 w 594539"/>
                <a:gd name="connsiteY4" fmla="*/ 416177 h 416177"/>
                <a:gd name="connsiteX5" fmla="*/ 208089 w 594539"/>
                <a:gd name="connsiteY5" fmla="*/ 208089 h 416177"/>
                <a:gd name="connsiteX6" fmla="*/ 0 w 594539"/>
                <a:gd name="connsiteY6" fmla="*/ 0 h 41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4539" h="416177">
                  <a:moveTo>
                    <a:pt x="594538" y="0"/>
                  </a:moveTo>
                  <a:lnTo>
                    <a:pt x="594538" y="270516"/>
                  </a:lnTo>
                  <a:lnTo>
                    <a:pt x="297269" y="416177"/>
                  </a:lnTo>
                  <a:lnTo>
                    <a:pt x="1" y="270516"/>
                  </a:lnTo>
                  <a:lnTo>
                    <a:pt x="1" y="0"/>
                  </a:lnTo>
                  <a:lnTo>
                    <a:pt x="297269" y="145662"/>
                  </a:lnTo>
                  <a:lnTo>
                    <a:pt x="594538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3">
              <a:schemeClr val="accent2">
                <a:hueOff val="-6555403"/>
                <a:satOff val="-7776"/>
                <a:lumOff val="-4117"/>
                <a:alphaOff val="0"/>
              </a:schemeClr>
            </a:fillRef>
            <a:effectRef idx="2">
              <a:schemeClr val="accent2">
                <a:hueOff val="-6555403"/>
                <a:satOff val="-7776"/>
                <a:lumOff val="-4117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215709" rIns="7619" bIns="215708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667464" y="3896334"/>
              <a:ext cx="3543812" cy="386451"/>
            </a:xfrm>
            <a:custGeom>
              <a:avLst/>
              <a:gdLst>
                <a:gd name="connsiteX0" fmla="*/ 64410 w 386450"/>
                <a:gd name="connsiteY0" fmla="*/ 0 h 3543811"/>
                <a:gd name="connsiteX1" fmla="*/ 322040 w 386450"/>
                <a:gd name="connsiteY1" fmla="*/ 0 h 3543811"/>
                <a:gd name="connsiteX2" fmla="*/ 386450 w 386450"/>
                <a:gd name="connsiteY2" fmla="*/ 64410 h 3543811"/>
                <a:gd name="connsiteX3" fmla="*/ 386450 w 386450"/>
                <a:gd name="connsiteY3" fmla="*/ 3543811 h 3543811"/>
                <a:gd name="connsiteX4" fmla="*/ 386450 w 386450"/>
                <a:gd name="connsiteY4" fmla="*/ 3543811 h 3543811"/>
                <a:gd name="connsiteX5" fmla="*/ 0 w 386450"/>
                <a:gd name="connsiteY5" fmla="*/ 3543811 h 3543811"/>
                <a:gd name="connsiteX6" fmla="*/ 0 w 386450"/>
                <a:gd name="connsiteY6" fmla="*/ 3543811 h 3543811"/>
                <a:gd name="connsiteX7" fmla="*/ 0 w 386450"/>
                <a:gd name="connsiteY7" fmla="*/ 64410 h 3543811"/>
                <a:gd name="connsiteX8" fmla="*/ 64410 w 386450"/>
                <a:gd name="connsiteY8" fmla="*/ 0 h 354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450" h="3543811">
                  <a:moveTo>
                    <a:pt x="386450" y="590654"/>
                  </a:moveTo>
                  <a:lnTo>
                    <a:pt x="386450" y="2953157"/>
                  </a:lnTo>
                  <a:cubicBezTo>
                    <a:pt x="386450" y="3279367"/>
                    <a:pt x="383305" y="3543806"/>
                    <a:pt x="379426" y="3543806"/>
                  </a:cubicBezTo>
                  <a:lnTo>
                    <a:pt x="0" y="3543806"/>
                  </a:lnTo>
                  <a:lnTo>
                    <a:pt x="0" y="3543806"/>
                  </a:lnTo>
                  <a:lnTo>
                    <a:pt x="0" y="5"/>
                  </a:lnTo>
                  <a:lnTo>
                    <a:pt x="0" y="5"/>
                  </a:lnTo>
                  <a:lnTo>
                    <a:pt x="379426" y="5"/>
                  </a:lnTo>
                  <a:cubicBezTo>
                    <a:pt x="383305" y="5"/>
                    <a:pt x="386450" y="264444"/>
                    <a:pt x="386450" y="59065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569" tIns="27755" rIns="27755" bIns="27756" spcCol="1270" anchor="ctr"/>
            <a:lstStyle/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другие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-4763"/>
            <a:ext cx="865188" cy="97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2" descr="C:\Users\Ирина\Desktop\21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550" y="19050"/>
            <a:ext cx="987425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Прямоугольник 13"/>
          <p:cNvSpPr>
            <a:spLocks noChangeArrowheads="1"/>
          </p:cNvSpPr>
          <p:nvPr/>
        </p:nvSpPr>
        <p:spPr bwMode="auto">
          <a:xfrm>
            <a:off x="1258888" y="260350"/>
            <a:ext cx="68421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По состоянию на 01 января 2021 года на учете в Читинской городской организации Профсоюза работников народного образования  и науки РФ состоит:</a:t>
            </a:r>
          </a:p>
        </p:txBody>
      </p:sp>
      <p:sp>
        <p:nvSpPr>
          <p:cNvPr id="9222" name="Прямоугольник 14"/>
          <p:cNvSpPr>
            <a:spLocks noChangeArrowheads="1"/>
          </p:cNvSpPr>
          <p:nvPr/>
        </p:nvSpPr>
        <p:spPr bwMode="auto">
          <a:xfrm>
            <a:off x="407988" y="1719263"/>
            <a:ext cx="37258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110 первичных профсоюзных организаций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Прямоугольник 16"/>
          <p:cNvSpPr>
            <a:spLocks noChangeArrowheads="1"/>
          </p:cNvSpPr>
          <p:nvPr/>
        </p:nvSpPr>
        <p:spPr bwMode="auto">
          <a:xfrm>
            <a:off x="4787900" y="1746250"/>
            <a:ext cx="3725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Численность членов профсоюза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224" name="Группа 43"/>
          <p:cNvGrpSpPr>
            <a:grpSpLocks/>
          </p:cNvGrpSpPr>
          <p:nvPr/>
        </p:nvGrpSpPr>
        <p:grpSpPr bwMode="auto">
          <a:xfrm>
            <a:off x="4787900" y="2576513"/>
            <a:ext cx="1690688" cy="1871662"/>
            <a:chOff x="4788023" y="2576467"/>
            <a:chExt cx="1690212" cy="1870928"/>
          </a:xfrm>
        </p:grpSpPr>
        <p:sp>
          <p:nvSpPr>
            <p:cNvPr id="27" name="Полилиния 26"/>
            <p:cNvSpPr/>
            <p:nvPr/>
          </p:nvSpPr>
          <p:spPr>
            <a:xfrm>
              <a:off x="4788023" y="2577743"/>
              <a:ext cx="416584" cy="595121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3" rIns="11430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5201512" y="2576467"/>
              <a:ext cx="1273628" cy="386828"/>
            </a:xfrm>
            <a:custGeom>
              <a:avLst/>
              <a:gdLst>
                <a:gd name="connsiteX0" fmla="*/ 64473 w 386828"/>
                <a:gd name="connsiteY0" fmla="*/ 0 h 1273628"/>
                <a:gd name="connsiteX1" fmla="*/ 322355 w 386828"/>
                <a:gd name="connsiteY1" fmla="*/ 0 h 1273628"/>
                <a:gd name="connsiteX2" fmla="*/ 386828 w 386828"/>
                <a:gd name="connsiteY2" fmla="*/ 64473 h 1273628"/>
                <a:gd name="connsiteX3" fmla="*/ 386828 w 386828"/>
                <a:gd name="connsiteY3" fmla="*/ 1273628 h 1273628"/>
                <a:gd name="connsiteX4" fmla="*/ 386828 w 386828"/>
                <a:gd name="connsiteY4" fmla="*/ 1273628 h 1273628"/>
                <a:gd name="connsiteX5" fmla="*/ 0 w 386828"/>
                <a:gd name="connsiteY5" fmla="*/ 1273628 h 1273628"/>
                <a:gd name="connsiteX6" fmla="*/ 0 w 386828"/>
                <a:gd name="connsiteY6" fmla="*/ 1273628 h 1273628"/>
                <a:gd name="connsiteX7" fmla="*/ 0 w 386828"/>
                <a:gd name="connsiteY7" fmla="*/ 64473 h 1273628"/>
                <a:gd name="connsiteX8" fmla="*/ 64473 w 386828"/>
                <a:gd name="connsiteY8" fmla="*/ 0 h 127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273628">
                  <a:moveTo>
                    <a:pt x="386828" y="212277"/>
                  </a:moveTo>
                  <a:lnTo>
                    <a:pt x="386828" y="1061351"/>
                  </a:lnTo>
                  <a:cubicBezTo>
                    <a:pt x="386828" y="1178587"/>
                    <a:pt x="378061" y="1273628"/>
                    <a:pt x="367246" y="1273628"/>
                  </a:cubicBezTo>
                  <a:lnTo>
                    <a:pt x="0" y="1273628"/>
                  </a:lnTo>
                  <a:lnTo>
                    <a:pt x="0" y="1273628"/>
                  </a:lnTo>
                  <a:lnTo>
                    <a:pt x="0" y="0"/>
                  </a:lnTo>
                  <a:lnTo>
                    <a:pt x="0" y="0"/>
                  </a:lnTo>
                  <a:lnTo>
                    <a:pt x="367246" y="0"/>
                  </a:lnTo>
                  <a:cubicBezTo>
                    <a:pt x="378061" y="0"/>
                    <a:pt x="386828" y="95041"/>
                    <a:pt x="386828" y="212277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2" rIns="30312" bIns="30314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1238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4788023" y="3002587"/>
              <a:ext cx="416585" cy="595120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2185134"/>
                <a:satOff val="-2592"/>
                <a:lumOff val="-1372"/>
                <a:alphaOff val="0"/>
              </a:schemeClr>
            </a:lnRef>
            <a:fillRef idx="3">
              <a:schemeClr val="accent2">
                <a:hueOff val="-2185134"/>
                <a:satOff val="-2592"/>
                <a:lumOff val="-1372"/>
                <a:alphaOff val="0"/>
              </a:schemeClr>
            </a:fillRef>
            <a:effectRef idx="2">
              <a:schemeClr val="accent2">
                <a:hueOff val="-2185134"/>
                <a:satOff val="-2592"/>
                <a:lumOff val="-1372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2" rIns="11431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5204607" y="3002588"/>
              <a:ext cx="1273628" cy="386828"/>
            </a:xfrm>
            <a:custGeom>
              <a:avLst/>
              <a:gdLst>
                <a:gd name="connsiteX0" fmla="*/ 64473 w 386828"/>
                <a:gd name="connsiteY0" fmla="*/ 0 h 1273628"/>
                <a:gd name="connsiteX1" fmla="*/ 322355 w 386828"/>
                <a:gd name="connsiteY1" fmla="*/ 0 h 1273628"/>
                <a:gd name="connsiteX2" fmla="*/ 386828 w 386828"/>
                <a:gd name="connsiteY2" fmla="*/ 64473 h 1273628"/>
                <a:gd name="connsiteX3" fmla="*/ 386828 w 386828"/>
                <a:gd name="connsiteY3" fmla="*/ 1273628 h 1273628"/>
                <a:gd name="connsiteX4" fmla="*/ 386828 w 386828"/>
                <a:gd name="connsiteY4" fmla="*/ 1273628 h 1273628"/>
                <a:gd name="connsiteX5" fmla="*/ 0 w 386828"/>
                <a:gd name="connsiteY5" fmla="*/ 1273628 h 1273628"/>
                <a:gd name="connsiteX6" fmla="*/ 0 w 386828"/>
                <a:gd name="connsiteY6" fmla="*/ 1273628 h 1273628"/>
                <a:gd name="connsiteX7" fmla="*/ 0 w 386828"/>
                <a:gd name="connsiteY7" fmla="*/ 64473 h 1273628"/>
                <a:gd name="connsiteX8" fmla="*/ 64473 w 386828"/>
                <a:gd name="connsiteY8" fmla="*/ 0 h 127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273628">
                  <a:moveTo>
                    <a:pt x="386828" y="212277"/>
                  </a:moveTo>
                  <a:lnTo>
                    <a:pt x="386828" y="1061351"/>
                  </a:lnTo>
                  <a:cubicBezTo>
                    <a:pt x="386828" y="1178587"/>
                    <a:pt x="378061" y="1273628"/>
                    <a:pt x="367246" y="1273628"/>
                  </a:cubicBezTo>
                  <a:lnTo>
                    <a:pt x="0" y="1273628"/>
                  </a:lnTo>
                  <a:lnTo>
                    <a:pt x="0" y="1273628"/>
                  </a:lnTo>
                  <a:lnTo>
                    <a:pt x="0" y="0"/>
                  </a:lnTo>
                  <a:lnTo>
                    <a:pt x="0" y="0"/>
                  </a:lnTo>
                  <a:lnTo>
                    <a:pt x="367246" y="0"/>
                  </a:lnTo>
                  <a:cubicBezTo>
                    <a:pt x="378061" y="0"/>
                    <a:pt x="386828" y="95041"/>
                    <a:pt x="386828" y="212277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2185134"/>
                <a:satOff val="-2592"/>
                <a:lumOff val="-137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2" rIns="30312" bIns="30314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908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4788023" y="3427431"/>
              <a:ext cx="416584" cy="595120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4370269"/>
                <a:satOff val="-5184"/>
                <a:lumOff val="-2745"/>
                <a:alphaOff val="0"/>
              </a:schemeClr>
            </a:lnRef>
            <a:fillRef idx="3">
              <a:schemeClr val="accent2">
                <a:hueOff val="-4370269"/>
                <a:satOff val="-5184"/>
                <a:lumOff val="-2745"/>
                <a:alphaOff val="0"/>
              </a:schemeClr>
            </a:fillRef>
            <a:effectRef idx="2">
              <a:schemeClr val="accent2">
                <a:hueOff val="-4370269"/>
                <a:satOff val="-5184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2" rIns="11430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5204747" y="3440560"/>
              <a:ext cx="1273488" cy="386828"/>
            </a:xfrm>
            <a:custGeom>
              <a:avLst/>
              <a:gdLst>
                <a:gd name="connsiteX0" fmla="*/ 64473 w 386828"/>
                <a:gd name="connsiteY0" fmla="*/ 0 h 1273488"/>
                <a:gd name="connsiteX1" fmla="*/ 322355 w 386828"/>
                <a:gd name="connsiteY1" fmla="*/ 0 h 1273488"/>
                <a:gd name="connsiteX2" fmla="*/ 386828 w 386828"/>
                <a:gd name="connsiteY2" fmla="*/ 64473 h 1273488"/>
                <a:gd name="connsiteX3" fmla="*/ 386828 w 386828"/>
                <a:gd name="connsiteY3" fmla="*/ 1273488 h 1273488"/>
                <a:gd name="connsiteX4" fmla="*/ 386828 w 386828"/>
                <a:gd name="connsiteY4" fmla="*/ 1273488 h 1273488"/>
                <a:gd name="connsiteX5" fmla="*/ 0 w 386828"/>
                <a:gd name="connsiteY5" fmla="*/ 1273488 h 1273488"/>
                <a:gd name="connsiteX6" fmla="*/ 0 w 386828"/>
                <a:gd name="connsiteY6" fmla="*/ 1273488 h 1273488"/>
                <a:gd name="connsiteX7" fmla="*/ 0 w 386828"/>
                <a:gd name="connsiteY7" fmla="*/ 64473 h 1273488"/>
                <a:gd name="connsiteX8" fmla="*/ 64473 w 386828"/>
                <a:gd name="connsiteY8" fmla="*/ 0 h 1273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273488">
                  <a:moveTo>
                    <a:pt x="386828" y="212253"/>
                  </a:moveTo>
                  <a:lnTo>
                    <a:pt x="386828" y="1061235"/>
                  </a:lnTo>
                  <a:cubicBezTo>
                    <a:pt x="386828" y="1178457"/>
                    <a:pt x="378060" y="1273488"/>
                    <a:pt x="367244" y="1273488"/>
                  </a:cubicBezTo>
                  <a:lnTo>
                    <a:pt x="0" y="1273488"/>
                  </a:lnTo>
                  <a:lnTo>
                    <a:pt x="0" y="12734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367244" y="0"/>
                  </a:lnTo>
                  <a:cubicBezTo>
                    <a:pt x="378060" y="0"/>
                    <a:pt x="386828" y="95031"/>
                    <a:pt x="386828" y="212253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4370269"/>
                <a:satOff val="-5184"/>
                <a:lumOff val="-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3" rIns="30312" bIns="30313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209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4788023" y="3852275"/>
              <a:ext cx="416584" cy="595120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3">
              <a:schemeClr val="accent2">
                <a:hueOff val="-6555403"/>
                <a:satOff val="-7776"/>
                <a:lumOff val="-4117"/>
                <a:alphaOff val="0"/>
              </a:schemeClr>
            </a:fillRef>
            <a:effectRef idx="2">
              <a:schemeClr val="accent2">
                <a:hueOff val="-6555403"/>
                <a:satOff val="-7776"/>
                <a:lumOff val="-4117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2" rIns="11430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5204607" y="3872610"/>
              <a:ext cx="1273628" cy="386829"/>
            </a:xfrm>
            <a:custGeom>
              <a:avLst/>
              <a:gdLst>
                <a:gd name="connsiteX0" fmla="*/ 64473 w 386828"/>
                <a:gd name="connsiteY0" fmla="*/ 0 h 1273628"/>
                <a:gd name="connsiteX1" fmla="*/ 322355 w 386828"/>
                <a:gd name="connsiteY1" fmla="*/ 0 h 1273628"/>
                <a:gd name="connsiteX2" fmla="*/ 386828 w 386828"/>
                <a:gd name="connsiteY2" fmla="*/ 64473 h 1273628"/>
                <a:gd name="connsiteX3" fmla="*/ 386828 w 386828"/>
                <a:gd name="connsiteY3" fmla="*/ 1273628 h 1273628"/>
                <a:gd name="connsiteX4" fmla="*/ 386828 w 386828"/>
                <a:gd name="connsiteY4" fmla="*/ 1273628 h 1273628"/>
                <a:gd name="connsiteX5" fmla="*/ 0 w 386828"/>
                <a:gd name="connsiteY5" fmla="*/ 1273628 h 1273628"/>
                <a:gd name="connsiteX6" fmla="*/ 0 w 386828"/>
                <a:gd name="connsiteY6" fmla="*/ 1273628 h 1273628"/>
                <a:gd name="connsiteX7" fmla="*/ 0 w 386828"/>
                <a:gd name="connsiteY7" fmla="*/ 64473 h 1273628"/>
                <a:gd name="connsiteX8" fmla="*/ 64473 w 386828"/>
                <a:gd name="connsiteY8" fmla="*/ 0 h 127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273628">
                  <a:moveTo>
                    <a:pt x="386828" y="212277"/>
                  </a:moveTo>
                  <a:lnTo>
                    <a:pt x="386828" y="1061351"/>
                  </a:lnTo>
                  <a:cubicBezTo>
                    <a:pt x="386828" y="1178587"/>
                    <a:pt x="378061" y="1273628"/>
                    <a:pt x="367246" y="1273628"/>
                  </a:cubicBezTo>
                  <a:lnTo>
                    <a:pt x="0" y="1273628"/>
                  </a:lnTo>
                  <a:lnTo>
                    <a:pt x="0" y="1273628"/>
                  </a:lnTo>
                  <a:lnTo>
                    <a:pt x="0" y="0"/>
                  </a:lnTo>
                  <a:lnTo>
                    <a:pt x="0" y="0"/>
                  </a:lnTo>
                  <a:lnTo>
                    <a:pt x="367246" y="0"/>
                  </a:lnTo>
                  <a:cubicBezTo>
                    <a:pt x="378061" y="0"/>
                    <a:pt x="386828" y="95041"/>
                    <a:pt x="386828" y="212277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3" rIns="30312" bIns="30314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29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225" name="Группа 34"/>
          <p:cNvGrpSpPr>
            <a:grpSpLocks/>
          </p:cNvGrpSpPr>
          <p:nvPr/>
        </p:nvGrpSpPr>
        <p:grpSpPr bwMode="auto">
          <a:xfrm>
            <a:off x="6913563" y="2576513"/>
            <a:ext cx="1717675" cy="1870075"/>
            <a:chOff x="6912782" y="2576379"/>
            <a:chExt cx="1719064" cy="1870929"/>
          </a:xfrm>
        </p:grpSpPr>
        <p:sp>
          <p:nvSpPr>
            <p:cNvPr id="36" name="Полилиния 35"/>
            <p:cNvSpPr/>
            <p:nvPr/>
          </p:nvSpPr>
          <p:spPr>
            <a:xfrm>
              <a:off x="6912782" y="2577656"/>
              <a:ext cx="416584" cy="595121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3" rIns="11430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7326200" y="2576379"/>
              <a:ext cx="1302480" cy="386829"/>
            </a:xfrm>
            <a:custGeom>
              <a:avLst/>
              <a:gdLst>
                <a:gd name="connsiteX0" fmla="*/ 64473 w 386828"/>
                <a:gd name="connsiteY0" fmla="*/ 0 h 1302479"/>
                <a:gd name="connsiteX1" fmla="*/ 322355 w 386828"/>
                <a:gd name="connsiteY1" fmla="*/ 0 h 1302479"/>
                <a:gd name="connsiteX2" fmla="*/ 386828 w 386828"/>
                <a:gd name="connsiteY2" fmla="*/ 64473 h 1302479"/>
                <a:gd name="connsiteX3" fmla="*/ 386828 w 386828"/>
                <a:gd name="connsiteY3" fmla="*/ 1302479 h 1302479"/>
                <a:gd name="connsiteX4" fmla="*/ 386828 w 386828"/>
                <a:gd name="connsiteY4" fmla="*/ 1302479 h 1302479"/>
                <a:gd name="connsiteX5" fmla="*/ 0 w 386828"/>
                <a:gd name="connsiteY5" fmla="*/ 1302479 h 1302479"/>
                <a:gd name="connsiteX6" fmla="*/ 0 w 386828"/>
                <a:gd name="connsiteY6" fmla="*/ 1302479 h 1302479"/>
                <a:gd name="connsiteX7" fmla="*/ 0 w 386828"/>
                <a:gd name="connsiteY7" fmla="*/ 64473 h 1302479"/>
                <a:gd name="connsiteX8" fmla="*/ 64473 w 386828"/>
                <a:gd name="connsiteY8" fmla="*/ 0 h 1302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302479">
                  <a:moveTo>
                    <a:pt x="386828" y="217087"/>
                  </a:moveTo>
                  <a:lnTo>
                    <a:pt x="386828" y="1085392"/>
                  </a:lnTo>
                  <a:cubicBezTo>
                    <a:pt x="386828" y="1205284"/>
                    <a:pt x="378255" y="1302477"/>
                    <a:pt x="367680" y="1302477"/>
                  </a:cubicBezTo>
                  <a:lnTo>
                    <a:pt x="0" y="1302477"/>
                  </a:lnTo>
                  <a:lnTo>
                    <a:pt x="0" y="1302477"/>
                  </a:lnTo>
                  <a:lnTo>
                    <a:pt x="0" y="2"/>
                  </a:lnTo>
                  <a:lnTo>
                    <a:pt x="0" y="2"/>
                  </a:lnTo>
                  <a:lnTo>
                    <a:pt x="367680" y="2"/>
                  </a:lnTo>
                  <a:cubicBezTo>
                    <a:pt x="378255" y="2"/>
                    <a:pt x="386828" y="97195"/>
                    <a:pt x="386828" y="217087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3" rIns="30313" bIns="30314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101 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912782" y="3002500"/>
              <a:ext cx="416585" cy="595120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2185134"/>
                <a:satOff val="-2592"/>
                <a:lumOff val="-1372"/>
                <a:alphaOff val="0"/>
              </a:schemeClr>
            </a:lnRef>
            <a:fillRef idx="3">
              <a:schemeClr val="accent2">
                <a:hueOff val="-2185134"/>
                <a:satOff val="-2592"/>
                <a:lumOff val="-1372"/>
                <a:alphaOff val="0"/>
              </a:schemeClr>
            </a:fillRef>
            <a:effectRef idx="2">
              <a:schemeClr val="accent2">
                <a:hueOff val="-2185134"/>
                <a:satOff val="-2592"/>
                <a:lumOff val="-1372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2" rIns="11431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7329366" y="3002501"/>
              <a:ext cx="1302480" cy="386829"/>
            </a:xfrm>
            <a:custGeom>
              <a:avLst/>
              <a:gdLst>
                <a:gd name="connsiteX0" fmla="*/ 64473 w 386828"/>
                <a:gd name="connsiteY0" fmla="*/ 0 h 1302479"/>
                <a:gd name="connsiteX1" fmla="*/ 322355 w 386828"/>
                <a:gd name="connsiteY1" fmla="*/ 0 h 1302479"/>
                <a:gd name="connsiteX2" fmla="*/ 386828 w 386828"/>
                <a:gd name="connsiteY2" fmla="*/ 64473 h 1302479"/>
                <a:gd name="connsiteX3" fmla="*/ 386828 w 386828"/>
                <a:gd name="connsiteY3" fmla="*/ 1302479 h 1302479"/>
                <a:gd name="connsiteX4" fmla="*/ 386828 w 386828"/>
                <a:gd name="connsiteY4" fmla="*/ 1302479 h 1302479"/>
                <a:gd name="connsiteX5" fmla="*/ 0 w 386828"/>
                <a:gd name="connsiteY5" fmla="*/ 1302479 h 1302479"/>
                <a:gd name="connsiteX6" fmla="*/ 0 w 386828"/>
                <a:gd name="connsiteY6" fmla="*/ 1302479 h 1302479"/>
                <a:gd name="connsiteX7" fmla="*/ 0 w 386828"/>
                <a:gd name="connsiteY7" fmla="*/ 64473 h 1302479"/>
                <a:gd name="connsiteX8" fmla="*/ 64473 w 386828"/>
                <a:gd name="connsiteY8" fmla="*/ 0 h 1302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302479">
                  <a:moveTo>
                    <a:pt x="386828" y="217087"/>
                  </a:moveTo>
                  <a:lnTo>
                    <a:pt x="386828" y="1085392"/>
                  </a:lnTo>
                  <a:cubicBezTo>
                    <a:pt x="386828" y="1205284"/>
                    <a:pt x="378255" y="1302477"/>
                    <a:pt x="367680" y="1302477"/>
                  </a:cubicBezTo>
                  <a:lnTo>
                    <a:pt x="0" y="1302477"/>
                  </a:lnTo>
                  <a:lnTo>
                    <a:pt x="0" y="1302477"/>
                  </a:lnTo>
                  <a:lnTo>
                    <a:pt x="0" y="2"/>
                  </a:lnTo>
                  <a:lnTo>
                    <a:pt x="0" y="2"/>
                  </a:lnTo>
                  <a:lnTo>
                    <a:pt x="367680" y="2"/>
                  </a:lnTo>
                  <a:cubicBezTo>
                    <a:pt x="378255" y="2"/>
                    <a:pt x="386828" y="97195"/>
                    <a:pt x="386828" y="217087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2185134"/>
                <a:satOff val="-2592"/>
                <a:lumOff val="-137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3" rIns="30313" bIns="30314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6912782" y="3427344"/>
              <a:ext cx="416584" cy="595120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4370269"/>
                <a:satOff val="-5184"/>
                <a:lumOff val="-2745"/>
                <a:alphaOff val="0"/>
              </a:schemeClr>
            </a:lnRef>
            <a:fillRef idx="3">
              <a:schemeClr val="accent2">
                <a:hueOff val="-4370269"/>
                <a:satOff val="-5184"/>
                <a:lumOff val="-2745"/>
                <a:alphaOff val="0"/>
              </a:schemeClr>
            </a:fillRef>
            <a:effectRef idx="2">
              <a:schemeClr val="accent2">
                <a:hueOff val="-4370269"/>
                <a:satOff val="-5184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2" rIns="11430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7329509" y="3440473"/>
              <a:ext cx="1302336" cy="386828"/>
            </a:xfrm>
            <a:custGeom>
              <a:avLst/>
              <a:gdLst>
                <a:gd name="connsiteX0" fmla="*/ 64473 w 386828"/>
                <a:gd name="connsiteY0" fmla="*/ 0 h 1302336"/>
                <a:gd name="connsiteX1" fmla="*/ 322355 w 386828"/>
                <a:gd name="connsiteY1" fmla="*/ 0 h 1302336"/>
                <a:gd name="connsiteX2" fmla="*/ 386828 w 386828"/>
                <a:gd name="connsiteY2" fmla="*/ 64473 h 1302336"/>
                <a:gd name="connsiteX3" fmla="*/ 386828 w 386828"/>
                <a:gd name="connsiteY3" fmla="*/ 1302336 h 1302336"/>
                <a:gd name="connsiteX4" fmla="*/ 386828 w 386828"/>
                <a:gd name="connsiteY4" fmla="*/ 1302336 h 1302336"/>
                <a:gd name="connsiteX5" fmla="*/ 0 w 386828"/>
                <a:gd name="connsiteY5" fmla="*/ 1302336 h 1302336"/>
                <a:gd name="connsiteX6" fmla="*/ 0 w 386828"/>
                <a:gd name="connsiteY6" fmla="*/ 1302336 h 1302336"/>
                <a:gd name="connsiteX7" fmla="*/ 0 w 386828"/>
                <a:gd name="connsiteY7" fmla="*/ 64473 h 1302336"/>
                <a:gd name="connsiteX8" fmla="*/ 64473 w 386828"/>
                <a:gd name="connsiteY8" fmla="*/ 0 h 13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302336">
                  <a:moveTo>
                    <a:pt x="386828" y="217062"/>
                  </a:moveTo>
                  <a:lnTo>
                    <a:pt x="386828" y="1085274"/>
                  </a:lnTo>
                  <a:cubicBezTo>
                    <a:pt x="386828" y="1205153"/>
                    <a:pt x="378254" y="1302336"/>
                    <a:pt x="367678" y="1302336"/>
                  </a:cubicBezTo>
                  <a:lnTo>
                    <a:pt x="0" y="1302336"/>
                  </a:lnTo>
                  <a:lnTo>
                    <a:pt x="0" y="1302336"/>
                  </a:lnTo>
                  <a:lnTo>
                    <a:pt x="0" y="0"/>
                  </a:lnTo>
                  <a:lnTo>
                    <a:pt x="0" y="0"/>
                  </a:lnTo>
                  <a:lnTo>
                    <a:pt x="367678" y="0"/>
                  </a:lnTo>
                  <a:cubicBezTo>
                    <a:pt x="378254" y="0"/>
                    <a:pt x="386828" y="97183"/>
                    <a:pt x="386828" y="217062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4370269"/>
                <a:satOff val="-5184"/>
                <a:lumOff val="-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3" rIns="30312" bIns="30313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6912782" y="3852188"/>
              <a:ext cx="416584" cy="595120"/>
            </a:xfrm>
            <a:custGeom>
              <a:avLst/>
              <a:gdLst>
                <a:gd name="connsiteX0" fmla="*/ 0 w 595120"/>
                <a:gd name="connsiteY0" fmla="*/ 0 h 416584"/>
                <a:gd name="connsiteX1" fmla="*/ 386828 w 595120"/>
                <a:gd name="connsiteY1" fmla="*/ 0 h 416584"/>
                <a:gd name="connsiteX2" fmla="*/ 595120 w 595120"/>
                <a:gd name="connsiteY2" fmla="*/ 208292 h 416584"/>
                <a:gd name="connsiteX3" fmla="*/ 386828 w 595120"/>
                <a:gd name="connsiteY3" fmla="*/ 416584 h 416584"/>
                <a:gd name="connsiteX4" fmla="*/ 0 w 595120"/>
                <a:gd name="connsiteY4" fmla="*/ 416584 h 416584"/>
                <a:gd name="connsiteX5" fmla="*/ 208292 w 595120"/>
                <a:gd name="connsiteY5" fmla="*/ 208292 h 416584"/>
                <a:gd name="connsiteX6" fmla="*/ 0 w 595120"/>
                <a:gd name="connsiteY6" fmla="*/ 0 h 41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5120" h="416584">
                  <a:moveTo>
                    <a:pt x="595119" y="0"/>
                  </a:moveTo>
                  <a:lnTo>
                    <a:pt x="595119" y="270780"/>
                  </a:lnTo>
                  <a:lnTo>
                    <a:pt x="297560" y="416584"/>
                  </a:lnTo>
                  <a:lnTo>
                    <a:pt x="1" y="270780"/>
                  </a:lnTo>
                  <a:lnTo>
                    <a:pt x="1" y="0"/>
                  </a:lnTo>
                  <a:lnTo>
                    <a:pt x="297560" y="145804"/>
                  </a:lnTo>
                  <a:lnTo>
                    <a:pt x="59511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3">
              <a:schemeClr val="accent2">
                <a:hueOff val="-6555403"/>
                <a:satOff val="-7776"/>
                <a:lumOff val="-4117"/>
                <a:alphaOff val="0"/>
              </a:schemeClr>
            </a:fillRef>
            <a:effectRef idx="2">
              <a:schemeClr val="accent2">
                <a:hueOff val="-6555403"/>
                <a:satOff val="-7776"/>
                <a:lumOff val="-4117"/>
                <a:alphaOff val="0"/>
              </a:schemeClr>
            </a:effectRef>
            <a:fontRef idx="minor">
              <a:schemeClr val="lt1"/>
            </a:fontRef>
          </p:style>
          <p:txBody>
            <a:bodyPr lIns="11430" tIns="219722" rIns="11430" bIns="21972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7329366" y="3872523"/>
              <a:ext cx="1302480" cy="386829"/>
            </a:xfrm>
            <a:custGeom>
              <a:avLst/>
              <a:gdLst>
                <a:gd name="connsiteX0" fmla="*/ 64473 w 386828"/>
                <a:gd name="connsiteY0" fmla="*/ 0 h 1302479"/>
                <a:gd name="connsiteX1" fmla="*/ 322355 w 386828"/>
                <a:gd name="connsiteY1" fmla="*/ 0 h 1302479"/>
                <a:gd name="connsiteX2" fmla="*/ 386828 w 386828"/>
                <a:gd name="connsiteY2" fmla="*/ 64473 h 1302479"/>
                <a:gd name="connsiteX3" fmla="*/ 386828 w 386828"/>
                <a:gd name="connsiteY3" fmla="*/ 1302479 h 1302479"/>
                <a:gd name="connsiteX4" fmla="*/ 386828 w 386828"/>
                <a:gd name="connsiteY4" fmla="*/ 1302479 h 1302479"/>
                <a:gd name="connsiteX5" fmla="*/ 0 w 386828"/>
                <a:gd name="connsiteY5" fmla="*/ 1302479 h 1302479"/>
                <a:gd name="connsiteX6" fmla="*/ 0 w 386828"/>
                <a:gd name="connsiteY6" fmla="*/ 1302479 h 1302479"/>
                <a:gd name="connsiteX7" fmla="*/ 0 w 386828"/>
                <a:gd name="connsiteY7" fmla="*/ 64473 h 1302479"/>
                <a:gd name="connsiteX8" fmla="*/ 64473 w 386828"/>
                <a:gd name="connsiteY8" fmla="*/ 0 h 1302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28" h="1302479">
                  <a:moveTo>
                    <a:pt x="386828" y="217087"/>
                  </a:moveTo>
                  <a:lnTo>
                    <a:pt x="386828" y="1085392"/>
                  </a:lnTo>
                  <a:cubicBezTo>
                    <a:pt x="386828" y="1205284"/>
                    <a:pt x="378255" y="1302477"/>
                    <a:pt x="367680" y="1302477"/>
                  </a:cubicBezTo>
                  <a:lnTo>
                    <a:pt x="0" y="1302477"/>
                  </a:lnTo>
                  <a:lnTo>
                    <a:pt x="0" y="1302477"/>
                  </a:lnTo>
                  <a:lnTo>
                    <a:pt x="0" y="2"/>
                  </a:lnTo>
                  <a:lnTo>
                    <a:pt x="0" y="2"/>
                  </a:lnTo>
                  <a:lnTo>
                    <a:pt x="367680" y="2"/>
                  </a:lnTo>
                  <a:cubicBezTo>
                    <a:pt x="378255" y="2"/>
                    <a:pt x="386828" y="97195"/>
                    <a:pt x="386828" y="217087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30314" rIns="30313" bIns="30313" spcCol="1270" anchor="ctr"/>
            <a:lstStyle/>
            <a:p>
              <a:pPr marL="171450" lvl="1" indent="-171450" algn="ctr" defTabSz="8001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26" name="Прямоугольник 15"/>
          <p:cNvSpPr>
            <a:spLocks noChangeArrowheads="1"/>
          </p:cNvSpPr>
          <p:nvPr/>
        </p:nvSpPr>
        <p:spPr bwMode="auto">
          <a:xfrm>
            <a:off x="4932363" y="2128838"/>
            <a:ext cx="13573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работающих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962775" y="2046288"/>
            <a:ext cx="1619250" cy="5857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еработающих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пенсионеров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28" name="Группа 1"/>
          <p:cNvGrpSpPr>
            <a:grpSpLocks/>
          </p:cNvGrpSpPr>
          <p:nvPr/>
        </p:nvGrpSpPr>
        <p:grpSpPr bwMode="auto">
          <a:xfrm>
            <a:off x="1465263" y="4651375"/>
            <a:ext cx="6985000" cy="1657350"/>
            <a:chOff x="1465721" y="4651251"/>
            <a:chExt cx="6984775" cy="1658068"/>
          </a:xfrm>
        </p:grpSpPr>
        <p:sp>
          <p:nvSpPr>
            <p:cNvPr id="3" name="Полилиния 2"/>
            <p:cNvSpPr/>
            <p:nvPr/>
          </p:nvSpPr>
          <p:spPr>
            <a:xfrm>
              <a:off x="1465721" y="5579013"/>
              <a:ext cx="2974581" cy="730306"/>
            </a:xfrm>
            <a:custGeom>
              <a:avLst/>
              <a:gdLst>
                <a:gd name="connsiteX0" fmla="*/ 0 w 2974581"/>
                <a:gd name="connsiteY0" fmla="*/ 73031 h 730306"/>
                <a:gd name="connsiteX1" fmla="*/ 73031 w 2974581"/>
                <a:gd name="connsiteY1" fmla="*/ 0 h 730306"/>
                <a:gd name="connsiteX2" fmla="*/ 2901550 w 2974581"/>
                <a:gd name="connsiteY2" fmla="*/ 0 h 730306"/>
                <a:gd name="connsiteX3" fmla="*/ 2974581 w 2974581"/>
                <a:gd name="connsiteY3" fmla="*/ 73031 h 730306"/>
                <a:gd name="connsiteX4" fmla="*/ 2974581 w 2974581"/>
                <a:gd name="connsiteY4" fmla="*/ 657275 h 730306"/>
                <a:gd name="connsiteX5" fmla="*/ 2901550 w 2974581"/>
                <a:gd name="connsiteY5" fmla="*/ 730306 h 730306"/>
                <a:gd name="connsiteX6" fmla="*/ 73031 w 2974581"/>
                <a:gd name="connsiteY6" fmla="*/ 730306 h 730306"/>
                <a:gd name="connsiteX7" fmla="*/ 0 w 2974581"/>
                <a:gd name="connsiteY7" fmla="*/ 657275 h 730306"/>
                <a:gd name="connsiteX8" fmla="*/ 0 w 2974581"/>
                <a:gd name="connsiteY8" fmla="*/ 73031 h 73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74581" h="730306">
                  <a:moveTo>
                    <a:pt x="0" y="73031"/>
                  </a:moveTo>
                  <a:cubicBezTo>
                    <a:pt x="0" y="32697"/>
                    <a:pt x="32697" y="0"/>
                    <a:pt x="73031" y="0"/>
                  </a:cubicBezTo>
                  <a:lnTo>
                    <a:pt x="2901550" y="0"/>
                  </a:lnTo>
                  <a:cubicBezTo>
                    <a:pt x="2941884" y="0"/>
                    <a:pt x="2974581" y="32697"/>
                    <a:pt x="2974581" y="73031"/>
                  </a:cubicBezTo>
                  <a:lnTo>
                    <a:pt x="2974581" y="657275"/>
                  </a:lnTo>
                  <a:cubicBezTo>
                    <a:pt x="2974581" y="697609"/>
                    <a:pt x="2941884" y="730306"/>
                    <a:pt x="2901550" y="730306"/>
                  </a:cubicBezTo>
                  <a:lnTo>
                    <a:pt x="73031" y="730306"/>
                  </a:lnTo>
                  <a:cubicBezTo>
                    <a:pt x="32697" y="730306"/>
                    <a:pt x="0" y="697609"/>
                    <a:pt x="0" y="657275"/>
                  </a:cubicBezTo>
                  <a:lnTo>
                    <a:pt x="0" y="7303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1550" tIns="31550" rIns="31550" bIns="3155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2384</a:t>
              </a:r>
            </a:p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членов профсоюза работающих 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3105382" y="4651251"/>
              <a:ext cx="3705453" cy="588451"/>
            </a:xfrm>
            <a:custGeom>
              <a:avLst/>
              <a:gdLst>
                <a:gd name="connsiteX0" fmla="*/ 0 w 3705453"/>
                <a:gd name="connsiteY0" fmla="*/ 58845 h 588451"/>
                <a:gd name="connsiteX1" fmla="*/ 58845 w 3705453"/>
                <a:gd name="connsiteY1" fmla="*/ 0 h 588451"/>
                <a:gd name="connsiteX2" fmla="*/ 3646608 w 3705453"/>
                <a:gd name="connsiteY2" fmla="*/ 0 h 588451"/>
                <a:gd name="connsiteX3" fmla="*/ 3705453 w 3705453"/>
                <a:gd name="connsiteY3" fmla="*/ 58845 h 588451"/>
                <a:gd name="connsiteX4" fmla="*/ 3705453 w 3705453"/>
                <a:gd name="connsiteY4" fmla="*/ 529606 h 588451"/>
                <a:gd name="connsiteX5" fmla="*/ 3646608 w 3705453"/>
                <a:gd name="connsiteY5" fmla="*/ 588451 h 588451"/>
                <a:gd name="connsiteX6" fmla="*/ 58845 w 3705453"/>
                <a:gd name="connsiteY6" fmla="*/ 588451 h 588451"/>
                <a:gd name="connsiteX7" fmla="*/ 0 w 3705453"/>
                <a:gd name="connsiteY7" fmla="*/ 529606 h 588451"/>
                <a:gd name="connsiteX8" fmla="*/ 0 w 3705453"/>
                <a:gd name="connsiteY8" fmla="*/ 58845 h 588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5453" h="588451">
                  <a:moveTo>
                    <a:pt x="0" y="58845"/>
                  </a:moveTo>
                  <a:cubicBezTo>
                    <a:pt x="0" y="26346"/>
                    <a:pt x="26346" y="0"/>
                    <a:pt x="58845" y="0"/>
                  </a:cubicBezTo>
                  <a:lnTo>
                    <a:pt x="3646608" y="0"/>
                  </a:lnTo>
                  <a:cubicBezTo>
                    <a:pt x="3679107" y="0"/>
                    <a:pt x="3705453" y="26346"/>
                    <a:pt x="3705453" y="58845"/>
                  </a:cubicBezTo>
                  <a:lnTo>
                    <a:pt x="3705453" y="529606"/>
                  </a:lnTo>
                  <a:cubicBezTo>
                    <a:pt x="3705453" y="562105"/>
                    <a:pt x="3679107" y="588451"/>
                    <a:pt x="3646608" y="588451"/>
                  </a:cubicBezTo>
                  <a:lnTo>
                    <a:pt x="58845" y="588451"/>
                  </a:lnTo>
                  <a:cubicBezTo>
                    <a:pt x="26346" y="588451"/>
                    <a:pt x="0" y="562105"/>
                    <a:pt x="0" y="529606"/>
                  </a:cubicBezTo>
                  <a:lnTo>
                    <a:pt x="0" y="58845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7395" tIns="27395" rIns="27395" bIns="27395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Общая численность членов профсоюза 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5261629" y="5632356"/>
              <a:ext cx="3188867" cy="676963"/>
            </a:xfrm>
            <a:custGeom>
              <a:avLst/>
              <a:gdLst>
                <a:gd name="connsiteX0" fmla="*/ 0 w 3188867"/>
                <a:gd name="connsiteY0" fmla="*/ 67696 h 676963"/>
                <a:gd name="connsiteX1" fmla="*/ 67696 w 3188867"/>
                <a:gd name="connsiteY1" fmla="*/ 0 h 676963"/>
                <a:gd name="connsiteX2" fmla="*/ 3121171 w 3188867"/>
                <a:gd name="connsiteY2" fmla="*/ 0 h 676963"/>
                <a:gd name="connsiteX3" fmla="*/ 3188867 w 3188867"/>
                <a:gd name="connsiteY3" fmla="*/ 67696 h 676963"/>
                <a:gd name="connsiteX4" fmla="*/ 3188867 w 3188867"/>
                <a:gd name="connsiteY4" fmla="*/ 609267 h 676963"/>
                <a:gd name="connsiteX5" fmla="*/ 3121171 w 3188867"/>
                <a:gd name="connsiteY5" fmla="*/ 676963 h 676963"/>
                <a:gd name="connsiteX6" fmla="*/ 67696 w 3188867"/>
                <a:gd name="connsiteY6" fmla="*/ 676963 h 676963"/>
                <a:gd name="connsiteX7" fmla="*/ 0 w 3188867"/>
                <a:gd name="connsiteY7" fmla="*/ 609267 h 676963"/>
                <a:gd name="connsiteX8" fmla="*/ 0 w 3188867"/>
                <a:gd name="connsiteY8" fmla="*/ 67696 h 676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8867" h="676963">
                  <a:moveTo>
                    <a:pt x="0" y="67696"/>
                  </a:moveTo>
                  <a:cubicBezTo>
                    <a:pt x="0" y="30309"/>
                    <a:pt x="30309" y="0"/>
                    <a:pt x="67696" y="0"/>
                  </a:cubicBezTo>
                  <a:lnTo>
                    <a:pt x="3121171" y="0"/>
                  </a:lnTo>
                  <a:cubicBezTo>
                    <a:pt x="3158558" y="0"/>
                    <a:pt x="3188867" y="30309"/>
                    <a:pt x="3188867" y="67696"/>
                  </a:cubicBezTo>
                  <a:lnTo>
                    <a:pt x="3188867" y="609267"/>
                  </a:lnTo>
                  <a:cubicBezTo>
                    <a:pt x="3188867" y="646654"/>
                    <a:pt x="3158558" y="676963"/>
                    <a:pt x="3121171" y="676963"/>
                  </a:cubicBezTo>
                  <a:lnTo>
                    <a:pt x="67696" y="676963"/>
                  </a:lnTo>
                  <a:cubicBezTo>
                    <a:pt x="30309" y="676963"/>
                    <a:pt x="0" y="646654"/>
                    <a:pt x="0" y="609267"/>
                  </a:cubicBezTo>
                  <a:lnTo>
                    <a:pt x="0" y="67696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9988" tIns="29988" rIns="29988" bIns="29988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110</a:t>
              </a:r>
            </a:p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неработающих пенсионеров.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Ирина\Desktop\2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0"/>
            <a:ext cx="1065212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-4763"/>
            <a:ext cx="841375" cy="952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Схема 2"/>
          <p:cNvGraphicFramePr/>
          <p:nvPr/>
        </p:nvGraphicFramePr>
        <p:xfrm>
          <a:off x="919093" y="1628800"/>
          <a:ext cx="7266153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245" name="TextBox 3"/>
          <p:cNvSpPr txBox="1">
            <a:spLocks noChangeArrowheads="1"/>
          </p:cNvSpPr>
          <p:nvPr/>
        </p:nvSpPr>
        <p:spPr bwMode="auto">
          <a:xfrm>
            <a:off x="1349375" y="2492375"/>
            <a:ext cx="492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48</a:t>
            </a:r>
          </a:p>
        </p:txBody>
      </p:sp>
      <p:sp>
        <p:nvSpPr>
          <p:cNvPr id="10246" name="Прямоугольник 7"/>
          <p:cNvSpPr>
            <a:spLocks noChangeArrowheads="1"/>
          </p:cNvSpPr>
          <p:nvPr/>
        </p:nvSpPr>
        <p:spPr bwMode="auto">
          <a:xfrm>
            <a:off x="1423988" y="301625"/>
            <a:ext cx="6359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Структура Читинской городской организации Профсоюза работников народного образования и науки РФ</a:t>
            </a:r>
            <a:endParaRPr lang="ru-RU" altLang="ru-RU" sz="2400"/>
          </a:p>
        </p:txBody>
      </p:sp>
      <p:sp>
        <p:nvSpPr>
          <p:cNvPr id="10247" name="TextBox 8"/>
          <p:cNvSpPr txBox="1">
            <a:spLocks noChangeArrowheads="1"/>
          </p:cNvSpPr>
          <p:nvPr/>
        </p:nvSpPr>
        <p:spPr bwMode="auto">
          <a:xfrm>
            <a:off x="1423988" y="3152775"/>
            <a:ext cx="53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0248" name="TextBox 9"/>
          <p:cNvSpPr txBox="1">
            <a:spLocks noChangeArrowheads="1"/>
          </p:cNvSpPr>
          <p:nvPr/>
        </p:nvSpPr>
        <p:spPr bwMode="auto">
          <a:xfrm>
            <a:off x="1403350" y="3814763"/>
            <a:ext cx="4175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249" name="TextBox 10"/>
          <p:cNvSpPr txBox="1">
            <a:spLocks noChangeArrowheads="1"/>
          </p:cNvSpPr>
          <p:nvPr/>
        </p:nvSpPr>
        <p:spPr bwMode="auto">
          <a:xfrm>
            <a:off x="1031875" y="4451350"/>
            <a:ext cx="36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250" name="TextBox 11"/>
          <p:cNvSpPr txBox="1">
            <a:spLocks noChangeArrowheads="1"/>
          </p:cNvSpPr>
          <p:nvPr/>
        </p:nvSpPr>
        <p:spPr bwMode="auto">
          <a:xfrm>
            <a:off x="1092200" y="1844675"/>
            <a:ext cx="266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1"/>
          <p:cNvGrpSpPr>
            <a:grpSpLocks/>
          </p:cNvGrpSpPr>
          <p:nvPr/>
        </p:nvGrpSpPr>
        <p:grpSpPr bwMode="auto">
          <a:xfrm>
            <a:off x="179388" y="-34925"/>
            <a:ext cx="8693150" cy="5608638"/>
            <a:chOff x="251521" y="-10590"/>
            <a:chExt cx="8693097" cy="5607943"/>
          </a:xfrm>
        </p:grpSpPr>
        <p:pic>
          <p:nvPicPr>
            <p:cNvPr id="11273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10590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4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5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27 сентября 2020 года Общероссийский Профсоюз образования отпраздновал свое 30-летие</a:t>
              </a:r>
            </a:p>
            <a:p>
              <a:pPr algn="ctr"/>
              <a:endParaRPr lang="ru-RU" alt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Полилиния 2"/>
            <p:cNvSpPr/>
            <p:nvPr/>
          </p:nvSpPr>
          <p:spPr>
            <a:xfrm>
              <a:off x="961170" y="1138675"/>
              <a:ext cx="959282" cy="936105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1937311" y="1138675"/>
              <a:ext cx="6385534" cy="576063"/>
            </a:xfrm>
            <a:custGeom>
              <a:avLst/>
              <a:gdLst>
                <a:gd name="connsiteX0" fmla="*/ 160674 w 964026"/>
                <a:gd name="connsiteY0" fmla="*/ 0 h 6385534"/>
                <a:gd name="connsiteX1" fmla="*/ 803352 w 964026"/>
                <a:gd name="connsiteY1" fmla="*/ 0 h 6385534"/>
                <a:gd name="connsiteX2" fmla="*/ 964026 w 964026"/>
                <a:gd name="connsiteY2" fmla="*/ 160674 h 6385534"/>
                <a:gd name="connsiteX3" fmla="*/ 964026 w 964026"/>
                <a:gd name="connsiteY3" fmla="*/ 6385534 h 6385534"/>
                <a:gd name="connsiteX4" fmla="*/ 964026 w 964026"/>
                <a:gd name="connsiteY4" fmla="*/ 6385534 h 6385534"/>
                <a:gd name="connsiteX5" fmla="*/ 0 w 964026"/>
                <a:gd name="connsiteY5" fmla="*/ 6385534 h 6385534"/>
                <a:gd name="connsiteX6" fmla="*/ 0 w 964026"/>
                <a:gd name="connsiteY6" fmla="*/ 6385534 h 6385534"/>
                <a:gd name="connsiteX7" fmla="*/ 0 w 964026"/>
                <a:gd name="connsiteY7" fmla="*/ 160674 h 6385534"/>
                <a:gd name="connsiteX8" fmla="*/ 160674 w 964026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026" h="6385534">
                  <a:moveTo>
                    <a:pt x="964026" y="1064278"/>
                  </a:moveTo>
                  <a:lnTo>
                    <a:pt x="964026" y="5321256"/>
                  </a:lnTo>
                  <a:cubicBezTo>
                    <a:pt x="964026" y="5909040"/>
                    <a:pt x="953166" y="6385531"/>
                    <a:pt x="939769" y="6385531"/>
                  </a:cubicBezTo>
                  <a:lnTo>
                    <a:pt x="0" y="6385531"/>
                  </a:lnTo>
                  <a:lnTo>
                    <a:pt x="0" y="6385531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9769" y="3"/>
                  </a:lnTo>
                  <a:cubicBezTo>
                    <a:pt x="953166" y="3"/>
                    <a:pt x="964026" y="476494"/>
                    <a:pt x="964026" y="1064278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4" tIns="54680" rIns="54680" bIns="54680" anchor="ctr"/>
            <a:lstStyle>
              <a:lvl1pPr marL="342900" indent="-3429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114300" indent="-1143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ru-RU" altLang="ru-RU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Формат мероприятий прошел в виде  «Марша солидарности» по направлениям «Профсоюзный аватар», «Профсоюзная открытка», «Нас объединяет книга».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961170" y="1950546"/>
              <a:ext cx="959282" cy="970227"/>
            </a:xfrm>
            <a:custGeom>
              <a:avLst/>
              <a:gdLst>
                <a:gd name="connsiteX0" fmla="*/ 0 w 1234362"/>
                <a:gd name="connsiteY0" fmla="*/ 0 h 959281"/>
                <a:gd name="connsiteX1" fmla="*/ 754722 w 1234362"/>
                <a:gd name="connsiteY1" fmla="*/ 0 h 959281"/>
                <a:gd name="connsiteX2" fmla="*/ 1234362 w 1234362"/>
                <a:gd name="connsiteY2" fmla="*/ 479641 h 959281"/>
                <a:gd name="connsiteX3" fmla="*/ 754722 w 1234362"/>
                <a:gd name="connsiteY3" fmla="*/ 959281 h 959281"/>
                <a:gd name="connsiteX4" fmla="*/ 0 w 1234362"/>
                <a:gd name="connsiteY4" fmla="*/ 959281 h 959281"/>
                <a:gd name="connsiteX5" fmla="*/ 479641 w 1234362"/>
                <a:gd name="connsiteY5" fmla="*/ 479641 h 959281"/>
                <a:gd name="connsiteX6" fmla="*/ 0 w 1234362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4362" h="959281">
                  <a:moveTo>
                    <a:pt x="1234361" y="0"/>
                  </a:moveTo>
                  <a:lnTo>
                    <a:pt x="1234361" y="586530"/>
                  </a:lnTo>
                  <a:lnTo>
                    <a:pt x="617180" y="959281"/>
                  </a:lnTo>
                  <a:lnTo>
                    <a:pt x="1" y="586530"/>
                  </a:lnTo>
                  <a:lnTo>
                    <a:pt x="1" y="0"/>
                  </a:lnTo>
                  <a:lnTo>
                    <a:pt x="617180" y="372752"/>
                  </a:lnTo>
                  <a:lnTo>
                    <a:pt x="1234361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3">
              <a:schemeClr val="accent2">
                <a:hueOff val="-3277702"/>
                <a:satOff val="-3888"/>
                <a:lumOff val="-2059"/>
                <a:alphaOff val="0"/>
              </a:schemeClr>
            </a:fillRef>
            <a:effectRef idx="2">
              <a:schemeClr val="accent2">
                <a:hueOff val="-3277702"/>
                <a:satOff val="-3888"/>
                <a:lumOff val="-2059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920452" y="1950546"/>
              <a:ext cx="6385535" cy="854522"/>
            </a:xfrm>
            <a:custGeom>
              <a:avLst/>
              <a:gdLst>
                <a:gd name="connsiteX0" fmla="*/ 148463 w 890761"/>
                <a:gd name="connsiteY0" fmla="*/ 0 h 6385534"/>
                <a:gd name="connsiteX1" fmla="*/ 742298 w 890761"/>
                <a:gd name="connsiteY1" fmla="*/ 0 h 6385534"/>
                <a:gd name="connsiteX2" fmla="*/ 890761 w 890761"/>
                <a:gd name="connsiteY2" fmla="*/ 148463 h 6385534"/>
                <a:gd name="connsiteX3" fmla="*/ 890761 w 890761"/>
                <a:gd name="connsiteY3" fmla="*/ 6385534 h 6385534"/>
                <a:gd name="connsiteX4" fmla="*/ 890761 w 890761"/>
                <a:gd name="connsiteY4" fmla="*/ 6385534 h 6385534"/>
                <a:gd name="connsiteX5" fmla="*/ 0 w 890761"/>
                <a:gd name="connsiteY5" fmla="*/ 6385534 h 6385534"/>
                <a:gd name="connsiteX6" fmla="*/ 0 w 890761"/>
                <a:gd name="connsiteY6" fmla="*/ 6385534 h 6385534"/>
                <a:gd name="connsiteX7" fmla="*/ 0 w 890761"/>
                <a:gd name="connsiteY7" fmla="*/ 148463 h 6385534"/>
                <a:gd name="connsiteX8" fmla="*/ 148463 w 890761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0761" h="6385534">
                  <a:moveTo>
                    <a:pt x="890761" y="1064278"/>
                  </a:moveTo>
                  <a:lnTo>
                    <a:pt x="890761" y="5321256"/>
                  </a:lnTo>
                  <a:cubicBezTo>
                    <a:pt x="890761" y="5909039"/>
                    <a:pt x="881489" y="6385530"/>
                    <a:pt x="870051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70051" y="4"/>
                  </a:lnTo>
                  <a:cubicBezTo>
                    <a:pt x="881489" y="4"/>
                    <a:pt x="890761" y="476495"/>
                    <a:pt x="890761" y="1064278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51103" rIns="51103" bIns="51104" anchor="ctr"/>
            <a:lstStyle>
              <a:lvl1pPr marL="342900" indent="-3429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114300" indent="-1143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ru-RU" altLang="ru-RU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Городским комитетом профсоюза создан видеоролик «Как это было…», в котором представлен фоторепортаж 30-летней деятельности городской организации профсоюза.</a:t>
              </a:r>
            </a:p>
            <a:p>
              <a:pPr lvl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ru-RU" altLang="ru-RU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4 видеоролика о деятельности своих первичек сделаны первичными профсоюзными организациями детско-юношеского спортивно-технического центра, детского сада № 74,  детского сада № 37, детского сада № 99.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934598" y="2925357"/>
              <a:ext cx="959281" cy="959831"/>
            </a:xfrm>
            <a:custGeom>
              <a:avLst/>
              <a:gdLst>
                <a:gd name="connsiteX0" fmla="*/ 0 w 1207899"/>
                <a:gd name="connsiteY0" fmla="*/ 0 h 959281"/>
                <a:gd name="connsiteX1" fmla="*/ 728259 w 1207899"/>
                <a:gd name="connsiteY1" fmla="*/ 0 h 959281"/>
                <a:gd name="connsiteX2" fmla="*/ 1207899 w 1207899"/>
                <a:gd name="connsiteY2" fmla="*/ 479641 h 959281"/>
                <a:gd name="connsiteX3" fmla="*/ 728259 w 1207899"/>
                <a:gd name="connsiteY3" fmla="*/ 959281 h 959281"/>
                <a:gd name="connsiteX4" fmla="*/ 0 w 1207899"/>
                <a:gd name="connsiteY4" fmla="*/ 959281 h 959281"/>
                <a:gd name="connsiteX5" fmla="*/ 479641 w 1207899"/>
                <a:gd name="connsiteY5" fmla="*/ 479641 h 959281"/>
                <a:gd name="connsiteX6" fmla="*/ 0 w 1207899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7899" h="959281">
                  <a:moveTo>
                    <a:pt x="1207899" y="0"/>
                  </a:moveTo>
                  <a:lnTo>
                    <a:pt x="1207899" y="578364"/>
                  </a:lnTo>
                  <a:lnTo>
                    <a:pt x="603949" y="959281"/>
                  </a:lnTo>
                  <a:lnTo>
                    <a:pt x="0" y="578364"/>
                  </a:lnTo>
                  <a:lnTo>
                    <a:pt x="0" y="0"/>
                  </a:lnTo>
                  <a:lnTo>
                    <a:pt x="603949" y="380918"/>
                  </a:lnTo>
                  <a:lnTo>
                    <a:pt x="120789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3">
              <a:schemeClr val="accent2">
                <a:hueOff val="-6555403"/>
                <a:satOff val="-7776"/>
                <a:lumOff val="-4117"/>
                <a:alphaOff val="0"/>
              </a:schemeClr>
            </a:fillRef>
            <a:effectRef idx="2">
              <a:schemeClr val="accent2">
                <a:hueOff val="-6555403"/>
                <a:satOff val="-7776"/>
                <a:lumOff val="-4117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1" rIns="7619" bIns="487260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893879" y="4681192"/>
              <a:ext cx="6333566" cy="716164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44766" rIns="44766" bIns="44768" spcCol="1270" anchor="ctr"/>
            <a:lstStyle/>
            <a:p>
              <a:pPr marL="114300" lvl="1" indent="-114300" defTabSz="5334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Памятным знаком «За преданность Профсоюзу!» награждены 4 председателя первичных профсоюзных организаций  школы № 47 (председатель Устинова Л.М.), школы № 48 (председатель Сахарова Н.А.), детского сада № 53 (председатель Попова Л.И.), детского сада № 99 (председатель Дудкина Н.Г.), которые в Профсоюзе более 50 лет. </a:t>
              </a:r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952044" y="3776802"/>
              <a:ext cx="959282" cy="1028174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952045" y="4681192"/>
              <a:ext cx="959282" cy="916161"/>
            </a:xfrm>
            <a:custGeom>
              <a:avLst/>
              <a:gdLst>
                <a:gd name="connsiteX0" fmla="*/ 0 w 1234362"/>
                <a:gd name="connsiteY0" fmla="*/ 0 h 959281"/>
                <a:gd name="connsiteX1" fmla="*/ 754722 w 1234362"/>
                <a:gd name="connsiteY1" fmla="*/ 0 h 959281"/>
                <a:gd name="connsiteX2" fmla="*/ 1234362 w 1234362"/>
                <a:gd name="connsiteY2" fmla="*/ 479641 h 959281"/>
                <a:gd name="connsiteX3" fmla="*/ 754722 w 1234362"/>
                <a:gd name="connsiteY3" fmla="*/ 959281 h 959281"/>
                <a:gd name="connsiteX4" fmla="*/ 0 w 1234362"/>
                <a:gd name="connsiteY4" fmla="*/ 959281 h 959281"/>
                <a:gd name="connsiteX5" fmla="*/ 479641 w 1234362"/>
                <a:gd name="connsiteY5" fmla="*/ 479641 h 959281"/>
                <a:gd name="connsiteX6" fmla="*/ 0 w 1234362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4362" h="959281">
                  <a:moveTo>
                    <a:pt x="1234361" y="0"/>
                  </a:moveTo>
                  <a:lnTo>
                    <a:pt x="1234361" y="586530"/>
                  </a:lnTo>
                  <a:lnTo>
                    <a:pt x="617180" y="959281"/>
                  </a:lnTo>
                  <a:lnTo>
                    <a:pt x="1" y="586530"/>
                  </a:lnTo>
                  <a:lnTo>
                    <a:pt x="1" y="0"/>
                  </a:lnTo>
                  <a:lnTo>
                    <a:pt x="617180" y="372752"/>
                  </a:lnTo>
                  <a:lnTo>
                    <a:pt x="1234361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3">
              <a:schemeClr val="accent2">
                <a:hueOff val="-3277702"/>
                <a:satOff val="-3888"/>
                <a:lumOff val="-2059"/>
                <a:alphaOff val="0"/>
              </a:schemeClr>
            </a:fillRef>
            <a:effectRef idx="2">
              <a:schemeClr val="accent2">
                <a:hueOff val="-3277702"/>
                <a:satOff val="-3888"/>
                <a:lumOff val="-2059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1920452" y="2925357"/>
              <a:ext cx="6385534" cy="641540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44766" rIns="44766" bIns="44768" anchor="ctr"/>
            <a:lstStyle>
              <a:lvl1pPr marL="342900" indent="-3429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114300" indent="-1143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ru-RU" altLang="ru-RU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Председатели первичных профсоюзных организаций и члены профсоюза школ № 8, 30, 36, школы-интернат № 4 приняли участие в автомобильном флешмобе, организованным краевым комитетом профсоюза.</a:t>
              </a: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1911327" y="3776802"/>
              <a:ext cx="6385534" cy="756458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44766" rIns="44766" bIns="44768" spcCol="1270" anchor="ctr"/>
            <a:lstStyle/>
            <a:p>
              <a:pPr marL="114300" lvl="1" indent="-114300" defTabSz="5334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46 первичных профсоюзных организациях прошли собрания с единой повесткой дня «История профсоюза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».</a:t>
              </a:r>
            </a:p>
            <a:p>
              <a:pPr marL="114300" lvl="1" indent="-114300" defTabSz="5334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12 школах председатели первичных профсоюзных организаций и члены профсоюзных комитетов провели уроки для старшеклассников по истории профсоюза. </a:t>
              </a:r>
            </a:p>
          </p:txBody>
        </p:sp>
      </p:grpSp>
      <p:sp>
        <p:nvSpPr>
          <p:cNvPr id="17" name="Полилиния 16"/>
          <p:cNvSpPr/>
          <p:nvPr/>
        </p:nvSpPr>
        <p:spPr>
          <a:xfrm>
            <a:off x="1821870" y="5589240"/>
            <a:ext cx="6333566" cy="890154"/>
          </a:xfrm>
          <a:custGeom>
            <a:avLst/>
            <a:gdLst>
              <a:gd name="connsiteX0" fmla="*/ 126828 w 760950"/>
              <a:gd name="connsiteY0" fmla="*/ 0 h 6385534"/>
              <a:gd name="connsiteX1" fmla="*/ 634122 w 760950"/>
              <a:gd name="connsiteY1" fmla="*/ 0 h 6385534"/>
              <a:gd name="connsiteX2" fmla="*/ 760950 w 760950"/>
              <a:gd name="connsiteY2" fmla="*/ 126828 h 6385534"/>
              <a:gd name="connsiteX3" fmla="*/ 760950 w 760950"/>
              <a:gd name="connsiteY3" fmla="*/ 6385534 h 6385534"/>
              <a:gd name="connsiteX4" fmla="*/ 760950 w 760950"/>
              <a:gd name="connsiteY4" fmla="*/ 6385534 h 6385534"/>
              <a:gd name="connsiteX5" fmla="*/ 0 w 760950"/>
              <a:gd name="connsiteY5" fmla="*/ 6385534 h 6385534"/>
              <a:gd name="connsiteX6" fmla="*/ 0 w 760950"/>
              <a:gd name="connsiteY6" fmla="*/ 6385534 h 6385534"/>
              <a:gd name="connsiteX7" fmla="*/ 0 w 760950"/>
              <a:gd name="connsiteY7" fmla="*/ 126828 h 6385534"/>
              <a:gd name="connsiteX8" fmla="*/ 126828 w 760950"/>
              <a:gd name="connsiteY8" fmla="*/ 0 h 638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0950" h="6385534">
                <a:moveTo>
                  <a:pt x="760950" y="1064284"/>
                </a:moveTo>
                <a:lnTo>
                  <a:pt x="760950" y="5321250"/>
                </a:lnTo>
                <a:cubicBezTo>
                  <a:pt x="760950" y="5909034"/>
                  <a:pt x="754183" y="6385530"/>
                  <a:pt x="745836" y="6385530"/>
                </a:cubicBezTo>
                <a:lnTo>
                  <a:pt x="0" y="6385530"/>
                </a:lnTo>
                <a:lnTo>
                  <a:pt x="0" y="6385530"/>
                </a:lnTo>
                <a:lnTo>
                  <a:pt x="0" y="4"/>
                </a:lnTo>
                <a:lnTo>
                  <a:pt x="0" y="4"/>
                </a:lnTo>
                <a:lnTo>
                  <a:pt x="745836" y="4"/>
                </a:lnTo>
                <a:cubicBezTo>
                  <a:pt x="754183" y="4"/>
                  <a:pt x="760950" y="476500"/>
                  <a:pt x="760950" y="1064284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hueOff val="-6555403"/>
              <a:satOff val="-7776"/>
              <a:lumOff val="-411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5345" tIns="44766" rIns="44766" bIns="44768" spcCol="1270" anchor="ctr"/>
          <a:lstStyle/>
          <a:p>
            <a:pPr marL="114300" lvl="1" indent="-114300" defTabSz="5334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 председателя первичных профсоюзных организаций и членов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профсоюза награждены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благодарственными письмами, грамотами Центрального совета Профсоюза, Федерации профсоюзов Забайкалья, краевой, городской организаций профсоюза работников образования и денежными премиями за многолетний и плодотворный вклад в развитие профсоюзного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889161" y="5563233"/>
            <a:ext cx="959282" cy="916161"/>
          </a:xfrm>
          <a:custGeom>
            <a:avLst/>
            <a:gdLst>
              <a:gd name="connsiteX0" fmla="*/ 0 w 1234362"/>
              <a:gd name="connsiteY0" fmla="*/ 0 h 959281"/>
              <a:gd name="connsiteX1" fmla="*/ 754722 w 1234362"/>
              <a:gd name="connsiteY1" fmla="*/ 0 h 959281"/>
              <a:gd name="connsiteX2" fmla="*/ 1234362 w 1234362"/>
              <a:gd name="connsiteY2" fmla="*/ 479641 h 959281"/>
              <a:gd name="connsiteX3" fmla="*/ 754722 w 1234362"/>
              <a:gd name="connsiteY3" fmla="*/ 959281 h 959281"/>
              <a:gd name="connsiteX4" fmla="*/ 0 w 1234362"/>
              <a:gd name="connsiteY4" fmla="*/ 959281 h 959281"/>
              <a:gd name="connsiteX5" fmla="*/ 479641 w 1234362"/>
              <a:gd name="connsiteY5" fmla="*/ 479641 h 959281"/>
              <a:gd name="connsiteX6" fmla="*/ 0 w 1234362"/>
              <a:gd name="connsiteY6" fmla="*/ 0 h 95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4362" h="959281">
                <a:moveTo>
                  <a:pt x="1234361" y="0"/>
                </a:moveTo>
                <a:lnTo>
                  <a:pt x="1234361" y="586530"/>
                </a:lnTo>
                <a:lnTo>
                  <a:pt x="617180" y="959281"/>
                </a:lnTo>
                <a:lnTo>
                  <a:pt x="1" y="586530"/>
                </a:lnTo>
                <a:lnTo>
                  <a:pt x="1" y="0"/>
                </a:lnTo>
                <a:lnTo>
                  <a:pt x="617180" y="372752"/>
                </a:lnTo>
                <a:lnTo>
                  <a:pt x="1234361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hueOff val="-3277702"/>
              <a:satOff val="-3888"/>
              <a:lumOff val="-2059"/>
              <a:alphaOff val="0"/>
            </a:schemeClr>
          </a:lnRef>
          <a:fillRef idx="3">
            <a:schemeClr val="accent2">
              <a:hueOff val="-3277702"/>
              <a:satOff val="-3888"/>
              <a:lumOff val="-2059"/>
              <a:alphaOff val="0"/>
            </a:schemeClr>
          </a:fillRef>
          <a:effectRef idx="2">
            <a:schemeClr val="accent2">
              <a:hueOff val="-3277702"/>
              <a:satOff val="-3888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lIns="7621" tIns="487262" rIns="7620" bIns="487260" spcCol="127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9"/>
          <p:cNvGrpSpPr>
            <a:grpSpLocks/>
          </p:cNvGrpSpPr>
          <p:nvPr/>
        </p:nvGrpSpPr>
        <p:grpSpPr bwMode="auto">
          <a:xfrm>
            <a:off x="201613" y="-17463"/>
            <a:ext cx="8693150" cy="4991101"/>
            <a:chOff x="251521" y="-5263"/>
            <a:chExt cx="8693097" cy="4990652"/>
          </a:xfrm>
        </p:grpSpPr>
        <p:grpSp>
          <p:nvGrpSpPr>
            <p:cNvPr id="12297" name="Группа 1"/>
            <p:cNvGrpSpPr>
              <a:grpSpLocks/>
            </p:cNvGrpSpPr>
            <p:nvPr/>
          </p:nvGrpSpPr>
          <p:grpSpPr bwMode="auto">
            <a:xfrm>
              <a:off x="886702" y="1399421"/>
              <a:ext cx="7378407" cy="3585968"/>
              <a:chOff x="886702" y="1399421"/>
              <a:chExt cx="7378407" cy="3585968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899592" y="1399421"/>
                <a:ext cx="959282" cy="1259099"/>
              </a:xfrm>
              <a:custGeom>
                <a:avLst/>
                <a:gdLst>
                  <a:gd name="connsiteX0" fmla="*/ 0 w 1259098"/>
                  <a:gd name="connsiteY0" fmla="*/ 0 h 959281"/>
                  <a:gd name="connsiteX1" fmla="*/ 779458 w 1259098"/>
                  <a:gd name="connsiteY1" fmla="*/ 0 h 959281"/>
                  <a:gd name="connsiteX2" fmla="*/ 1259098 w 1259098"/>
                  <a:gd name="connsiteY2" fmla="*/ 479641 h 959281"/>
                  <a:gd name="connsiteX3" fmla="*/ 779458 w 1259098"/>
                  <a:gd name="connsiteY3" fmla="*/ 959281 h 959281"/>
                  <a:gd name="connsiteX4" fmla="*/ 0 w 1259098"/>
                  <a:gd name="connsiteY4" fmla="*/ 959281 h 959281"/>
                  <a:gd name="connsiteX5" fmla="*/ 479641 w 1259098"/>
                  <a:gd name="connsiteY5" fmla="*/ 479641 h 959281"/>
                  <a:gd name="connsiteX6" fmla="*/ 0 w 1259098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59098" h="959281">
                    <a:moveTo>
                      <a:pt x="1259097" y="0"/>
                    </a:moveTo>
                    <a:lnTo>
                      <a:pt x="1259097" y="593853"/>
                    </a:lnTo>
                    <a:lnTo>
                      <a:pt x="629548" y="959281"/>
                    </a:lnTo>
                    <a:lnTo>
                      <a:pt x="1" y="593853"/>
                    </a:lnTo>
                    <a:lnTo>
                      <a:pt x="1" y="0"/>
                    </a:lnTo>
                    <a:lnTo>
                      <a:pt x="629548" y="365429"/>
                    </a:lnTo>
                    <a:lnTo>
                      <a:pt x="125909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2" rIns="7620" bIns="487260" spcCol="1270" anchor="ctr"/>
              <a:lstStyle/>
              <a:p>
                <a:pPr algn="ctr"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1858874" y="1399421"/>
                <a:ext cx="6385534" cy="964026"/>
              </a:xfrm>
              <a:custGeom>
                <a:avLst/>
                <a:gdLst>
                  <a:gd name="connsiteX0" fmla="*/ 160674 w 964026"/>
                  <a:gd name="connsiteY0" fmla="*/ 0 h 6385534"/>
                  <a:gd name="connsiteX1" fmla="*/ 803352 w 964026"/>
                  <a:gd name="connsiteY1" fmla="*/ 0 h 6385534"/>
                  <a:gd name="connsiteX2" fmla="*/ 964026 w 964026"/>
                  <a:gd name="connsiteY2" fmla="*/ 160674 h 6385534"/>
                  <a:gd name="connsiteX3" fmla="*/ 964026 w 964026"/>
                  <a:gd name="connsiteY3" fmla="*/ 6385534 h 6385534"/>
                  <a:gd name="connsiteX4" fmla="*/ 964026 w 964026"/>
                  <a:gd name="connsiteY4" fmla="*/ 6385534 h 6385534"/>
                  <a:gd name="connsiteX5" fmla="*/ 0 w 964026"/>
                  <a:gd name="connsiteY5" fmla="*/ 6385534 h 6385534"/>
                  <a:gd name="connsiteX6" fmla="*/ 0 w 964026"/>
                  <a:gd name="connsiteY6" fmla="*/ 6385534 h 6385534"/>
                  <a:gd name="connsiteX7" fmla="*/ 0 w 964026"/>
                  <a:gd name="connsiteY7" fmla="*/ 160674 h 6385534"/>
                  <a:gd name="connsiteX8" fmla="*/ 160674 w 964026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026" h="6385534">
                    <a:moveTo>
                      <a:pt x="964026" y="1064278"/>
                    </a:moveTo>
                    <a:lnTo>
                      <a:pt x="964026" y="5321256"/>
                    </a:lnTo>
                    <a:cubicBezTo>
                      <a:pt x="964026" y="5909040"/>
                      <a:pt x="953166" y="6385531"/>
                      <a:pt x="939769" y="6385531"/>
                    </a:cubicBezTo>
                    <a:lnTo>
                      <a:pt x="0" y="6385531"/>
                    </a:lnTo>
                    <a:lnTo>
                      <a:pt x="0" y="638553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939769" y="3"/>
                    </a:lnTo>
                    <a:cubicBezTo>
                      <a:pt x="953166" y="3"/>
                      <a:pt x="964026" y="476494"/>
                      <a:pt x="964026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4" tIns="54680" rIns="54680" bIns="54680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Городская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организация профсоюза в течение 2020 года участвовала в пилотном проекте «Цифровой профсоюз»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целью развития внутрисоюзной работы и организационного укрепления Профсоюза, для реализации уставных функций и защиты социально-трудовых прав членов Профсоюза</a:t>
                </a:r>
              </a:p>
            </p:txBody>
          </p:sp>
          <p:sp>
            <p:nvSpPr>
              <p:cNvPr id="6" name="Полилиния 5"/>
              <p:cNvSpPr/>
              <p:nvPr/>
            </p:nvSpPr>
            <p:spPr>
              <a:xfrm>
                <a:off x="886702" y="2610408"/>
                <a:ext cx="959282" cy="1234363"/>
              </a:xfrm>
              <a:custGeom>
                <a:avLst/>
                <a:gdLst>
                  <a:gd name="connsiteX0" fmla="*/ 0 w 1234362"/>
                  <a:gd name="connsiteY0" fmla="*/ 0 h 959281"/>
                  <a:gd name="connsiteX1" fmla="*/ 754722 w 1234362"/>
                  <a:gd name="connsiteY1" fmla="*/ 0 h 959281"/>
                  <a:gd name="connsiteX2" fmla="*/ 1234362 w 1234362"/>
                  <a:gd name="connsiteY2" fmla="*/ 479641 h 959281"/>
                  <a:gd name="connsiteX3" fmla="*/ 754722 w 1234362"/>
                  <a:gd name="connsiteY3" fmla="*/ 959281 h 959281"/>
                  <a:gd name="connsiteX4" fmla="*/ 0 w 1234362"/>
                  <a:gd name="connsiteY4" fmla="*/ 959281 h 959281"/>
                  <a:gd name="connsiteX5" fmla="*/ 479641 w 1234362"/>
                  <a:gd name="connsiteY5" fmla="*/ 479641 h 959281"/>
                  <a:gd name="connsiteX6" fmla="*/ 0 w 1234362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34362" h="959281">
                    <a:moveTo>
                      <a:pt x="1234361" y="0"/>
                    </a:moveTo>
                    <a:lnTo>
                      <a:pt x="1234361" y="586530"/>
                    </a:lnTo>
                    <a:lnTo>
                      <a:pt x="617180" y="959281"/>
                    </a:lnTo>
                    <a:lnTo>
                      <a:pt x="1" y="586530"/>
                    </a:lnTo>
                    <a:lnTo>
                      <a:pt x="1" y="0"/>
                    </a:lnTo>
                    <a:lnTo>
                      <a:pt x="617180" y="372752"/>
                    </a:lnTo>
                    <a:lnTo>
                      <a:pt x="1234361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3">
                <a:schemeClr val="accent2">
                  <a:hueOff val="-3277702"/>
                  <a:satOff val="-3888"/>
                  <a:lumOff val="-2059"/>
                  <a:alphaOff val="0"/>
                </a:schemeClr>
              </a:fillRef>
              <a:effectRef idx="2">
                <a:schemeClr val="accent2">
                  <a:hueOff val="-3277702"/>
                  <a:satOff val="-3888"/>
                  <a:lumOff val="-205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2" rIns="7620" bIns="487260" spcCol="1270" anchor="ctr"/>
              <a:lstStyle/>
              <a:p>
                <a:pPr algn="ctr"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1879574" y="2610408"/>
                <a:ext cx="6385535" cy="890762"/>
              </a:xfrm>
              <a:custGeom>
                <a:avLst/>
                <a:gdLst>
                  <a:gd name="connsiteX0" fmla="*/ 148463 w 890761"/>
                  <a:gd name="connsiteY0" fmla="*/ 0 h 6385534"/>
                  <a:gd name="connsiteX1" fmla="*/ 742298 w 890761"/>
                  <a:gd name="connsiteY1" fmla="*/ 0 h 6385534"/>
                  <a:gd name="connsiteX2" fmla="*/ 890761 w 890761"/>
                  <a:gd name="connsiteY2" fmla="*/ 148463 h 6385534"/>
                  <a:gd name="connsiteX3" fmla="*/ 890761 w 890761"/>
                  <a:gd name="connsiteY3" fmla="*/ 6385534 h 6385534"/>
                  <a:gd name="connsiteX4" fmla="*/ 890761 w 890761"/>
                  <a:gd name="connsiteY4" fmla="*/ 6385534 h 6385534"/>
                  <a:gd name="connsiteX5" fmla="*/ 0 w 890761"/>
                  <a:gd name="connsiteY5" fmla="*/ 6385534 h 6385534"/>
                  <a:gd name="connsiteX6" fmla="*/ 0 w 890761"/>
                  <a:gd name="connsiteY6" fmla="*/ 6385534 h 6385534"/>
                  <a:gd name="connsiteX7" fmla="*/ 0 w 890761"/>
                  <a:gd name="connsiteY7" fmla="*/ 148463 h 6385534"/>
                  <a:gd name="connsiteX8" fmla="*/ 148463 w 890761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0761" h="6385534">
                    <a:moveTo>
                      <a:pt x="890761" y="1064278"/>
                    </a:moveTo>
                    <a:lnTo>
                      <a:pt x="890761" y="5321256"/>
                    </a:lnTo>
                    <a:cubicBezTo>
                      <a:pt x="890761" y="5909039"/>
                      <a:pt x="881489" y="6385530"/>
                      <a:pt x="870051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870051" y="4"/>
                    </a:lnTo>
                    <a:cubicBezTo>
                      <a:pt x="881489" y="4"/>
                      <a:pt x="890761" y="476495"/>
                      <a:pt x="890761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5" tIns="51103" rIns="51103" bIns="51104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Проведено обучение на тему: «Реализация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Проекта «Цифровой Профсоюз». Переход на единый электронный профсоюзный билет, электронный учёт членов Профсоюза первичных профсоюзных организаций. Правила пользования бонусной программой «</a:t>
                </a:r>
                <a:r>
                  <a:rPr lang="ru-RU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Профкардс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</a:p>
            </p:txBody>
          </p:sp>
          <p:sp>
            <p:nvSpPr>
              <p:cNvPr id="9" name="Полилиния 8"/>
              <p:cNvSpPr/>
              <p:nvPr/>
            </p:nvSpPr>
            <p:spPr>
              <a:xfrm>
                <a:off x="920294" y="3777490"/>
                <a:ext cx="959281" cy="1207899"/>
              </a:xfrm>
              <a:custGeom>
                <a:avLst/>
                <a:gdLst>
                  <a:gd name="connsiteX0" fmla="*/ 0 w 1207899"/>
                  <a:gd name="connsiteY0" fmla="*/ 0 h 959281"/>
                  <a:gd name="connsiteX1" fmla="*/ 728259 w 1207899"/>
                  <a:gd name="connsiteY1" fmla="*/ 0 h 959281"/>
                  <a:gd name="connsiteX2" fmla="*/ 1207899 w 1207899"/>
                  <a:gd name="connsiteY2" fmla="*/ 479641 h 959281"/>
                  <a:gd name="connsiteX3" fmla="*/ 728259 w 1207899"/>
                  <a:gd name="connsiteY3" fmla="*/ 959281 h 959281"/>
                  <a:gd name="connsiteX4" fmla="*/ 0 w 1207899"/>
                  <a:gd name="connsiteY4" fmla="*/ 959281 h 959281"/>
                  <a:gd name="connsiteX5" fmla="*/ 479641 w 1207899"/>
                  <a:gd name="connsiteY5" fmla="*/ 479641 h 959281"/>
                  <a:gd name="connsiteX6" fmla="*/ 0 w 1207899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07899" h="959281">
                    <a:moveTo>
                      <a:pt x="1207899" y="0"/>
                    </a:moveTo>
                    <a:lnTo>
                      <a:pt x="1207899" y="578364"/>
                    </a:lnTo>
                    <a:lnTo>
                      <a:pt x="603949" y="959281"/>
                    </a:lnTo>
                    <a:lnTo>
                      <a:pt x="0" y="578364"/>
                    </a:lnTo>
                    <a:lnTo>
                      <a:pt x="0" y="0"/>
                    </a:lnTo>
                    <a:lnTo>
                      <a:pt x="603949" y="380918"/>
                    </a:lnTo>
                    <a:lnTo>
                      <a:pt x="1207899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3">
                <a:schemeClr val="accent2">
                  <a:hueOff val="-6555403"/>
                  <a:satOff val="-7776"/>
                  <a:lumOff val="-4117"/>
                  <a:alphaOff val="0"/>
                </a:schemeClr>
              </a:fillRef>
              <a:effectRef idx="2">
                <a:schemeClr val="accent2">
                  <a:hueOff val="-6555403"/>
                  <a:satOff val="-7776"/>
                  <a:lumOff val="-411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1" rIns="7619" bIns="487260" spcCol="1270" anchor="ctr"/>
              <a:lstStyle/>
              <a:p>
                <a:pPr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1879575" y="3777490"/>
                <a:ext cx="6385534" cy="760950"/>
              </a:xfrm>
              <a:custGeom>
                <a:avLst/>
                <a:gdLst>
                  <a:gd name="connsiteX0" fmla="*/ 126828 w 760950"/>
                  <a:gd name="connsiteY0" fmla="*/ 0 h 6385534"/>
                  <a:gd name="connsiteX1" fmla="*/ 634122 w 760950"/>
                  <a:gd name="connsiteY1" fmla="*/ 0 h 6385534"/>
                  <a:gd name="connsiteX2" fmla="*/ 760950 w 760950"/>
                  <a:gd name="connsiteY2" fmla="*/ 126828 h 6385534"/>
                  <a:gd name="connsiteX3" fmla="*/ 760950 w 760950"/>
                  <a:gd name="connsiteY3" fmla="*/ 6385534 h 6385534"/>
                  <a:gd name="connsiteX4" fmla="*/ 760950 w 760950"/>
                  <a:gd name="connsiteY4" fmla="*/ 6385534 h 6385534"/>
                  <a:gd name="connsiteX5" fmla="*/ 0 w 760950"/>
                  <a:gd name="connsiteY5" fmla="*/ 6385534 h 6385534"/>
                  <a:gd name="connsiteX6" fmla="*/ 0 w 760950"/>
                  <a:gd name="connsiteY6" fmla="*/ 6385534 h 6385534"/>
                  <a:gd name="connsiteX7" fmla="*/ 0 w 760950"/>
                  <a:gd name="connsiteY7" fmla="*/ 126828 h 6385534"/>
                  <a:gd name="connsiteX8" fmla="*/ 126828 w 760950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0950" h="6385534">
                    <a:moveTo>
                      <a:pt x="760950" y="1064284"/>
                    </a:moveTo>
                    <a:lnTo>
                      <a:pt x="760950" y="5321250"/>
                    </a:lnTo>
                    <a:cubicBezTo>
                      <a:pt x="760950" y="5909034"/>
                      <a:pt x="754183" y="6385530"/>
                      <a:pt x="745836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745836" y="4"/>
                    </a:lnTo>
                    <a:cubicBezTo>
                      <a:pt x="754183" y="4"/>
                      <a:pt x="760950" y="476500"/>
                      <a:pt x="760950" y="1064284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5" tIns="44766" rIns="44766" bIns="44768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100% первичных профсоюзных организаций и членов профсоюза внесены в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автоматизированную информационную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систему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2298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9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0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1138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Реализация пилотного проекта </a:t>
              </a:r>
            </a:p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«Цифровой Профсоюз»</a:t>
              </a:r>
            </a:p>
            <a:p>
              <a:pPr algn="ctr"/>
              <a:endParaRPr lang="ru-RU" alt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Полилиния 17"/>
          <p:cNvSpPr/>
          <p:nvPr/>
        </p:nvSpPr>
        <p:spPr>
          <a:xfrm>
            <a:off x="1829826" y="4797152"/>
            <a:ext cx="6385534" cy="760950"/>
          </a:xfrm>
          <a:custGeom>
            <a:avLst/>
            <a:gdLst>
              <a:gd name="connsiteX0" fmla="*/ 126828 w 760950"/>
              <a:gd name="connsiteY0" fmla="*/ 0 h 6385534"/>
              <a:gd name="connsiteX1" fmla="*/ 634122 w 760950"/>
              <a:gd name="connsiteY1" fmla="*/ 0 h 6385534"/>
              <a:gd name="connsiteX2" fmla="*/ 760950 w 760950"/>
              <a:gd name="connsiteY2" fmla="*/ 126828 h 6385534"/>
              <a:gd name="connsiteX3" fmla="*/ 760950 w 760950"/>
              <a:gd name="connsiteY3" fmla="*/ 6385534 h 6385534"/>
              <a:gd name="connsiteX4" fmla="*/ 760950 w 760950"/>
              <a:gd name="connsiteY4" fmla="*/ 6385534 h 6385534"/>
              <a:gd name="connsiteX5" fmla="*/ 0 w 760950"/>
              <a:gd name="connsiteY5" fmla="*/ 6385534 h 6385534"/>
              <a:gd name="connsiteX6" fmla="*/ 0 w 760950"/>
              <a:gd name="connsiteY6" fmla="*/ 6385534 h 6385534"/>
              <a:gd name="connsiteX7" fmla="*/ 0 w 760950"/>
              <a:gd name="connsiteY7" fmla="*/ 126828 h 6385534"/>
              <a:gd name="connsiteX8" fmla="*/ 126828 w 760950"/>
              <a:gd name="connsiteY8" fmla="*/ 0 h 638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0950" h="6385534">
                <a:moveTo>
                  <a:pt x="760950" y="1064284"/>
                </a:moveTo>
                <a:lnTo>
                  <a:pt x="760950" y="5321250"/>
                </a:lnTo>
                <a:cubicBezTo>
                  <a:pt x="760950" y="5909034"/>
                  <a:pt x="754183" y="6385530"/>
                  <a:pt x="745836" y="6385530"/>
                </a:cubicBezTo>
                <a:lnTo>
                  <a:pt x="0" y="6385530"/>
                </a:lnTo>
                <a:lnTo>
                  <a:pt x="0" y="6385530"/>
                </a:lnTo>
                <a:lnTo>
                  <a:pt x="0" y="4"/>
                </a:lnTo>
                <a:lnTo>
                  <a:pt x="0" y="4"/>
                </a:lnTo>
                <a:lnTo>
                  <a:pt x="745836" y="4"/>
                </a:lnTo>
                <a:cubicBezTo>
                  <a:pt x="754183" y="4"/>
                  <a:pt x="760950" y="476500"/>
                  <a:pt x="760950" y="1064284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hueOff val="-6555403"/>
              <a:satOff val="-7776"/>
              <a:lumOff val="-411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5345" tIns="44766" rIns="44766" bIns="44768" spcCol="1270" anchor="ctr"/>
          <a:lstStyle/>
          <a:p>
            <a:pPr marL="114300" lvl="1" indent="-114300" defTabSz="5334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01.01.2021 года получено и выдано 1824 электронных профсоюзных билета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870545" y="4797152"/>
            <a:ext cx="959281" cy="1207899"/>
          </a:xfrm>
          <a:custGeom>
            <a:avLst/>
            <a:gdLst>
              <a:gd name="connsiteX0" fmla="*/ 0 w 1207899"/>
              <a:gd name="connsiteY0" fmla="*/ 0 h 959281"/>
              <a:gd name="connsiteX1" fmla="*/ 728259 w 1207899"/>
              <a:gd name="connsiteY1" fmla="*/ 0 h 959281"/>
              <a:gd name="connsiteX2" fmla="*/ 1207899 w 1207899"/>
              <a:gd name="connsiteY2" fmla="*/ 479641 h 959281"/>
              <a:gd name="connsiteX3" fmla="*/ 728259 w 1207899"/>
              <a:gd name="connsiteY3" fmla="*/ 959281 h 959281"/>
              <a:gd name="connsiteX4" fmla="*/ 0 w 1207899"/>
              <a:gd name="connsiteY4" fmla="*/ 959281 h 959281"/>
              <a:gd name="connsiteX5" fmla="*/ 479641 w 1207899"/>
              <a:gd name="connsiteY5" fmla="*/ 479641 h 959281"/>
              <a:gd name="connsiteX6" fmla="*/ 0 w 1207899"/>
              <a:gd name="connsiteY6" fmla="*/ 0 h 95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07899" h="959281">
                <a:moveTo>
                  <a:pt x="1207899" y="0"/>
                </a:moveTo>
                <a:lnTo>
                  <a:pt x="1207899" y="578364"/>
                </a:lnTo>
                <a:lnTo>
                  <a:pt x="603949" y="959281"/>
                </a:lnTo>
                <a:lnTo>
                  <a:pt x="0" y="578364"/>
                </a:lnTo>
                <a:lnTo>
                  <a:pt x="0" y="0"/>
                </a:lnTo>
                <a:lnTo>
                  <a:pt x="603949" y="380918"/>
                </a:lnTo>
                <a:lnTo>
                  <a:pt x="1207899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hueOff val="-6555403"/>
              <a:satOff val="-7776"/>
              <a:lumOff val="-4117"/>
              <a:alphaOff val="0"/>
            </a:schemeClr>
          </a:lnRef>
          <a:fillRef idx="3">
            <a:schemeClr val="accent2">
              <a:hueOff val="-6555403"/>
              <a:satOff val="-7776"/>
              <a:lumOff val="-4117"/>
              <a:alphaOff val="0"/>
            </a:schemeClr>
          </a:fillRef>
          <a:effectRef idx="2">
            <a:schemeClr val="accent2">
              <a:hueOff val="-6555403"/>
              <a:satOff val="-7776"/>
              <a:lumOff val="-4117"/>
              <a:alphaOff val="0"/>
            </a:schemeClr>
          </a:effectRef>
          <a:fontRef idx="minor">
            <a:schemeClr val="lt1"/>
          </a:fontRef>
        </p:style>
        <p:txBody>
          <a:bodyPr lIns="7621" tIns="487261" rIns="7619" bIns="487260" spcCol="1270" anchor="ctr"/>
          <a:lstStyle/>
          <a:p>
            <a:pPr defTabSz="5334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Группа 9"/>
          <p:cNvGrpSpPr>
            <a:grpSpLocks/>
          </p:cNvGrpSpPr>
          <p:nvPr/>
        </p:nvGrpSpPr>
        <p:grpSpPr bwMode="auto">
          <a:xfrm>
            <a:off x="250825" y="-4763"/>
            <a:ext cx="8693150" cy="6327776"/>
            <a:chOff x="251521" y="-5263"/>
            <a:chExt cx="8693097" cy="6327585"/>
          </a:xfrm>
        </p:grpSpPr>
        <p:grpSp>
          <p:nvGrpSpPr>
            <p:cNvPr id="13315" name="Группа 1"/>
            <p:cNvGrpSpPr>
              <a:grpSpLocks/>
            </p:cNvGrpSpPr>
            <p:nvPr/>
          </p:nvGrpSpPr>
          <p:grpSpPr bwMode="auto">
            <a:xfrm>
              <a:off x="872446" y="836711"/>
              <a:ext cx="7371962" cy="3553779"/>
              <a:chOff x="872446" y="836711"/>
              <a:chExt cx="7371962" cy="3553779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899592" y="836711"/>
                <a:ext cx="959282" cy="1259099"/>
              </a:xfrm>
              <a:custGeom>
                <a:avLst/>
                <a:gdLst>
                  <a:gd name="connsiteX0" fmla="*/ 0 w 1259098"/>
                  <a:gd name="connsiteY0" fmla="*/ 0 h 959281"/>
                  <a:gd name="connsiteX1" fmla="*/ 779458 w 1259098"/>
                  <a:gd name="connsiteY1" fmla="*/ 0 h 959281"/>
                  <a:gd name="connsiteX2" fmla="*/ 1259098 w 1259098"/>
                  <a:gd name="connsiteY2" fmla="*/ 479641 h 959281"/>
                  <a:gd name="connsiteX3" fmla="*/ 779458 w 1259098"/>
                  <a:gd name="connsiteY3" fmla="*/ 959281 h 959281"/>
                  <a:gd name="connsiteX4" fmla="*/ 0 w 1259098"/>
                  <a:gd name="connsiteY4" fmla="*/ 959281 h 959281"/>
                  <a:gd name="connsiteX5" fmla="*/ 479641 w 1259098"/>
                  <a:gd name="connsiteY5" fmla="*/ 479641 h 959281"/>
                  <a:gd name="connsiteX6" fmla="*/ 0 w 1259098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59098" h="959281">
                    <a:moveTo>
                      <a:pt x="1259097" y="0"/>
                    </a:moveTo>
                    <a:lnTo>
                      <a:pt x="1259097" y="593853"/>
                    </a:lnTo>
                    <a:lnTo>
                      <a:pt x="629548" y="959281"/>
                    </a:lnTo>
                    <a:lnTo>
                      <a:pt x="1" y="593853"/>
                    </a:lnTo>
                    <a:lnTo>
                      <a:pt x="1" y="0"/>
                    </a:lnTo>
                    <a:lnTo>
                      <a:pt x="629548" y="365429"/>
                    </a:lnTo>
                    <a:lnTo>
                      <a:pt x="125909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2" rIns="7620" bIns="487260" spcCol="1270" anchor="ctr"/>
              <a:lstStyle/>
              <a:p>
                <a:pPr algn="ctr"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1843356" y="836713"/>
                <a:ext cx="6385534" cy="964026"/>
              </a:xfrm>
              <a:custGeom>
                <a:avLst/>
                <a:gdLst>
                  <a:gd name="connsiteX0" fmla="*/ 160674 w 964026"/>
                  <a:gd name="connsiteY0" fmla="*/ 0 h 6385534"/>
                  <a:gd name="connsiteX1" fmla="*/ 803352 w 964026"/>
                  <a:gd name="connsiteY1" fmla="*/ 0 h 6385534"/>
                  <a:gd name="connsiteX2" fmla="*/ 964026 w 964026"/>
                  <a:gd name="connsiteY2" fmla="*/ 160674 h 6385534"/>
                  <a:gd name="connsiteX3" fmla="*/ 964026 w 964026"/>
                  <a:gd name="connsiteY3" fmla="*/ 6385534 h 6385534"/>
                  <a:gd name="connsiteX4" fmla="*/ 964026 w 964026"/>
                  <a:gd name="connsiteY4" fmla="*/ 6385534 h 6385534"/>
                  <a:gd name="connsiteX5" fmla="*/ 0 w 964026"/>
                  <a:gd name="connsiteY5" fmla="*/ 6385534 h 6385534"/>
                  <a:gd name="connsiteX6" fmla="*/ 0 w 964026"/>
                  <a:gd name="connsiteY6" fmla="*/ 6385534 h 6385534"/>
                  <a:gd name="connsiteX7" fmla="*/ 0 w 964026"/>
                  <a:gd name="connsiteY7" fmla="*/ 160674 h 6385534"/>
                  <a:gd name="connsiteX8" fmla="*/ 160674 w 964026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026" h="6385534">
                    <a:moveTo>
                      <a:pt x="964026" y="1064278"/>
                    </a:moveTo>
                    <a:lnTo>
                      <a:pt x="964026" y="5321256"/>
                    </a:lnTo>
                    <a:cubicBezTo>
                      <a:pt x="964026" y="5909040"/>
                      <a:pt x="953166" y="6385531"/>
                      <a:pt x="939769" y="6385531"/>
                    </a:cubicBezTo>
                    <a:lnTo>
                      <a:pt x="0" y="6385531"/>
                    </a:lnTo>
                    <a:lnTo>
                      <a:pt x="0" y="638553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939769" y="3"/>
                    </a:lnTo>
                    <a:cubicBezTo>
                      <a:pt x="953166" y="3"/>
                      <a:pt x="964026" y="476494"/>
                      <a:pt x="964026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4" tIns="54680" rIns="54680" bIns="54680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городе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работает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трехсторонняя комиссия по урегулированию социально-трудовых отношений в городском округе «Город Чита», в которую входит председатель городской организации профсоюза Шишова С.А. (заместитель председателя координационного совета). За отчетный период прошло 3 заседания комиссии, на которых рассматривались вопросы социального партнерства, оплаты труда, работа в условиях пандемии и другие.</a:t>
                </a:r>
              </a:p>
            </p:txBody>
          </p:sp>
          <p:sp>
            <p:nvSpPr>
              <p:cNvPr id="6" name="Полилиния 5"/>
              <p:cNvSpPr/>
              <p:nvPr/>
            </p:nvSpPr>
            <p:spPr>
              <a:xfrm>
                <a:off x="899592" y="1993227"/>
                <a:ext cx="959282" cy="1234363"/>
              </a:xfrm>
              <a:custGeom>
                <a:avLst/>
                <a:gdLst>
                  <a:gd name="connsiteX0" fmla="*/ 0 w 1234362"/>
                  <a:gd name="connsiteY0" fmla="*/ 0 h 959281"/>
                  <a:gd name="connsiteX1" fmla="*/ 754722 w 1234362"/>
                  <a:gd name="connsiteY1" fmla="*/ 0 h 959281"/>
                  <a:gd name="connsiteX2" fmla="*/ 1234362 w 1234362"/>
                  <a:gd name="connsiteY2" fmla="*/ 479641 h 959281"/>
                  <a:gd name="connsiteX3" fmla="*/ 754722 w 1234362"/>
                  <a:gd name="connsiteY3" fmla="*/ 959281 h 959281"/>
                  <a:gd name="connsiteX4" fmla="*/ 0 w 1234362"/>
                  <a:gd name="connsiteY4" fmla="*/ 959281 h 959281"/>
                  <a:gd name="connsiteX5" fmla="*/ 479641 w 1234362"/>
                  <a:gd name="connsiteY5" fmla="*/ 479641 h 959281"/>
                  <a:gd name="connsiteX6" fmla="*/ 0 w 1234362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34362" h="959281">
                    <a:moveTo>
                      <a:pt x="1234361" y="0"/>
                    </a:moveTo>
                    <a:lnTo>
                      <a:pt x="1234361" y="586530"/>
                    </a:lnTo>
                    <a:lnTo>
                      <a:pt x="617180" y="959281"/>
                    </a:lnTo>
                    <a:lnTo>
                      <a:pt x="1" y="586530"/>
                    </a:lnTo>
                    <a:lnTo>
                      <a:pt x="1" y="0"/>
                    </a:lnTo>
                    <a:lnTo>
                      <a:pt x="617180" y="372752"/>
                    </a:lnTo>
                    <a:lnTo>
                      <a:pt x="1234361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3">
                <a:schemeClr val="accent2">
                  <a:hueOff val="-3277702"/>
                  <a:satOff val="-3888"/>
                  <a:lumOff val="-2059"/>
                  <a:alphaOff val="0"/>
                </a:schemeClr>
              </a:fillRef>
              <a:effectRef idx="2">
                <a:schemeClr val="accent2">
                  <a:hueOff val="-3277702"/>
                  <a:satOff val="-3888"/>
                  <a:lumOff val="-205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2" rIns="7620" bIns="487260" spcCol="1270" anchor="ctr"/>
              <a:lstStyle/>
              <a:p>
                <a:pPr algn="ctr"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1858873" y="1991638"/>
                <a:ext cx="6385535" cy="1021974"/>
              </a:xfrm>
              <a:custGeom>
                <a:avLst/>
                <a:gdLst>
                  <a:gd name="connsiteX0" fmla="*/ 148463 w 890761"/>
                  <a:gd name="connsiteY0" fmla="*/ 0 h 6385534"/>
                  <a:gd name="connsiteX1" fmla="*/ 742298 w 890761"/>
                  <a:gd name="connsiteY1" fmla="*/ 0 h 6385534"/>
                  <a:gd name="connsiteX2" fmla="*/ 890761 w 890761"/>
                  <a:gd name="connsiteY2" fmla="*/ 148463 h 6385534"/>
                  <a:gd name="connsiteX3" fmla="*/ 890761 w 890761"/>
                  <a:gd name="connsiteY3" fmla="*/ 6385534 h 6385534"/>
                  <a:gd name="connsiteX4" fmla="*/ 890761 w 890761"/>
                  <a:gd name="connsiteY4" fmla="*/ 6385534 h 6385534"/>
                  <a:gd name="connsiteX5" fmla="*/ 0 w 890761"/>
                  <a:gd name="connsiteY5" fmla="*/ 6385534 h 6385534"/>
                  <a:gd name="connsiteX6" fmla="*/ 0 w 890761"/>
                  <a:gd name="connsiteY6" fmla="*/ 6385534 h 6385534"/>
                  <a:gd name="connsiteX7" fmla="*/ 0 w 890761"/>
                  <a:gd name="connsiteY7" fmla="*/ 148463 h 6385534"/>
                  <a:gd name="connsiteX8" fmla="*/ 148463 w 890761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0761" h="6385534">
                    <a:moveTo>
                      <a:pt x="890761" y="1064278"/>
                    </a:moveTo>
                    <a:lnTo>
                      <a:pt x="890761" y="5321256"/>
                    </a:lnTo>
                    <a:cubicBezTo>
                      <a:pt x="890761" y="5909039"/>
                      <a:pt x="881489" y="6385530"/>
                      <a:pt x="870051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870051" y="4"/>
                    </a:lnTo>
                    <a:cubicBezTo>
                      <a:pt x="881489" y="4"/>
                      <a:pt x="890761" y="476495"/>
                      <a:pt x="890761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5" tIns="51103" rIns="51103" bIns="51104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Городским комитетом профсоюза регулярно проводятся индивидуальные консультации по ведению переговоров и разработке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проектов коллективных договоров.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Оказывается помощь в разработке дополнительных соглашений к коллективным договорам по устранению нарушений трудового законодательства в соответствии с рекомендациями данными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Министерством труда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Забайкальского края и администрацией городского округа «Город Чита».</a:t>
                </a:r>
              </a:p>
            </p:txBody>
          </p:sp>
          <p:sp>
            <p:nvSpPr>
              <p:cNvPr id="9" name="Полилиния 8"/>
              <p:cNvSpPr/>
              <p:nvPr/>
            </p:nvSpPr>
            <p:spPr>
              <a:xfrm>
                <a:off x="872446" y="3182591"/>
                <a:ext cx="959281" cy="1207899"/>
              </a:xfrm>
              <a:custGeom>
                <a:avLst/>
                <a:gdLst>
                  <a:gd name="connsiteX0" fmla="*/ 0 w 1207899"/>
                  <a:gd name="connsiteY0" fmla="*/ 0 h 959281"/>
                  <a:gd name="connsiteX1" fmla="*/ 728259 w 1207899"/>
                  <a:gd name="connsiteY1" fmla="*/ 0 h 959281"/>
                  <a:gd name="connsiteX2" fmla="*/ 1207899 w 1207899"/>
                  <a:gd name="connsiteY2" fmla="*/ 479641 h 959281"/>
                  <a:gd name="connsiteX3" fmla="*/ 728259 w 1207899"/>
                  <a:gd name="connsiteY3" fmla="*/ 959281 h 959281"/>
                  <a:gd name="connsiteX4" fmla="*/ 0 w 1207899"/>
                  <a:gd name="connsiteY4" fmla="*/ 959281 h 959281"/>
                  <a:gd name="connsiteX5" fmla="*/ 479641 w 1207899"/>
                  <a:gd name="connsiteY5" fmla="*/ 479641 h 959281"/>
                  <a:gd name="connsiteX6" fmla="*/ 0 w 1207899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07899" h="959281">
                    <a:moveTo>
                      <a:pt x="1207899" y="0"/>
                    </a:moveTo>
                    <a:lnTo>
                      <a:pt x="1207899" y="578364"/>
                    </a:lnTo>
                    <a:lnTo>
                      <a:pt x="603949" y="959281"/>
                    </a:lnTo>
                    <a:lnTo>
                      <a:pt x="0" y="578364"/>
                    </a:lnTo>
                    <a:lnTo>
                      <a:pt x="0" y="0"/>
                    </a:lnTo>
                    <a:lnTo>
                      <a:pt x="603949" y="380918"/>
                    </a:lnTo>
                    <a:lnTo>
                      <a:pt x="1207899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3">
                <a:schemeClr val="accent2">
                  <a:hueOff val="-6555403"/>
                  <a:satOff val="-7776"/>
                  <a:lumOff val="-4117"/>
                  <a:alphaOff val="0"/>
                </a:schemeClr>
              </a:fillRef>
              <a:effectRef idx="2">
                <a:schemeClr val="accent2">
                  <a:hueOff val="-6555403"/>
                  <a:satOff val="-7776"/>
                  <a:lumOff val="-411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1" rIns="7619" bIns="487260" spcCol="1270" anchor="ctr"/>
              <a:lstStyle/>
              <a:p>
                <a:pPr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1858873" y="3182591"/>
                <a:ext cx="6385534" cy="760950"/>
              </a:xfrm>
              <a:custGeom>
                <a:avLst/>
                <a:gdLst>
                  <a:gd name="connsiteX0" fmla="*/ 126828 w 760950"/>
                  <a:gd name="connsiteY0" fmla="*/ 0 h 6385534"/>
                  <a:gd name="connsiteX1" fmla="*/ 634122 w 760950"/>
                  <a:gd name="connsiteY1" fmla="*/ 0 h 6385534"/>
                  <a:gd name="connsiteX2" fmla="*/ 760950 w 760950"/>
                  <a:gd name="connsiteY2" fmla="*/ 126828 h 6385534"/>
                  <a:gd name="connsiteX3" fmla="*/ 760950 w 760950"/>
                  <a:gd name="connsiteY3" fmla="*/ 6385534 h 6385534"/>
                  <a:gd name="connsiteX4" fmla="*/ 760950 w 760950"/>
                  <a:gd name="connsiteY4" fmla="*/ 6385534 h 6385534"/>
                  <a:gd name="connsiteX5" fmla="*/ 0 w 760950"/>
                  <a:gd name="connsiteY5" fmla="*/ 6385534 h 6385534"/>
                  <a:gd name="connsiteX6" fmla="*/ 0 w 760950"/>
                  <a:gd name="connsiteY6" fmla="*/ 6385534 h 6385534"/>
                  <a:gd name="connsiteX7" fmla="*/ 0 w 760950"/>
                  <a:gd name="connsiteY7" fmla="*/ 126828 h 6385534"/>
                  <a:gd name="connsiteX8" fmla="*/ 126828 w 760950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0950" h="6385534">
                    <a:moveTo>
                      <a:pt x="760950" y="1064284"/>
                    </a:moveTo>
                    <a:lnTo>
                      <a:pt x="760950" y="5321250"/>
                    </a:lnTo>
                    <a:cubicBezTo>
                      <a:pt x="760950" y="5909034"/>
                      <a:pt x="754183" y="6385530"/>
                      <a:pt x="745836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745836" y="4"/>
                    </a:lnTo>
                    <a:cubicBezTo>
                      <a:pt x="754183" y="4"/>
                      <a:pt x="760950" y="476500"/>
                      <a:pt x="760950" y="1064284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5" tIns="44766" rIns="44766" bIns="44768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Проведена правовая экспертиза 459 коллективных договоров, соглашений, критериев по распределению стимулирующей части оплаты труда и других локальных нормативных актов.</a:t>
                </a:r>
              </a:p>
            </p:txBody>
          </p:sp>
        </p:grpSp>
        <p:pic>
          <p:nvPicPr>
            <p:cNvPr id="13316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7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8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Социальное партнерство</a:t>
              </a:r>
            </a:p>
            <a:p>
              <a:pPr algn="ctr"/>
              <a:endParaRPr lang="ru-RU" alt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319" name="Группа 19"/>
            <p:cNvGrpSpPr>
              <a:grpSpLocks/>
            </p:cNvGrpSpPr>
            <p:nvPr/>
          </p:nvGrpSpPr>
          <p:grpSpPr bwMode="auto">
            <a:xfrm>
              <a:off x="1090646" y="4437112"/>
              <a:ext cx="7235546" cy="1885210"/>
              <a:chOff x="1176345" y="1479349"/>
              <a:chExt cx="7235546" cy="1885210"/>
            </a:xfrm>
          </p:grpSpPr>
          <p:sp>
            <p:nvSpPr>
              <p:cNvPr id="22" name="Полилиния 21"/>
              <p:cNvSpPr/>
              <p:nvPr/>
            </p:nvSpPr>
            <p:spPr>
              <a:xfrm>
                <a:off x="1176345" y="1479349"/>
                <a:ext cx="7235546" cy="665084"/>
              </a:xfrm>
              <a:custGeom>
                <a:avLst/>
                <a:gdLst>
                  <a:gd name="connsiteX0" fmla="*/ 0 w 7235546"/>
                  <a:gd name="connsiteY0" fmla="*/ 66508 h 665084"/>
                  <a:gd name="connsiteX1" fmla="*/ 66508 w 7235546"/>
                  <a:gd name="connsiteY1" fmla="*/ 0 h 665084"/>
                  <a:gd name="connsiteX2" fmla="*/ 7169038 w 7235546"/>
                  <a:gd name="connsiteY2" fmla="*/ 0 h 665084"/>
                  <a:gd name="connsiteX3" fmla="*/ 7235546 w 7235546"/>
                  <a:gd name="connsiteY3" fmla="*/ 66508 h 665084"/>
                  <a:gd name="connsiteX4" fmla="*/ 7235546 w 7235546"/>
                  <a:gd name="connsiteY4" fmla="*/ 598576 h 665084"/>
                  <a:gd name="connsiteX5" fmla="*/ 7169038 w 7235546"/>
                  <a:gd name="connsiteY5" fmla="*/ 665084 h 665084"/>
                  <a:gd name="connsiteX6" fmla="*/ 66508 w 7235546"/>
                  <a:gd name="connsiteY6" fmla="*/ 665084 h 665084"/>
                  <a:gd name="connsiteX7" fmla="*/ 0 w 7235546"/>
                  <a:gd name="connsiteY7" fmla="*/ 598576 h 665084"/>
                  <a:gd name="connsiteX8" fmla="*/ 0 w 7235546"/>
                  <a:gd name="connsiteY8" fmla="*/ 66508 h 665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35546" h="665084">
                    <a:moveTo>
                      <a:pt x="0" y="66508"/>
                    </a:moveTo>
                    <a:cubicBezTo>
                      <a:pt x="0" y="29777"/>
                      <a:pt x="29777" y="0"/>
                      <a:pt x="66508" y="0"/>
                    </a:cubicBezTo>
                    <a:lnTo>
                      <a:pt x="7169038" y="0"/>
                    </a:lnTo>
                    <a:cubicBezTo>
                      <a:pt x="7205769" y="0"/>
                      <a:pt x="7235546" y="29777"/>
                      <a:pt x="7235546" y="66508"/>
                    </a:cubicBezTo>
                    <a:lnTo>
                      <a:pt x="7235546" y="598576"/>
                    </a:lnTo>
                    <a:cubicBezTo>
                      <a:pt x="7235546" y="635307"/>
                      <a:pt x="7205769" y="665084"/>
                      <a:pt x="7169038" y="665084"/>
                    </a:cubicBezTo>
                    <a:lnTo>
                      <a:pt x="66508" y="665084"/>
                    </a:lnTo>
                    <a:cubicBezTo>
                      <a:pt x="29777" y="665084"/>
                      <a:pt x="0" y="635307"/>
                      <a:pt x="0" y="598576"/>
                    </a:cubicBezTo>
                    <a:lnTo>
                      <a:pt x="0" y="66508"/>
                    </a:lnTo>
                    <a:close/>
                  </a:path>
                </a:pathLst>
              </a:custGeom>
              <a:gradFill>
                <a:gsLst>
                  <a:gs pos="63000">
                    <a:schemeClr val="accent4">
                      <a:shade val="60000"/>
                      <a:hueOff val="0"/>
                      <a:satOff val="0"/>
                      <a:lumOff val="0"/>
                      <a:alphaOff val="0"/>
                      <a:tint val="96000"/>
                      <a:satMod val="120000"/>
                      <a:lumMod val="120000"/>
                    </a:schemeClr>
                  </a:gs>
                  <a:gs pos="100000">
                    <a:schemeClr val="accent4">
                      <a:shade val="60000"/>
                      <a:hueOff val="0"/>
                      <a:satOff val="0"/>
                      <a:lumOff val="0"/>
                      <a:alphaOff val="0"/>
                      <a:shade val="89000"/>
                      <a:lumMod val="90000"/>
                    </a:schemeClr>
                  </a:gs>
                </a:gsLst>
              </a:gradFill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2820" tIns="72820" rIns="72820" bIns="72820" spcCol="1270" anchor="ctr"/>
              <a:lstStyle/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информации комитета образования городского округа «Город Чита» </a:t>
                </a:r>
              </a:p>
              <a:p>
                <a:pPr algn="ctr" defTabSz="6223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2020 году 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направлены из бюджета денежные средства для социальной поддержки 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Полилиния 22"/>
              <p:cNvSpPr/>
              <p:nvPr/>
            </p:nvSpPr>
            <p:spPr>
              <a:xfrm>
                <a:off x="1191407" y="2297463"/>
                <a:ext cx="2161615" cy="1051948"/>
              </a:xfrm>
              <a:custGeom>
                <a:avLst/>
                <a:gdLst>
                  <a:gd name="connsiteX0" fmla="*/ 0 w 2161615"/>
                  <a:gd name="connsiteY0" fmla="*/ 105195 h 1051948"/>
                  <a:gd name="connsiteX1" fmla="*/ 105195 w 2161615"/>
                  <a:gd name="connsiteY1" fmla="*/ 0 h 1051948"/>
                  <a:gd name="connsiteX2" fmla="*/ 2056420 w 2161615"/>
                  <a:gd name="connsiteY2" fmla="*/ 0 h 1051948"/>
                  <a:gd name="connsiteX3" fmla="*/ 2161615 w 2161615"/>
                  <a:gd name="connsiteY3" fmla="*/ 105195 h 1051948"/>
                  <a:gd name="connsiteX4" fmla="*/ 2161615 w 2161615"/>
                  <a:gd name="connsiteY4" fmla="*/ 946753 h 1051948"/>
                  <a:gd name="connsiteX5" fmla="*/ 2056420 w 2161615"/>
                  <a:gd name="connsiteY5" fmla="*/ 1051948 h 1051948"/>
                  <a:gd name="connsiteX6" fmla="*/ 105195 w 2161615"/>
                  <a:gd name="connsiteY6" fmla="*/ 1051948 h 1051948"/>
                  <a:gd name="connsiteX7" fmla="*/ 0 w 2161615"/>
                  <a:gd name="connsiteY7" fmla="*/ 946753 h 1051948"/>
                  <a:gd name="connsiteX8" fmla="*/ 0 w 2161615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61615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2056420" y="0"/>
                    </a:lnTo>
                    <a:cubicBezTo>
                      <a:pt x="2114518" y="0"/>
                      <a:pt x="2161615" y="47097"/>
                      <a:pt x="2161615" y="105195"/>
                    </a:cubicBezTo>
                    <a:lnTo>
                      <a:pt x="2161615" y="946753"/>
                    </a:lnTo>
                    <a:cubicBezTo>
                      <a:pt x="2161615" y="1004851"/>
                      <a:pt x="2114518" y="1051948"/>
                      <a:pt x="2056420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84151" tIns="84151" rIns="84151" bIns="84151" anchor="ctr"/>
              <a:lstStyle>
                <a:lvl1pPr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1pPr>
                <a:lvl2pPr marL="742950" indent="-28575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2pPr>
                <a:lvl3pPr marL="11430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3pPr>
                <a:lvl4pPr marL="16002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4pPr>
                <a:lvl5pPr marL="20574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5pPr>
                <a:lvl6pPr marL="25146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6pPr>
                <a:lvl7pPr marL="29718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7pPr>
                <a:lvl8pPr marL="34290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8pPr>
                <a:lvl9pPr marL="38862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altLang="ru-RU" sz="1400">
                    <a:latin typeface="Times New Roman" pitchFamily="18" charset="0"/>
                    <a:cs typeface="Times New Roman" pitchFamily="18" charset="0"/>
                  </a:rPr>
                  <a:t>доплата молодым специалистам</a:t>
                </a:r>
              </a:p>
              <a:p>
                <a:pPr algn="ctr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altLang="ru-RU" sz="1400" b="1">
                    <a:latin typeface="Times New Roman" pitchFamily="18" charset="0"/>
                    <a:cs typeface="Times New Roman" pitchFamily="18" charset="0"/>
                  </a:rPr>
                  <a:t>12 334,7 тыс. руб.</a:t>
                </a:r>
              </a:p>
            </p:txBody>
          </p:sp>
          <p:sp>
            <p:nvSpPr>
              <p:cNvPr id="24" name="Полилиния 23"/>
              <p:cNvSpPr/>
              <p:nvPr/>
            </p:nvSpPr>
            <p:spPr>
              <a:xfrm>
                <a:off x="3419875" y="2297463"/>
                <a:ext cx="2782861" cy="1067096"/>
              </a:xfrm>
              <a:custGeom>
                <a:avLst/>
                <a:gdLst>
                  <a:gd name="connsiteX0" fmla="*/ 0 w 2782861"/>
                  <a:gd name="connsiteY0" fmla="*/ 106710 h 1067096"/>
                  <a:gd name="connsiteX1" fmla="*/ 106710 w 2782861"/>
                  <a:gd name="connsiteY1" fmla="*/ 0 h 1067096"/>
                  <a:gd name="connsiteX2" fmla="*/ 2676151 w 2782861"/>
                  <a:gd name="connsiteY2" fmla="*/ 0 h 1067096"/>
                  <a:gd name="connsiteX3" fmla="*/ 2782861 w 2782861"/>
                  <a:gd name="connsiteY3" fmla="*/ 106710 h 1067096"/>
                  <a:gd name="connsiteX4" fmla="*/ 2782861 w 2782861"/>
                  <a:gd name="connsiteY4" fmla="*/ 960386 h 1067096"/>
                  <a:gd name="connsiteX5" fmla="*/ 2676151 w 2782861"/>
                  <a:gd name="connsiteY5" fmla="*/ 1067096 h 1067096"/>
                  <a:gd name="connsiteX6" fmla="*/ 106710 w 2782861"/>
                  <a:gd name="connsiteY6" fmla="*/ 1067096 h 1067096"/>
                  <a:gd name="connsiteX7" fmla="*/ 0 w 2782861"/>
                  <a:gd name="connsiteY7" fmla="*/ 960386 h 1067096"/>
                  <a:gd name="connsiteX8" fmla="*/ 0 w 2782861"/>
                  <a:gd name="connsiteY8" fmla="*/ 106710 h 1067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82861" h="1067096">
                    <a:moveTo>
                      <a:pt x="0" y="106710"/>
                    </a:moveTo>
                    <a:cubicBezTo>
                      <a:pt x="0" y="47776"/>
                      <a:pt x="47776" y="0"/>
                      <a:pt x="106710" y="0"/>
                    </a:cubicBezTo>
                    <a:lnTo>
                      <a:pt x="2676151" y="0"/>
                    </a:lnTo>
                    <a:cubicBezTo>
                      <a:pt x="2735085" y="0"/>
                      <a:pt x="2782861" y="47776"/>
                      <a:pt x="2782861" y="106710"/>
                    </a:cubicBezTo>
                    <a:lnTo>
                      <a:pt x="2782861" y="960386"/>
                    </a:lnTo>
                    <a:cubicBezTo>
                      <a:pt x="2782861" y="1019320"/>
                      <a:pt x="2735085" y="1067096"/>
                      <a:pt x="2676151" y="1067096"/>
                    </a:cubicBezTo>
                    <a:lnTo>
                      <a:pt x="106710" y="1067096"/>
                    </a:lnTo>
                    <a:cubicBezTo>
                      <a:pt x="47776" y="1067096"/>
                      <a:pt x="0" y="1019320"/>
                      <a:pt x="0" y="960386"/>
                    </a:cubicBezTo>
                    <a:lnTo>
                      <a:pt x="0" y="10671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84594" tIns="84594" rIns="84594" bIns="84594" anchor="ctr"/>
              <a:lstStyle>
                <a:lvl1pPr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1pPr>
                <a:lvl2pPr marL="742950" indent="-28575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2pPr>
                <a:lvl3pPr marL="11430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3pPr>
                <a:lvl4pPr marL="16002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4pPr>
                <a:lvl5pPr marL="20574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5pPr>
                <a:lvl6pPr marL="25146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6pPr>
                <a:lvl7pPr marL="29718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7pPr>
                <a:lvl8pPr marL="34290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8pPr>
                <a:lvl9pPr marL="38862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altLang="ru-RU" sz="1400">
                    <a:latin typeface="Times New Roman" pitchFamily="18" charset="0"/>
                    <a:cs typeface="Times New Roman" pitchFamily="18" charset="0"/>
                  </a:rPr>
                  <a:t>за превышение нормативной наполняемости (25 % в дошкольных образовательных организациях)</a:t>
                </a:r>
              </a:p>
              <a:p>
                <a:pPr algn="ctr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altLang="ru-RU" sz="1400" b="1">
                    <a:latin typeface="Times New Roman" pitchFamily="18" charset="0"/>
                    <a:cs typeface="Times New Roman" pitchFamily="18" charset="0"/>
                  </a:rPr>
                  <a:t>97 652,0 тыс. руб.</a:t>
                </a:r>
              </a:p>
            </p:txBody>
          </p:sp>
          <p:sp>
            <p:nvSpPr>
              <p:cNvPr id="26" name="Полилиния 25"/>
              <p:cNvSpPr/>
              <p:nvPr/>
            </p:nvSpPr>
            <p:spPr>
              <a:xfrm>
                <a:off x="6270496" y="2297463"/>
                <a:ext cx="2102659" cy="1051948"/>
              </a:xfrm>
              <a:custGeom>
                <a:avLst/>
                <a:gdLst>
                  <a:gd name="connsiteX0" fmla="*/ 0 w 2102659"/>
                  <a:gd name="connsiteY0" fmla="*/ 105195 h 1051948"/>
                  <a:gd name="connsiteX1" fmla="*/ 105195 w 2102659"/>
                  <a:gd name="connsiteY1" fmla="*/ 0 h 1051948"/>
                  <a:gd name="connsiteX2" fmla="*/ 1997464 w 2102659"/>
                  <a:gd name="connsiteY2" fmla="*/ 0 h 1051948"/>
                  <a:gd name="connsiteX3" fmla="*/ 2102659 w 2102659"/>
                  <a:gd name="connsiteY3" fmla="*/ 105195 h 1051948"/>
                  <a:gd name="connsiteX4" fmla="*/ 2102659 w 2102659"/>
                  <a:gd name="connsiteY4" fmla="*/ 946753 h 1051948"/>
                  <a:gd name="connsiteX5" fmla="*/ 1997464 w 2102659"/>
                  <a:gd name="connsiteY5" fmla="*/ 1051948 h 1051948"/>
                  <a:gd name="connsiteX6" fmla="*/ 105195 w 2102659"/>
                  <a:gd name="connsiteY6" fmla="*/ 1051948 h 1051948"/>
                  <a:gd name="connsiteX7" fmla="*/ 0 w 2102659"/>
                  <a:gd name="connsiteY7" fmla="*/ 946753 h 1051948"/>
                  <a:gd name="connsiteX8" fmla="*/ 0 w 2102659"/>
                  <a:gd name="connsiteY8" fmla="*/ 105195 h 1051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02659" h="1051948">
                    <a:moveTo>
                      <a:pt x="0" y="105195"/>
                    </a:moveTo>
                    <a:cubicBezTo>
                      <a:pt x="0" y="47097"/>
                      <a:pt x="47097" y="0"/>
                      <a:pt x="105195" y="0"/>
                    </a:cubicBezTo>
                    <a:lnTo>
                      <a:pt x="1997464" y="0"/>
                    </a:lnTo>
                    <a:cubicBezTo>
                      <a:pt x="2055562" y="0"/>
                      <a:pt x="2102659" y="47097"/>
                      <a:pt x="2102659" y="105195"/>
                    </a:cubicBezTo>
                    <a:lnTo>
                      <a:pt x="2102659" y="946753"/>
                    </a:lnTo>
                    <a:cubicBezTo>
                      <a:pt x="2102659" y="1004851"/>
                      <a:pt x="2055562" y="1051948"/>
                      <a:pt x="1997464" y="1051948"/>
                    </a:cubicBezTo>
                    <a:lnTo>
                      <a:pt x="105195" y="1051948"/>
                    </a:lnTo>
                    <a:cubicBezTo>
                      <a:pt x="47097" y="1051948"/>
                      <a:pt x="0" y="1004851"/>
                      <a:pt x="0" y="946753"/>
                    </a:cubicBezTo>
                    <a:lnTo>
                      <a:pt x="0" y="105195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shade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84151" tIns="84151" rIns="84151" bIns="84151" anchor="ctr"/>
              <a:lstStyle>
                <a:lvl1pPr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1pPr>
                <a:lvl2pPr marL="742950" indent="-28575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2pPr>
                <a:lvl3pPr marL="11430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3pPr>
                <a:lvl4pPr marL="16002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4pPr>
                <a:lvl5pPr marL="2057400" indent="-228600" defTabSz="622300">
                  <a:defRPr>
                    <a:solidFill>
                      <a:schemeClr val="tx1"/>
                    </a:solidFill>
                    <a:latin typeface="Candara" pitchFamily="34" charset="0"/>
                  </a:defRPr>
                </a:lvl5pPr>
                <a:lvl6pPr marL="25146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6pPr>
                <a:lvl7pPr marL="29718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7pPr>
                <a:lvl8pPr marL="34290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8pPr>
                <a:lvl9pPr marL="3886200" indent="-228600" defTabSz="6223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ndara" pitchFamily="34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altLang="ru-RU" sz="1400">
                    <a:latin typeface="Times New Roman" pitchFamily="18" charset="0"/>
                    <a:cs typeface="Times New Roman" pitchFamily="18" charset="0"/>
                  </a:rPr>
                  <a:t>доплата за звания</a:t>
                </a:r>
              </a:p>
              <a:p>
                <a:pPr algn="ctr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altLang="ru-RU" sz="1400" b="1">
                    <a:latin typeface="Times New Roman" pitchFamily="18" charset="0"/>
                    <a:cs typeface="Times New Roman" pitchFamily="18" charset="0"/>
                  </a:rPr>
                  <a:t>5 909,6 тыс. руб.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Группа 1"/>
          <p:cNvGrpSpPr>
            <a:grpSpLocks/>
          </p:cNvGrpSpPr>
          <p:nvPr/>
        </p:nvGrpSpPr>
        <p:grpSpPr bwMode="auto">
          <a:xfrm>
            <a:off x="192088" y="-34925"/>
            <a:ext cx="8693150" cy="4891088"/>
            <a:chOff x="251521" y="-10590"/>
            <a:chExt cx="8693097" cy="4891772"/>
          </a:xfrm>
        </p:grpSpPr>
        <p:pic>
          <p:nvPicPr>
            <p:cNvPr id="14342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10590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4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Правозащитная работа</a:t>
              </a:r>
            </a:p>
            <a:p>
              <a:pPr algn="ctr"/>
              <a:endParaRPr lang="ru-RU" alt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Полилиния 2"/>
            <p:cNvSpPr/>
            <p:nvPr/>
          </p:nvSpPr>
          <p:spPr>
            <a:xfrm>
              <a:off x="934597" y="1138675"/>
              <a:ext cx="959282" cy="936105"/>
            </a:xfrm>
            <a:custGeom>
              <a:avLst/>
              <a:gdLst>
                <a:gd name="connsiteX0" fmla="*/ 0 w 1259098"/>
                <a:gd name="connsiteY0" fmla="*/ 0 h 959281"/>
                <a:gd name="connsiteX1" fmla="*/ 779458 w 1259098"/>
                <a:gd name="connsiteY1" fmla="*/ 0 h 959281"/>
                <a:gd name="connsiteX2" fmla="*/ 1259098 w 1259098"/>
                <a:gd name="connsiteY2" fmla="*/ 479641 h 959281"/>
                <a:gd name="connsiteX3" fmla="*/ 779458 w 1259098"/>
                <a:gd name="connsiteY3" fmla="*/ 959281 h 959281"/>
                <a:gd name="connsiteX4" fmla="*/ 0 w 1259098"/>
                <a:gd name="connsiteY4" fmla="*/ 959281 h 959281"/>
                <a:gd name="connsiteX5" fmla="*/ 479641 w 1259098"/>
                <a:gd name="connsiteY5" fmla="*/ 479641 h 959281"/>
                <a:gd name="connsiteX6" fmla="*/ 0 w 1259098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9098" h="959281">
                  <a:moveTo>
                    <a:pt x="1259097" y="0"/>
                  </a:moveTo>
                  <a:lnTo>
                    <a:pt x="1259097" y="593853"/>
                  </a:lnTo>
                  <a:lnTo>
                    <a:pt x="629548" y="959281"/>
                  </a:lnTo>
                  <a:lnTo>
                    <a:pt x="1" y="593853"/>
                  </a:lnTo>
                  <a:lnTo>
                    <a:pt x="1" y="0"/>
                  </a:lnTo>
                  <a:lnTo>
                    <a:pt x="629548" y="365429"/>
                  </a:lnTo>
                  <a:lnTo>
                    <a:pt x="1259097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1937311" y="1138675"/>
              <a:ext cx="6385534" cy="576063"/>
            </a:xfrm>
            <a:custGeom>
              <a:avLst/>
              <a:gdLst>
                <a:gd name="connsiteX0" fmla="*/ 160674 w 964026"/>
                <a:gd name="connsiteY0" fmla="*/ 0 h 6385534"/>
                <a:gd name="connsiteX1" fmla="*/ 803352 w 964026"/>
                <a:gd name="connsiteY1" fmla="*/ 0 h 6385534"/>
                <a:gd name="connsiteX2" fmla="*/ 964026 w 964026"/>
                <a:gd name="connsiteY2" fmla="*/ 160674 h 6385534"/>
                <a:gd name="connsiteX3" fmla="*/ 964026 w 964026"/>
                <a:gd name="connsiteY3" fmla="*/ 6385534 h 6385534"/>
                <a:gd name="connsiteX4" fmla="*/ 964026 w 964026"/>
                <a:gd name="connsiteY4" fmla="*/ 6385534 h 6385534"/>
                <a:gd name="connsiteX5" fmla="*/ 0 w 964026"/>
                <a:gd name="connsiteY5" fmla="*/ 6385534 h 6385534"/>
                <a:gd name="connsiteX6" fmla="*/ 0 w 964026"/>
                <a:gd name="connsiteY6" fmla="*/ 6385534 h 6385534"/>
                <a:gd name="connsiteX7" fmla="*/ 0 w 964026"/>
                <a:gd name="connsiteY7" fmla="*/ 160674 h 6385534"/>
                <a:gd name="connsiteX8" fmla="*/ 160674 w 964026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026" h="6385534">
                  <a:moveTo>
                    <a:pt x="964026" y="1064278"/>
                  </a:moveTo>
                  <a:lnTo>
                    <a:pt x="964026" y="5321256"/>
                  </a:lnTo>
                  <a:cubicBezTo>
                    <a:pt x="964026" y="5909040"/>
                    <a:pt x="953166" y="6385531"/>
                    <a:pt x="939769" y="6385531"/>
                  </a:cubicBezTo>
                  <a:lnTo>
                    <a:pt x="0" y="6385531"/>
                  </a:lnTo>
                  <a:lnTo>
                    <a:pt x="0" y="6385531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9769" y="3"/>
                  </a:lnTo>
                  <a:cubicBezTo>
                    <a:pt x="953166" y="3"/>
                    <a:pt x="964026" y="476494"/>
                    <a:pt x="964026" y="1064278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4" tIns="54680" rIns="54680" bIns="54680" anchor="ctr"/>
            <a:lstStyle>
              <a:lvl1pPr marL="342900" indent="-3429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114300" indent="-1143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ru-RU" altLang="ru-RU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Проверен 121 работодатель по соблюдению законодательства о труде, обеспечению прав работающих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934597" y="1955130"/>
              <a:ext cx="959282" cy="1164216"/>
            </a:xfrm>
            <a:custGeom>
              <a:avLst/>
              <a:gdLst>
                <a:gd name="connsiteX0" fmla="*/ 0 w 1234362"/>
                <a:gd name="connsiteY0" fmla="*/ 0 h 959281"/>
                <a:gd name="connsiteX1" fmla="*/ 754722 w 1234362"/>
                <a:gd name="connsiteY1" fmla="*/ 0 h 959281"/>
                <a:gd name="connsiteX2" fmla="*/ 1234362 w 1234362"/>
                <a:gd name="connsiteY2" fmla="*/ 479641 h 959281"/>
                <a:gd name="connsiteX3" fmla="*/ 754722 w 1234362"/>
                <a:gd name="connsiteY3" fmla="*/ 959281 h 959281"/>
                <a:gd name="connsiteX4" fmla="*/ 0 w 1234362"/>
                <a:gd name="connsiteY4" fmla="*/ 959281 h 959281"/>
                <a:gd name="connsiteX5" fmla="*/ 479641 w 1234362"/>
                <a:gd name="connsiteY5" fmla="*/ 479641 h 959281"/>
                <a:gd name="connsiteX6" fmla="*/ 0 w 1234362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4362" h="959281">
                  <a:moveTo>
                    <a:pt x="1234361" y="0"/>
                  </a:moveTo>
                  <a:lnTo>
                    <a:pt x="1234361" y="586530"/>
                  </a:lnTo>
                  <a:lnTo>
                    <a:pt x="617180" y="959281"/>
                  </a:lnTo>
                  <a:lnTo>
                    <a:pt x="1" y="586530"/>
                  </a:lnTo>
                  <a:lnTo>
                    <a:pt x="1" y="0"/>
                  </a:lnTo>
                  <a:lnTo>
                    <a:pt x="617180" y="372752"/>
                  </a:lnTo>
                  <a:lnTo>
                    <a:pt x="1234361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3">
              <a:schemeClr val="accent2">
                <a:hueOff val="-3277702"/>
                <a:satOff val="-3888"/>
                <a:lumOff val="-2059"/>
                <a:alphaOff val="0"/>
              </a:schemeClr>
            </a:fillRef>
            <a:effectRef idx="2">
              <a:schemeClr val="accent2">
                <a:hueOff val="-3277702"/>
                <a:satOff val="-3888"/>
                <a:lumOff val="-2059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920452" y="1950546"/>
              <a:ext cx="6385535" cy="764906"/>
            </a:xfrm>
            <a:custGeom>
              <a:avLst/>
              <a:gdLst>
                <a:gd name="connsiteX0" fmla="*/ 148463 w 890761"/>
                <a:gd name="connsiteY0" fmla="*/ 0 h 6385534"/>
                <a:gd name="connsiteX1" fmla="*/ 742298 w 890761"/>
                <a:gd name="connsiteY1" fmla="*/ 0 h 6385534"/>
                <a:gd name="connsiteX2" fmla="*/ 890761 w 890761"/>
                <a:gd name="connsiteY2" fmla="*/ 148463 h 6385534"/>
                <a:gd name="connsiteX3" fmla="*/ 890761 w 890761"/>
                <a:gd name="connsiteY3" fmla="*/ 6385534 h 6385534"/>
                <a:gd name="connsiteX4" fmla="*/ 890761 w 890761"/>
                <a:gd name="connsiteY4" fmla="*/ 6385534 h 6385534"/>
                <a:gd name="connsiteX5" fmla="*/ 0 w 890761"/>
                <a:gd name="connsiteY5" fmla="*/ 6385534 h 6385534"/>
                <a:gd name="connsiteX6" fmla="*/ 0 w 890761"/>
                <a:gd name="connsiteY6" fmla="*/ 6385534 h 6385534"/>
                <a:gd name="connsiteX7" fmla="*/ 0 w 890761"/>
                <a:gd name="connsiteY7" fmla="*/ 148463 h 6385534"/>
                <a:gd name="connsiteX8" fmla="*/ 148463 w 890761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0761" h="6385534">
                  <a:moveTo>
                    <a:pt x="890761" y="1064278"/>
                  </a:moveTo>
                  <a:lnTo>
                    <a:pt x="890761" y="5321256"/>
                  </a:lnTo>
                  <a:cubicBezTo>
                    <a:pt x="890761" y="5909039"/>
                    <a:pt x="881489" y="6385530"/>
                    <a:pt x="870051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70051" y="4"/>
                  </a:lnTo>
                  <a:cubicBezTo>
                    <a:pt x="881489" y="4"/>
                    <a:pt x="890761" y="476495"/>
                    <a:pt x="890761" y="1064278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51103" rIns="51103" bIns="51104" anchor="ctr"/>
            <a:lstStyle>
              <a:lvl1pPr marL="342900" indent="-3429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114300" indent="-1143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ru-RU" altLang="ru-RU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Проверено 110  работодателей в рамках городской тематической проверки «Соблюдение трудового законодательства при удержании и перечислении работодателем на счет городской профсоюзной организации членских профсоюзных взносов из заработной платы работников образовательных организаций города»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934598" y="2925357"/>
              <a:ext cx="959281" cy="1061350"/>
            </a:xfrm>
            <a:custGeom>
              <a:avLst/>
              <a:gdLst>
                <a:gd name="connsiteX0" fmla="*/ 0 w 1207899"/>
                <a:gd name="connsiteY0" fmla="*/ 0 h 959281"/>
                <a:gd name="connsiteX1" fmla="*/ 728259 w 1207899"/>
                <a:gd name="connsiteY1" fmla="*/ 0 h 959281"/>
                <a:gd name="connsiteX2" fmla="*/ 1207899 w 1207899"/>
                <a:gd name="connsiteY2" fmla="*/ 479641 h 959281"/>
                <a:gd name="connsiteX3" fmla="*/ 728259 w 1207899"/>
                <a:gd name="connsiteY3" fmla="*/ 959281 h 959281"/>
                <a:gd name="connsiteX4" fmla="*/ 0 w 1207899"/>
                <a:gd name="connsiteY4" fmla="*/ 959281 h 959281"/>
                <a:gd name="connsiteX5" fmla="*/ 479641 w 1207899"/>
                <a:gd name="connsiteY5" fmla="*/ 479641 h 959281"/>
                <a:gd name="connsiteX6" fmla="*/ 0 w 1207899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7899" h="959281">
                  <a:moveTo>
                    <a:pt x="1207899" y="0"/>
                  </a:moveTo>
                  <a:lnTo>
                    <a:pt x="1207899" y="578364"/>
                  </a:lnTo>
                  <a:lnTo>
                    <a:pt x="603949" y="959281"/>
                  </a:lnTo>
                  <a:lnTo>
                    <a:pt x="0" y="578364"/>
                  </a:lnTo>
                  <a:lnTo>
                    <a:pt x="0" y="0"/>
                  </a:lnTo>
                  <a:lnTo>
                    <a:pt x="603949" y="380918"/>
                  </a:lnTo>
                  <a:lnTo>
                    <a:pt x="1207899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3">
              <a:schemeClr val="accent2">
                <a:hueOff val="-6555403"/>
                <a:satOff val="-7776"/>
                <a:lumOff val="-4117"/>
                <a:alphaOff val="0"/>
              </a:schemeClr>
            </a:fillRef>
            <a:effectRef idx="2">
              <a:schemeClr val="accent2">
                <a:hueOff val="-6555403"/>
                <a:satOff val="-7776"/>
                <a:lumOff val="-4117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1" rIns="7619" bIns="487260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893879" y="3965021"/>
              <a:ext cx="6333566" cy="500140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44766" rIns="44766" bIns="44768" spcCol="1270" anchor="ctr"/>
            <a:lstStyle/>
            <a:p>
              <a:pPr marL="114300" lvl="1" indent="-114300" defTabSz="5334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734 члена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профсоюза принято на личном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приеме, которым даны консультации и оказана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правовая помощь по вопросам трудового законодательства 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961170" y="3965021"/>
              <a:ext cx="959282" cy="916161"/>
            </a:xfrm>
            <a:custGeom>
              <a:avLst/>
              <a:gdLst>
                <a:gd name="connsiteX0" fmla="*/ 0 w 1234362"/>
                <a:gd name="connsiteY0" fmla="*/ 0 h 959281"/>
                <a:gd name="connsiteX1" fmla="*/ 754722 w 1234362"/>
                <a:gd name="connsiteY1" fmla="*/ 0 h 959281"/>
                <a:gd name="connsiteX2" fmla="*/ 1234362 w 1234362"/>
                <a:gd name="connsiteY2" fmla="*/ 479641 h 959281"/>
                <a:gd name="connsiteX3" fmla="*/ 754722 w 1234362"/>
                <a:gd name="connsiteY3" fmla="*/ 959281 h 959281"/>
                <a:gd name="connsiteX4" fmla="*/ 0 w 1234362"/>
                <a:gd name="connsiteY4" fmla="*/ 959281 h 959281"/>
                <a:gd name="connsiteX5" fmla="*/ 479641 w 1234362"/>
                <a:gd name="connsiteY5" fmla="*/ 479641 h 959281"/>
                <a:gd name="connsiteX6" fmla="*/ 0 w 1234362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4362" h="959281">
                  <a:moveTo>
                    <a:pt x="1234361" y="0"/>
                  </a:moveTo>
                  <a:lnTo>
                    <a:pt x="1234361" y="586530"/>
                  </a:lnTo>
                  <a:lnTo>
                    <a:pt x="617180" y="959281"/>
                  </a:lnTo>
                  <a:lnTo>
                    <a:pt x="1" y="586530"/>
                  </a:lnTo>
                  <a:lnTo>
                    <a:pt x="1" y="0"/>
                  </a:lnTo>
                  <a:lnTo>
                    <a:pt x="617180" y="372752"/>
                  </a:lnTo>
                  <a:lnTo>
                    <a:pt x="1234361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3">
              <a:schemeClr val="accent2">
                <a:hueOff val="-3277702"/>
                <a:satOff val="-3888"/>
                <a:lumOff val="-2059"/>
                <a:alphaOff val="0"/>
              </a:schemeClr>
            </a:fillRef>
            <a:effectRef idx="2">
              <a:schemeClr val="accent2">
                <a:hueOff val="-3277702"/>
                <a:satOff val="-3888"/>
                <a:lumOff val="-2059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1920452" y="2925357"/>
              <a:ext cx="6385534" cy="641540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44766" rIns="44766" bIns="44768" anchor="ctr"/>
            <a:lstStyle>
              <a:lvl1pPr marL="342900" indent="-3429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114300" indent="-1143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 defTabSz="5334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defTabSz="533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ru-RU" altLang="ru-RU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11 работодателей проверено по обращениям работников-членов профсоюза</a:t>
              </a:r>
            </a:p>
          </p:txBody>
        </p:sp>
      </p:grpSp>
      <p:sp>
        <p:nvSpPr>
          <p:cNvPr id="20" name="Полилиния 19"/>
          <p:cNvSpPr/>
          <p:nvPr/>
        </p:nvSpPr>
        <p:spPr>
          <a:xfrm>
            <a:off x="1156197" y="5157192"/>
            <a:ext cx="7235546" cy="864096"/>
          </a:xfrm>
          <a:custGeom>
            <a:avLst/>
            <a:gdLst>
              <a:gd name="connsiteX0" fmla="*/ 0 w 7235546"/>
              <a:gd name="connsiteY0" fmla="*/ 66508 h 665084"/>
              <a:gd name="connsiteX1" fmla="*/ 66508 w 7235546"/>
              <a:gd name="connsiteY1" fmla="*/ 0 h 665084"/>
              <a:gd name="connsiteX2" fmla="*/ 7169038 w 7235546"/>
              <a:gd name="connsiteY2" fmla="*/ 0 h 665084"/>
              <a:gd name="connsiteX3" fmla="*/ 7235546 w 7235546"/>
              <a:gd name="connsiteY3" fmla="*/ 66508 h 665084"/>
              <a:gd name="connsiteX4" fmla="*/ 7235546 w 7235546"/>
              <a:gd name="connsiteY4" fmla="*/ 598576 h 665084"/>
              <a:gd name="connsiteX5" fmla="*/ 7169038 w 7235546"/>
              <a:gd name="connsiteY5" fmla="*/ 665084 h 665084"/>
              <a:gd name="connsiteX6" fmla="*/ 66508 w 7235546"/>
              <a:gd name="connsiteY6" fmla="*/ 665084 h 665084"/>
              <a:gd name="connsiteX7" fmla="*/ 0 w 7235546"/>
              <a:gd name="connsiteY7" fmla="*/ 598576 h 665084"/>
              <a:gd name="connsiteX8" fmla="*/ 0 w 7235546"/>
              <a:gd name="connsiteY8" fmla="*/ 66508 h 6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35546" h="665084">
                <a:moveTo>
                  <a:pt x="0" y="66508"/>
                </a:moveTo>
                <a:cubicBezTo>
                  <a:pt x="0" y="29777"/>
                  <a:pt x="29777" y="0"/>
                  <a:pt x="66508" y="0"/>
                </a:cubicBezTo>
                <a:lnTo>
                  <a:pt x="7169038" y="0"/>
                </a:lnTo>
                <a:cubicBezTo>
                  <a:pt x="7205769" y="0"/>
                  <a:pt x="7235546" y="29777"/>
                  <a:pt x="7235546" y="66508"/>
                </a:cubicBezTo>
                <a:lnTo>
                  <a:pt x="7235546" y="598576"/>
                </a:lnTo>
                <a:cubicBezTo>
                  <a:pt x="7235546" y="635307"/>
                  <a:pt x="7205769" y="665084"/>
                  <a:pt x="7169038" y="665084"/>
                </a:cubicBezTo>
                <a:lnTo>
                  <a:pt x="66508" y="665084"/>
                </a:lnTo>
                <a:cubicBezTo>
                  <a:pt x="29777" y="665084"/>
                  <a:pt x="0" y="635307"/>
                  <a:pt x="0" y="598576"/>
                </a:cubicBezTo>
                <a:lnTo>
                  <a:pt x="0" y="66508"/>
                </a:lnTo>
                <a:close/>
              </a:path>
            </a:pathLst>
          </a:custGeom>
          <a:gradFill>
            <a:gsLst>
              <a:gs pos="63000">
                <a:schemeClr val="accent4">
                  <a:shade val="60000"/>
                  <a:hueOff val="0"/>
                  <a:satOff val="0"/>
                  <a:lumOff val="0"/>
                  <a:alphaOff val="0"/>
                  <a:tint val="96000"/>
                  <a:satMod val="120000"/>
                  <a:lumMod val="120000"/>
                </a:schemeClr>
              </a:gs>
              <a:gs pos="100000">
                <a:schemeClr val="accent4">
                  <a:shade val="60000"/>
                  <a:hueOff val="0"/>
                  <a:satOff val="0"/>
                  <a:lumOff val="0"/>
                  <a:alphaOff val="0"/>
                  <a:shade val="89000"/>
                  <a:lumMod val="90000"/>
                </a:schemeClr>
              </a:gs>
            </a:gsLst>
          </a:gra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2820" tIns="72820" rIns="72820" bIns="72820" spcCol="1270" anchor="ctr"/>
          <a:lstStyle/>
          <a:p>
            <a:pPr algn="ctr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эффективность правозащитной работы в 2020 году для работников образования – членов профсоюза составила более 500 000 рублей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Группа 9"/>
          <p:cNvGrpSpPr>
            <a:grpSpLocks/>
          </p:cNvGrpSpPr>
          <p:nvPr/>
        </p:nvGrpSpPr>
        <p:grpSpPr bwMode="auto">
          <a:xfrm>
            <a:off x="250825" y="-4763"/>
            <a:ext cx="8693150" cy="6529388"/>
            <a:chOff x="251521" y="-5263"/>
            <a:chExt cx="8693097" cy="5901738"/>
          </a:xfrm>
        </p:grpSpPr>
        <p:grpSp>
          <p:nvGrpSpPr>
            <p:cNvPr id="15366" name="Группа 1"/>
            <p:cNvGrpSpPr>
              <a:grpSpLocks/>
            </p:cNvGrpSpPr>
            <p:nvPr/>
          </p:nvGrpSpPr>
          <p:grpSpPr bwMode="auto">
            <a:xfrm>
              <a:off x="867608" y="973861"/>
              <a:ext cx="7419847" cy="3713206"/>
              <a:chOff x="867449" y="973861"/>
              <a:chExt cx="7345371" cy="2933436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899592" y="973861"/>
                <a:ext cx="911432" cy="574289"/>
              </a:xfrm>
              <a:custGeom>
                <a:avLst/>
                <a:gdLst>
                  <a:gd name="connsiteX0" fmla="*/ 0 w 1259098"/>
                  <a:gd name="connsiteY0" fmla="*/ 0 h 959281"/>
                  <a:gd name="connsiteX1" fmla="*/ 779458 w 1259098"/>
                  <a:gd name="connsiteY1" fmla="*/ 0 h 959281"/>
                  <a:gd name="connsiteX2" fmla="*/ 1259098 w 1259098"/>
                  <a:gd name="connsiteY2" fmla="*/ 479641 h 959281"/>
                  <a:gd name="connsiteX3" fmla="*/ 779458 w 1259098"/>
                  <a:gd name="connsiteY3" fmla="*/ 959281 h 959281"/>
                  <a:gd name="connsiteX4" fmla="*/ 0 w 1259098"/>
                  <a:gd name="connsiteY4" fmla="*/ 959281 h 959281"/>
                  <a:gd name="connsiteX5" fmla="*/ 479641 w 1259098"/>
                  <a:gd name="connsiteY5" fmla="*/ 479641 h 959281"/>
                  <a:gd name="connsiteX6" fmla="*/ 0 w 1259098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59098" h="959281">
                    <a:moveTo>
                      <a:pt x="1259097" y="0"/>
                    </a:moveTo>
                    <a:lnTo>
                      <a:pt x="1259097" y="593853"/>
                    </a:lnTo>
                    <a:lnTo>
                      <a:pt x="629548" y="959281"/>
                    </a:lnTo>
                    <a:lnTo>
                      <a:pt x="1" y="593853"/>
                    </a:lnTo>
                    <a:lnTo>
                      <a:pt x="1" y="0"/>
                    </a:lnTo>
                    <a:lnTo>
                      <a:pt x="629548" y="365429"/>
                    </a:lnTo>
                    <a:lnTo>
                      <a:pt x="125909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2" rIns="7620" bIns="487260" spcCol="1270" anchor="ctr"/>
              <a:lstStyle/>
              <a:p>
                <a:pPr algn="ctr"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1827285" y="973861"/>
                <a:ext cx="6385534" cy="346743"/>
              </a:xfrm>
              <a:custGeom>
                <a:avLst/>
                <a:gdLst>
                  <a:gd name="connsiteX0" fmla="*/ 160674 w 964026"/>
                  <a:gd name="connsiteY0" fmla="*/ 0 h 6385534"/>
                  <a:gd name="connsiteX1" fmla="*/ 803352 w 964026"/>
                  <a:gd name="connsiteY1" fmla="*/ 0 h 6385534"/>
                  <a:gd name="connsiteX2" fmla="*/ 964026 w 964026"/>
                  <a:gd name="connsiteY2" fmla="*/ 160674 h 6385534"/>
                  <a:gd name="connsiteX3" fmla="*/ 964026 w 964026"/>
                  <a:gd name="connsiteY3" fmla="*/ 6385534 h 6385534"/>
                  <a:gd name="connsiteX4" fmla="*/ 964026 w 964026"/>
                  <a:gd name="connsiteY4" fmla="*/ 6385534 h 6385534"/>
                  <a:gd name="connsiteX5" fmla="*/ 0 w 964026"/>
                  <a:gd name="connsiteY5" fmla="*/ 6385534 h 6385534"/>
                  <a:gd name="connsiteX6" fmla="*/ 0 w 964026"/>
                  <a:gd name="connsiteY6" fmla="*/ 6385534 h 6385534"/>
                  <a:gd name="connsiteX7" fmla="*/ 0 w 964026"/>
                  <a:gd name="connsiteY7" fmla="*/ 160674 h 6385534"/>
                  <a:gd name="connsiteX8" fmla="*/ 160674 w 964026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026" h="6385534">
                    <a:moveTo>
                      <a:pt x="964026" y="1064278"/>
                    </a:moveTo>
                    <a:lnTo>
                      <a:pt x="964026" y="5321256"/>
                    </a:lnTo>
                    <a:cubicBezTo>
                      <a:pt x="964026" y="5909040"/>
                      <a:pt x="953166" y="6385531"/>
                      <a:pt x="939769" y="6385531"/>
                    </a:cubicBezTo>
                    <a:lnTo>
                      <a:pt x="0" y="6385531"/>
                    </a:lnTo>
                    <a:lnTo>
                      <a:pt x="0" y="638553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939769" y="3"/>
                    </a:lnTo>
                    <a:cubicBezTo>
                      <a:pt x="953166" y="3"/>
                      <a:pt x="964026" y="476494"/>
                      <a:pt x="964026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4" tIns="54680" rIns="54680" bIns="54680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внештатных технических инспектора и 86 уполномоченных по охране труда осуществляют контроль за соблюдением законодательства о труде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Полилиния 5"/>
              <p:cNvSpPr/>
              <p:nvPr/>
            </p:nvSpPr>
            <p:spPr>
              <a:xfrm>
                <a:off x="867449" y="3166250"/>
                <a:ext cx="943020" cy="689639"/>
              </a:xfrm>
              <a:custGeom>
                <a:avLst/>
                <a:gdLst>
                  <a:gd name="connsiteX0" fmla="*/ 0 w 1234362"/>
                  <a:gd name="connsiteY0" fmla="*/ 0 h 959281"/>
                  <a:gd name="connsiteX1" fmla="*/ 754722 w 1234362"/>
                  <a:gd name="connsiteY1" fmla="*/ 0 h 959281"/>
                  <a:gd name="connsiteX2" fmla="*/ 1234362 w 1234362"/>
                  <a:gd name="connsiteY2" fmla="*/ 479641 h 959281"/>
                  <a:gd name="connsiteX3" fmla="*/ 754722 w 1234362"/>
                  <a:gd name="connsiteY3" fmla="*/ 959281 h 959281"/>
                  <a:gd name="connsiteX4" fmla="*/ 0 w 1234362"/>
                  <a:gd name="connsiteY4" fmla="*/ 959281 h 959281"/>
                  <a:gd name="connsiteX5" fmla="*/ 479641 w 1234362"/>
                  <a:gd name="connsiteY5" fmla="*/ 479641 h 959281"/>
                  <a:gd name="connsiteX6" fmla="*/ 0 w 1234362"/>
                  <a:gd name="connsiteY6" fmla="*/ 0 h 95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34362" h="959281">
                    <a:moveTo>
                      <a:pt x="1234361" y="0"/>
                    </a:moveTo>
                    <a:lnTo>
                      <a:pt x="1234361" y="586530"/>
                    </a:lnTo>
                    <a:lnTo>
                      <a:pt x="617180" y="959281"/>
                    </a:lnTo>
                    <a:lnTo>
                      <a:pt x="1" y="586530"/>
                    </a:lnTo>
                    <a:lnTo>
                      <a:pt x="1" y="0"/>
                    </a:lnTo>
                    <a:lnTo>
                      <a:pt x="617180" y="372752"/>
                    </a:lnTo>
                    <a:lnTo>
                      <a:pt x="1234361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3">
                <a:schemeClr val="accent2">
                  <a:hueOff val="-3277702"/>
                  <a:satOff val="-3888"/>
                  <a:lumOff val="-2059"/>
                  <a:alphaOff val="0"/>
                </a:schemeClr>
              </a:fillRef>
              <a:effectRef idx="2">
                <a:schemeClr val="accent2">
                  <a:hueOff val="-3277702"/>
                  <a:satOff val="-3888"/>
                  <a:lumOff val="-205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621" tIns="487262" rIns="7620" bIns="487260" spcCol="1270" anchor="ctr"/>
              <a:lstStyle/>
              <a:p>
                <a:pPr algn="ctr" defTabSz="5334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1827285" y="3166250"/>
                <a:ext cx="6385535" cy="741047"/>
              </a:xfrm>
              <a:custGeom>
                <a:avLst/>
                <a:gdLst>
                  <a:gd name="connsiteX0" fmla="*/ 148463 w 890761"/>
                  <a:gd name="connsiteY0" fmla="*/ 0 h 6385534"/>
                  <a:gd name="connsiteX1" fmla="*/ 742298 w 890761"/>
                  <a:gd name="connsiteY1" fmla="*/ 0 h 6385534"/>
                  <a:gd name="connsiteX2" fmla="*/ 890761 w 890761"/>
                  <a:gd name="connsiteY2" fmla="*/ 148463 h 6385534"/>
                  <a:gd name="connsiteX3" fmla="*/ 890761 w 890761"/>
                  <a:gd name="connsiteY3" fmla="*/ 6385534 h 6385534"/>
                  <a:gd name="connsiteX4" fmla="*/ 890761 w 890761"/>
                  <a:gd name="connsiteY4" fmla="*/ 6385534 h 6385534"/>
                  <a:gd name="connsiteX5" fmla="*/ 0 w 890761"/>
                  <a:gd name="connsiteY5" fmla="*/ 6385534 h 6385534"/>
                  <a:gd name="connsiteX6" fmla="*/ 0 w 890761"/>
                  <a:gd name="connsiteY6" fmla="*/ 6385534 h 6385534"/>
                  <a:gd name="connsiteX7" fmla="*/ 0 w 890761"/>
                  <a:gd name="connsiteY7" fmla="*/ 148463 h 6385534"/>
                  <a:gd name="connsiteX8" fmla="*/ 148463 w 890761"/>
                  <a:gd name="connsiteY8" fmla="*/ 0 h 6385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0761" h="6385534">
                    <a:moveTo>
                      <a:pt x="890761" y="1064278"/>
                    </a:moveTo>
                    <a:lnTo>
                      <a:pt x="890761" y="5321256"/>
                    </a:lnTo>
                    <a:cubicBezTo>
                      <a:pt x="890761" y="5909039"/>
                      <a:pt x="881489" y="6385530"/>
                      <a:pt x="870051" y="6385530"/>
                    </a:cubicBezTo>
                    <a:lnTo>
                      <a:pt x="0" y="6385530"/>
                    </a:lnTo>
                    <a:lnTo>
                      <a:pt x="0" y="638553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870051" y="4"/>
                    </a:lnTo>
                    <a:cubicBezTo>
                      <a:pt x="881489" y="4"/>
                      <a:pt x="890761" y="476495"/>
                      <a:pt x="890761" y="1064278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3277702"/>
                  <a:satOff val="-3888"/>
                  <a:lumOff val="-2059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5345" tIns="51103" rIns="51103" bIns="51104" spcCol="1270" anchor="ctr"/>
              <a:lstStyle/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Внештатными техническими инспекторами проведено 4 обследования  образовательных организаций по охране труда</a:t>
                </a:r>
              </a:p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Уполномоченными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охране труда от профсоюза совместно с администрацией образовательных организаций проведено 217 обследований по вопросам охраны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труда</a:t>
                </a:r>
              </a:p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Зарегистрировано 4 несчастных случая с работниками образовательных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организаций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14300" lvl="1" indent="-114300" defTabSz="5334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5367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8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18659"/>
              <a:ext cx="1132258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9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973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Защита прав членов профсоюза на здоровые и безопасные условия труда</a:t>
              </a:r>
            </a:p>
            <a:p>
              <a:pPr algn="ctr"/>
              <a:endParaRPr lang="ru-RU" alt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1071524" y="4985440"/>
              <a:ext cx="7235546" cy="911035"/>
            </a:xfrm>
            <a:custGeom>
              <a:avLst/>
              <a:gdLst>
                <a:gd name="connsiteX0" fmla="*/ 0 w 7235546"/>
                <a:gd name="connsiteY0" fmla="*/ 66508 h 665084"/>
                <a:gd name="connsiteX1" fmla="*/ 66508 w 7235546"/>
                <a:gd name="connsiteY1" fmla="*/ 0 h 665084"/>
                <a:gd name="connsiteX2" fmla="*/ 7169038 w 7235546"/>
                <a:gd name="connsiteY2" fmla="*/ 0 h 665084"/>
                <a:gd name="connsiteX3" fmla="*/ 7235546 w 7235546"/>
                <a:gd name="connsiteY3" fmla="*/ 66508 h 665084"/>
                <a:gd name="connsiteX4" fmla="*/ 7235546 w 7235546"/>
                <a:gd name="connsiteY4" fmla="*/ 598576 h 665084"/>
                <a:gd name="connsiteX5" fmla="*/ 7169038 w 7235546"/>
                <a:gd name="connsiteY5" fmla="*/ 665084 h 665084"/>
                <a:gd name="connsiteX6" fmla="*/ 66508 w 7235546"/>
                <a:gd name="connsiteY6" fmla="*/ 665084 h 665084"/>
                <a:gd name="connsiteX7" fmla="*/ 0 w 7235546"/>
                <a:gd name="connsiteY7" fmla="*/ 598576 h 665084"/>
                <a:gd name="connsiteX8" fmla="*/ 0 w 7235546"/>
                <a:gd name="connsiteY8" fmla="*/ 66508 h 665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35546" h="665084">
                  <a:moveTo>
                    <a:pt x="0" y="66508"/>
                  </a:moveTo>
                  <a:cubicBezTo>
                    <a:pt x="0" y="29777"/>
                    <a:pt x="29777" y="0"/>
                    <a:pt x="66508" y="0"/>
                  </a:cubicBezTo>
                  <a:lnTo>
                    <a:pt x="7169038" y="0"/>
                  </a:lnTo>
                  <a:cubicBezTo>
                    <a:pt x="7205769" y="0"/>
                    <a:pt x="7235546" y="29777"/>
                    <a:pt x="7235546" y="66508"/>
                  </a:cubicBezTo>
                  <a:lnTo>
                    <a:pt x="7235546" y="598576"/>
                  </a:lnTo>
                  <a:cubicBezTo>
                    <a:pt x="7235546" y="635307"/>
                    <a:pt x="7205769" y="665084"/>
                    <a:pt x="7169038" y="665084"/>
                  </a:cubicBezTo>
                  <a:lnTo>
                    <a:pt x="66508" y="665084"/>
                  </a:lnTo>
                  <a:cubicBezTo>
                    <a:pt x="29777" y="665084"/>
                    <a:pt x="0" y="635307"/>
                    <a:pt x="0" y="598576"/>
                  </a:cubicBezTo>
                  <a:lnTo>
                    <a:pt x="0" y="66508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2820" tIns="72820" rIns="72820" bIns="7282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информации комитета образования городского округа «Город Чита» 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62230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году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направлено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из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бюджета </a:t>
              </a:r>
            </a:p>
            <a:p>
              <a:pPr algn="ctr" defTabSz="62230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более 53 млн. руб. на мероприятия по охране труда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1820191" y="1861890"/>
              <a:ext cx="6450279" cy="432048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44766" rIns="44766" bIns="44768" spcCol="1270" anchor="ctr"/>
            <a:lstStyle/>
            <a:p>
              <a:pPr marL="114300" lvl="1" indent="-114300" defTabSz="5334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Поступило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106 обращений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 председателей первичных профсоюзных организаций и членов профсоюза по вопросам охраны труда</a:t>
              </a:r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867609" y="1861890"/>
              <a:ext cx="952582" cy="702274"/>
            </a:xfrm>
            <a:custGeom>
              <a:avLst/>
              <a:gdLst>
                <a:gd name="connsiteX0" fmla="*/ 0 w 1234362"/>
                <a:gd name="connsiteY0" fmla="*/ 0 h 959281"/>
                <a:gd name="connsiteX1" fmla="*/ 754722 w 1234362"/>
                <a:gd name="connsiteY1" fmla="*/ 0 h 959281"/>
                <a:gd name="connsiteX2" fmla="*/ 1234362 w 1234362"/>
                <a:gd name="connsiteY2" fmla="*/ 479641 h 959281"/>
                <a:gd name="connsiteX3" fmla="*/ 754722 w 1234362"/>
                <a:gd name="connsiteY3" fmla="*/ 959281 h 959281"/>
                <a:gd name="connsiteX4" fmla="*/ 0 w 1234362"/>
                <a:gd name="connsiteY4" fmla="*/ 959281 h 959281"/>
                <a:gd name="connsiteX5" fmla="*/ 479641 w 1234362"/>
                <a:gd name="connsiteY5" fmla="*/ 479641 h 959281"/>
                <a:gd name="connsiteX6" fmla="*/ 0 w 1234362"/>
                <a:gd name="connsiteY6" fmla="*/ 0 h 95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4362" h="959281">
                  <a:moveTo>
                    <a:pt x="1234361" y="0"/>
                  </a:moveTo>
                  <a:lnTo>
                    <a:pt x="1234361" y="586530"/>
                  </a:lnTo>
                  <a:lnTo>
                    <a:pt x="617180" y="959281"/>
                  </a:lnTo>
                  <a:lnTo>
                    <a:pt x="1" y="586530"/>
                  </a:lnTo>
                  <a:lnTo>
                    <a:pt x="1" y="0"/>
                  </a:lnTo>
                  <a:lnTo>
                    <a:pt x="617180" y="372752"/>
                  </a:lnTo>
                  <a:lnTo>
                    <a:pt x="1234361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-3277702"/>
                <a:satOff val="-3888"/>
                <a:lumOff val="-2059"/>
                <a:alphaOff val="0"/>
              </a:schemeClr>
            </a:lnRef>
            <a:fillRef idx="3">
              <a:schemeClr val="accent2">
                <a:hueOff val="-3277702"/>
                <a:satOff val="-3888"/>
                <a:lumOff val="-2059"/>
                <a:alphaOff val="0"/>
              </a:schemeClr>
            </a:fillRef>
            <a:effectRef idx="2">
              <a:schemeClr val="accent2">
                <a:hueOff val="-3277702"/>
                <a:satOff val="-3888"/>
                <a:lumOff val="-2059"/>
                <a:alphaOff val="0"/>
              </a:schemeClr>
            </a:effectRef>
            <a:fontRef idx="minor">
              <a:schemeClr val="lt1"/>
            </a:fontRef>
          </p:style>
          <p:txBody>
            <a:bodyPr lIns="7621" tIns="487262" rIns="7620" bIns="487260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1820750" y="2707852"/>
              <a:ext cx="6450279" cy="844400"/>
            </a:xfrm>
            <a:custGeom>
              <a:avLst/>
              <a:gdLst>
                <a:gd name="connsiteX0" fmla="*/ 126828 w 760950"/>
                <a:gd name="connsiteY0" fmla="*/ 0 h 6385534"/>
                <a:gd name="connsiteX1" fmla="*/ 634122 w 760950"/>
                <a:gd name="connsiteY1" fmla="*/ 0 h 6385534"/>
                <a:gd name="connsiteX2" fmla="*/ 760950 w 760950"/>
                <a:gd name="connsiteY2" fmla="*/ 126828 h 6385534"/>
                <a:gd name="connsiteX3" fmla="*/ 760950 w 760950"/>
                <a:gd name="connsiteY3" fmla="*/ 6385534 h 6385534"/>
                <a:gd name="connsiteX4" fmla="*/ 760950 w 760950"/>
                <a:gd name="connsiteY4" fmla="*/ 6385534 h 6385534"/>
                <a:gd name="connsiteX5" fmla="*/ 0 w 760950"/>
                <a:gd name="connsiteY5" fmla="*/ 6385534 h 6385534"/>
                <a:gd name="connsiteX6" fmla="*/ 0 w 760950"/>
                <a:gd name="connsiteY6" fmla="*/ 6385534 h 6385534"/>
                <a:gd name="connsiteX7" fmla="*/ 0 w 760950"/>
                <a:gd name="connsiteY7" fmla="*/ 126828 h 6385534"/>
                <a:gd name="connsiteX8" fmla="*/ 126828 w 760950"/>
                <a:gd name="connsiteY8" fmla="*/ 0 h 6385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950" h="6385534">
                  <a:moveTo>
                    <a:pt x="760950" y="1064284"/>
                  </a:moveTo>
                  <a:lnTo>
                    <a:pt x="760950" y="5321250"/>
                  </a:lnTo>
                  <a:cubicBezTo>
                    <a:pt x="760950" y="5909034"/>
                    <a:pt x="754183" y="6385530"/>
                    <a:pt x="745836" y="6385530"/>
                  </a:cubicBezTo>
                  <a:lnTo>
                    <a:pt x="0" y="6385530"/>
                  </a:lnTo>
                  <a:lnTo>
                    <a:pt x="0" y="63855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45836" y="4"/>
                  </a:lnTo>
                  <a:cubicBezTo>
                    <a:pt x="754183" y="4"/>
                    <a:pt x="760950" y="476500"/>
                    <a:pt x="760950" y="106428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-6555403"/>
                <a:satOff val="-7776"/>
                <a:lumOff val="-41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5" tIns="44766" rIns="44766" bIns="44768" spcCol="1270" anchor="ctr"/>
            <a:lstStyle/>
            <a:p>
              <a:pPr marL="114300" lvl="1" indent="-114300" defTabSz="5334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Проверено 62 образовательные организации в ходе  региональной тематической проверки </a:t>
              </a:r>
              <a:r>
                <a: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теме: «Соблюдение требований охраны труда в части обеспечения работников образовательных организаций Забайкальского края сертификационными средствами индивидуальной защиты, проведения периодических медицинских осмотров и профессиональных  гигиенических подготовок»</a:t>
              </a:r>
            </a:p>
          </p:txBody>
        </p:sp>
      </p:grpSp>
      <p:sp>
        <p:nvSpPr>
          <p:cNvPr id="28" name="Полилиния 27"/>
          <p:cNvSpPr/>
          <p:nvPr/>
        </p:nvSpPr>
        <p:spPr>
          <a:xfrm>
            <a:off x="867609" y="2995224"/>
            <a:ext cx="952582" cy="936104"/>
          </a:xfrm>
          <a:custGeom>
            <a:avLst/>
            <a:gdLst>
              <a:gd name="connsiteX0" fmla="*/ 0 w 1234362"/>
              <a:gd name="connsiteY0" fmla="*/ 0 h 959281"/>
              <a:gd name="connsiteX1" fmla="*/ 754722 w 1234362"/>
              <a:gd name="connsiteY1" fmla="*/ 0 h 959281"/>
              <a:gd name="connsiteX2" fmla="*/ 1234362 w 1234362"/>
              <a:gd name="connsiteY2" fmla="*/ 479641 h 959281"/>
              <a:gd name="connsiteX3" fmla="*/ 754722 w 1234362"/>
              <a:gd name="connsiteY3" fmla="*/ 959281 h 959281"/>
              <a:gd name="connsiteX4" fmla="*/ 0 w 1234362"/>
              <a:gd name="connsiteY4" fmla="*/ 959281 h 959281"/>
              <a:gd name="connsiteX5" fmla="*/ 479641 w 1234362"/>
              <a:gd name="connsiteY5" fmla="*/ 479641 h 959281"/>
              <a:gd name="connsiteX6" fmla="*/ 0 w 1234362"/>
              <a:gd name="connsiteY6" fmla="*/ 0 h 95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4362" h="959281">
                <a:moveTo>
                  <a:pt x="1234361" y="0"/>
                </a:moveTo>
                <a:lnTo>
                  <a:pt x="1234361" y="586530"/>
                </a:lnTo>
                <a:lnTo>
                  <a:pt x="617180" y="959281"/>
                </a:lnTo>
                <a:lnTo>
                  <a:pt x="1" y="586530"/>
                </a:lnTo>
                <a:lnTo>
                  <a:pt x="1" y="0"/>
                </a:lnTo>
                <a:lnTo>
                  <a:pt x="617180" y="372752"/>
                </a:lnTo>
                <a:lnTo>
                  <a:pt x="1234361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hueOff val="-3277702"/>
              <a:satOff val="-3888"/>
              <a:lumOff val="-2059"/>
              <a:alphaOff val="0"/>
            </a:schemeClr>
          </a:lnRef>
          <a:fillRef idx="3">
            <a:schemeClr val="accent2">
              <a:hueOff val="-3277702"/>
              <a:satOff val="-3888"/>
              <a:lumOff val="-2059"/>
              <a:alphaOff val="0"/>
            </a:schemeClr>
          </a:fillRef>
          <a:effectRef idx="2">
            <a:schemeClr val="accent2">
              <a:hueOff val="-3277702"/>
              <a:satOff val="-3888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lIns="7621" tIns="487262" rIns="7620" bIns="487260" spcCol="127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Группа 9"/>
          <p:cNvGrpSpPr>
            <a:grpSpLocks/>
          </p:cNvGrpSpPr>
          <p:nvPr/>
        </p:nvGrpSpPr>
        <p:grpSpPr bwMode="auto">
          <a:xfrm>
            <a:off x="250825" y="-4763"/>
            <a:ext cx="8693150" cy="6035676"/>
            <a:chOff x="251521" y="-5263"/>
            <a:chExt cx="8693097" cy="6035910"/>
          </a:xfrm>
        </p:grpSpPr>
        <p:grpSp>
          <p:nvGrpSpPr>
            <p:cNvPr id="16387" name="Группа 1"/>
            <p:cNvGrpSpPr>
              <a:grpSpLocks/>
            </p:cNvGrpSpPr>
            <p:nvPr/>
          </p:nvGrpSpPr>
          <p:grpSpPr bwMode="auto">
            <a:xfrm>
              <a:off x="1632502" y="1857222"/>
              <a:ext cx="5760639" cy="4173425"/>
              <a:chOff x="1691680" y="1412777"/>
              <a:chExt cx="5760639" cy="4173425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1691680" y="1415813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1431" tIns="283817" rIns="11429" bIns="283816" spcCol="1270" anchor="ctr"/>
              <a:lstStyle/>
              <a:p>
                <a:pPr algn="ctr" defTabSz="8001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2223778" y="1412777"/>
                <a:ext cx="5215866" cy="505860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128016" tIns="36124" rIns="36124" bIns="36124" spcCol="1270" anchor="ctr"/>
              <a:lstStyle/>
              <a:p>
                <a:pPr marL="171450" lvl="1" indent="-171450" defTabSz="8001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 – по социальному партнерству и правозащитной работе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Полилиния 5"/>
              <p:cNvSpPr/>
              <p:nvPr/>
            </p:nvSpPr>
            <p:spPr>
              <a:xfrm>
                <a:off x="1691680" y="2095144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1311081"/>
                  <a:satOff val="-1555"/>
                  <a:lumOff val="-823"/>
                  <a:alphaOff val="0"/>
                </a:schemeClr>
              </a:lnRef>
              <a:fillRef idx="3">
                <a:schemeClr val="accent2">
                  <a:hueOff val="-1311081"/>
                  <a:satOff val="-1555"/>
                  <a:lumOff val="-823"/>
                  <a:alphaOff val="0"/>
                </a:schemeClr>
              </a:fillRef>
              <a:effectRef idx="2">
                <a:schemeClr val="accent2">
                  <a:hueOff val="-1311081"/>
                  <a:satOff val="-1555"/>
                  <a:lumOff val="-823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1431" tIns="283817" rIns="11429" bIns="283816" spcCol="1270" anchor="ctr"/>
              <a:lstStyle/>
              <a:p>
                <a:pPr algn="ctr" defTabSz="8001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2236453" y="2094242"/>
                <a:ext cx="5215866" cy="505860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1311081"/>
                  <a:satOff val="-1555"/>
                  <a:lumOff val="-823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128016" tIns="36124" rIns="36124" bIns="36124" spcCol="1270" anchor="ctr"/>
              <a:lstStyle/>
              <a:p>
                <a:pPr marL="171450" lvl="1" indent="-171450" defTabSz="8001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– по защите прав членов профсоюза на здоровые и безопасные условия труда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Полилиния 8"/>
              <p:cNvSpPr/>
              <p:nvPr/>
            </p:nvSpPr>
            <p:spPr>
              <a:xfrm>
                <a:off x="1691680" y="2772670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2622161"/>
                  <a:satOff val="-3110"/>
                  <a:lumOff val="-1647"/>
                  <a:alphaOff val="0"/>
                </a:schemeClr>
              </a:lnRef>
              <a:fillRef idx="3">
                <a:schemeClr val="accent2">
                  <a:hueOff val="-2622161"/>
                  <a:satOff val="-3110"/>
                  <a:lumOff val="-1647"/>
                  <a:alphaOff val="0"/>
                </a:schemeClr>
              </a:fillRef>
              <a:effectRef idx="2">
                <a:schemeClr val="accent2">
                  <a:hueOff val="-2622161"/>
                  <a:satOff val="-3110"/>
                  <a:lumOff val="-164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1431" tIns="283817" rIns="11429" bIns="283816" spcCol="1270" anchor="ctr"/>
              <a:lstStyle/>
              <a:p>
                <a:pPr defTabSz="8001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Полилиния 10"/>
              <p:cNvSpPr/>
              <p:nvPr/>
            </p:nvSpPr>
            <p:spPr>
              <a:xfrm>
                <a:off x="2236453" y="2772671"/>
                <a:ext cx="5215866" cy="506127"/>
              </a:xfrm>
              <a:custGeom>
                <a:avLst/>
                <a:gdLst>
                  <a:gd name="connsiteX0" fmla="*/ 84356 w 506126"/>
                  <a:gd name="connsiteY0" fmla="*/ 0 h 5215866"/>
                  <a:gd name="connsiteX1" fmla="*/ 421770 w 506126"/>
                  <a:gd name="connsiteY1" fmla="*/ 0 h 5215866"/>
                  <a:gd name="connsiteX2" fmla="*/ 506126 w 506126"/>
                  <a:gd name="connsiteY2" fmla="*/ 84356 h 5215866"/>
                  <a:gd name="connsiteX3" fmla="*/ 506126 w 506126"/>
                  <a:gd name="connsiteY3" fmla="*/ 5215866 h 5215866"/>
                  <a:gd name="connsiteX4" fmla="*/ 506126 w 506126"/>
                  <a:gd name="connsiteY4" fmla="*/ 5215866 h 5215866"/>
                  <a:gd name="connsiteX5" fmla="*/ 0 w 506126"/>
                  <a:gd name="connsiteY5" fmla="*/ 5215866 h 5215866"/>
                  <a:gd name="connsiteX6" fmla="*/ 0 w 506126"/>
                  <a:gd name="connsiteY6" fmla="*/ 5215866 h 5215866"/>
                  <a:gd name="connsiteX7" fmla="*/ 0 w 506126"/>
                  <a:gd name="connsiteY7" fmla="*/ 84356 h 5215866"/>
                  <a:gd name="connsiteX8" fmla="*/ 84356 w 506126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6126" h="5215866">
                    <a:moveTo>
                      <a:pt x="506126" y="869332"/>
                    </a:moveTo>
                    <a:lnTo>
                      <a:pt x="506126" y="4346534"/>
                    </a:lnTo>
                    <a:cubicBezTo>
                      <a:pt x="506126" y="4826655"/>
                      <a:pt x="502461" y="5215861"/>
                      <a:pt x="497940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940" y="5"/>
                    </a:lnTo>
                    <a:cubicBezTo>
                      <a:pt x="502461" y="5"/>
                      <a:pt x="506126" y="389211"/>
                      <a:pt x="506126" y="869332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2622161"/>
                  <a:satOff val="-3110"/>
                  <a:lumOff val="-164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128017" tIns="36136" rIns="36136" bIns="36139" spcCol="1270" anchor="ctr"/>
              <a:lstStyle/>
              <a:p>
                <a:pPr marL="171450" lvl="1" indent="-171450" defTabSz="8001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– по мотивации профсоюзного членства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Полилиния 11"/>
              <p:cNvSpPr/>
              <p:nvPr/>
            </p:nvSpPr>
            <p:spPr>
              <a:xfrm>
                <a:off x="1691680" y="3451098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3933242"/>
                  <a:satOff val="-4666"/>
                  <a:lumOff val="-2470"/>
                  <a:alphaOff val="0"/>
                </a:schemeClr>
              </a:lnRef>
              <a:fillRef idx="3">
                <a:schemeClr val="accent2">
                  <a:hueOff val="-3933242"/>
                  <a:satOff val="-4666"/>
                  <a:lumOff val="-2470"/>
                  <a:alphaOff val="0"/>
                </a:schemeClr>
              </a:fillRef>
              <a:effectRef idx="2">
                <a:schemeClr val="accent2">
                  <a:hueOff val="-3933242"/>
                  <a:satOff val="-4666"/>
                  <a:lumOff val="-247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1431" tIns="283817" rIns="11429" bIns="283816" spcCol="1270" anchor="ctr"/>
              <a:lstStyle/>
              <a:p>
                <a:pPr defTabSz="8001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b="1" dirty="0"/>
              </a:p>
            </p:txBody>
          </p:sp>
          <p:sp>
            <p:nvSpPr>
              <p:cNvPr id="13" name="Полилиния 12"/>
              <p:cNvSpPr/>
              <p:nvPr/>
            </p:nvSpPr>
            <p:spPr>
              <a:xfrm>
                <a:off x="2237027" y="3468268"/>
                <a:ext cx="5215292" cy="505861"/>
              </a:xfrm>
              <a:custGeom>
                <a:avLst/>
                <a:gdLst>
                  <a:gd name="connsiteX0" fmla="*/ 84312 w 505860"/>
                  <a:gd name="connsiteY0" fmla="*/ 0 h 5215292"/>
                  <a:gd name="connsiteX1" fmla="*/ 421548 w 505860"/>
                  <a:gd name="connsiteY1" fmla="*/ 0 h 5215292"/>
                  <a:gd name="connsiteX2" fmla="*/ 505860 w 505860"/>
                  <a:gd name="connsiteY2" fmla="*/ 84312 h 5215292"/>
                  <a:gd name="connsiteX3" fmla="*/ 505860 w 505860"/>
                  <a:gd name="connsiteY3" fmla="*/ 5215292 h 5215292"/>
                  <a:gd name="connsiteX4" fmla="*/ 505860 w 505860"/>
                  <a:gd name="connsiteY4" fmla="*/ 5215292 h 5215292"/>
                  <a:gd name="connsiteX5" fmla="*/ 0 w 505860"/>
                  <a:gd name="connsiteY5" fmla="*/ 5215292 h 5215292"/>
                  <a:gd name="connsiteX6" fmla="*/ 0 w 505860"/>
                  <a:gd name="connsiteY6" fmla="*/ 5215292 h 5215292"/>
                  <a:gd name="connsiteX7" fmla="*/ 0 w 505860"/>
                  <a:gd name="connsiteY7" fmla="*/ 84312 h 5215292"/>
                  <a:gd name="connsiteX8" fmla="*/ 84312 w 505860"/>
                  <a:gd name="connsiteY8" fmla="*/ 0 h 5215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292">
                    <a:moveTo>
                      <a:pt x="505860" y="869239"/>
                    </a:moveTo>
                    <a:lnTo>
                      <a:pt x="505860" y="4346053"/>
                    </a:lnTo>
                    <a:cubicBezTo>
                      <a:pt x="505860" y="4826115"/>
                      <a:pt x="502199" y="5215287"/>
                      <a:pt x="497682" y="5215287"/>
                    </a:cubicBezTo>
                    <a:lnTo>
                      <a:pt x="0" y="5215287"/>
                    </a:lnTo>
                    <a:lnTo>
                      <a:pt x="0" y="5215287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2" y="5"/>
                    </a:lnTo>
                    <a:cubicBezTo>
                      <a:pt x="502199" y="5"/>
                      <a:pt x="505860" y="389177"/>
                      <a:pt x="505860" y="869239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3933242"/>
                  <a:satOff val="-4666"/>
                  <a:lumOff val="-247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128016" tIns="36124" rIns="36124" bIns="36125" spcCol="1270" anchor="ctr"/>
              <a:lstStyle/>
              <a:p>
                <a:pPr marL="171450" lvl="1" indent="-171450" defTabSz="8001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 по информационной работе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Полилиния 14"/>
              <p:cNvSpPr/>
              <p:nvPr/>
            </p:nvSpPr>
            <p:spPr>
              <a:xfrm>
                <a:off x="1691680" y="4129526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5244323"/>
                  <a:satOff val="-6221"/>
                  <a:lumOff val="-3294"/>
                  <a:alphaOff val="0"/>
                </a:schemeClr>
              </a:lnRef>
              <a:fillRef idx="3">
                <a:schemeClr val="accent2">
                  <a:hueOff val="-5244323"/>
                  <a:satOff val="-6221"/>
                  <a:lumOff val="-3294"/>
                  <a:alphaOff val="0"/>
                </a:schemeClr>
              </a:fillRef>
              <a:effectRef idx="2">
                <a:schemeClr val="accent2">
                  <a:hueOff val="-5244323"/>
                  <a:satOff val="-6221"/>
                  <a:lumOff val="-329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1431" tIns="283817" rIns="11429" bIns="283816" spcCol="1270" anchor="ctr"/>
              <a:lstStyle/>
              <a:p>
                <a:pPr defTabSz="8001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b="1" dirty="0"/>
              </a:p>
            </p:txBody>
          </p:sp>
          <p:sp>
            <p:nvSpPr>
              <p:cNvPr id="16" name="Полилиния 15"/>
              <p:cNvSpPr/>
              <p:nvPr/>
            </p:nvSpPr>
            <p:spPr>
              <a:xfrm>
                <a:off x="2236453" y="4156120"/>
                <a:ext cx="5215866" cy="505861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5244323"/>
                  <a:satOff val="-6221"/>
                  <a:lumOff val="-3294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128016" tIns="36124" rIns="36124" bIns="36125" spcCol="1270" anchor="ctr"/>
              <a:lstStyle/>
              <a:p>
                <a:pPr marL="171450" lvl="1" indent="-171450" defTabSz="8001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 – по финансовой работе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Полилиния 16"/>
              <p:cNvSpPr/>
              <p:nvPr/>
            </p:nvSpPr>
            <p:spPr>
              <a:xfrm>
                <a:off x="1691680" y="4807955"/>
                <a:ext cx="544773" cy="778247"/>
              </a:xfrm>
              <a:custGeom>
                <a:avLst/>
                <a:gdLst>
                  <a:gd name="connsiteX0" fmla="*/ 0 w 778247"/>
                  <a:gd name="connsiteY0" fmla="*/ 0 h 544773"/>
                  <a:gd name="connsiteX1" fmla="*/ 505861 w 778247"/>
                  <a:gd name="connsiteY1" fmla="*/ 0 h 544773"/>
                  <a:gd name="connsiteX2" fmla="*/ 778247 w 778247"/>
                  <a:gd name="connsiteY2" fmla="*/ 272387 h 544773"/>
                  <a:gd name="connsiteX3" fmla="*/ 505861 w 778247"/>
                  <a:gd name="connsiteY3" fmla="*/ 544773 h 544773"/>
                  <a:gd name="connsiteX4" fmla="*/ 0 w 778247"/>
                  <a:gd name="connsiteY4" fmla="*/ 544773 h 544773"/>
                  <a:gd name="connsiteX5" fmla="*/ 272387 w 778247"/>
                  <a:gd name="connsiteY5" fmla="*/ 272387 h 544773"/>
                  <a:gd name="connsiteX6" fmla="*/ 0 w 778247"/>
                  <a:gd name="connsiteY6" fmla="*/ 0 h 54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8247" h="544773">
                    <a:moveTo>
                      <a:pt x="778247" y="0"/>
                    </a:moveTo>
                    <a:lnTo>
                      <a:pt x="778247" y="354103"/>
                    </a:lnTo>
                    <a:lnTo>
                      <a:pt x="389123" y="544773"/>
                    </a:lnTo>
                    <a:lnTo>
                      <a:pt x="0" y="354103"/>
                    </a:lnTo>
                    <a:lnTo>
                      <a:pt x="0" y="0"/>
                    </a:lnTo>
                    <a:lnTo>
                      <a:pt x="389123" y="190671"/>
                    </a:lnTo>
                    <a:lnTo>
                      <a:pt x="778247" y="0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3">
                <a:schemeClr val="accent2">
                  <a:hueOff val="-6555403"/>
                  <a:satOff val="-7776"/>
                  <a:lumOff val="-4117"/>
                  <a:alphaOff val="0"/>
                </a:schemeClr>
              </a:fillRef>
              <a:effectRef idx="2">
                <a:schemeClr val="accent2">
                  <a:hueOff val="-6555403"/>
                  <a:satOff val="-7776"/>
                  <a:lumOff val="-411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1431" tIns="283817" rIns="11429" bIns="283816" spcCol="1270" anchor="ctr"/>
              <a:lstStyle/>
              <a:p>
                <a:pPr defTabSz="8001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Полилиния 17"/>
              <p:cNvSpPr/>
              <p:nvPr/>
            </p:nvSpPr>
            <p:spPr>
              <a:xfrm>
                <a:off x="2236453" y="4807955"/>
                <a:ext cx="5215866" cy="505861"/>
              </a:xfrm>
              <a:custGeom>
                <a:avLst/>
                <a:gdLst>
                  <a:gd name="connsiteX0" fmla="*/ 84312 w 505860"/>
                  <a:gd name="connsiteY0" fmla="*/ 0 h 5215866"/>
                  <a:gd name="connsiteX1" fmla="*/ 421548 w 505860"/>
                  <a:gd name="connsiteY1" fmla="*/ 0 h 5215866"/>
                  <a:gd name="connsiteX2" fmla="*/ 505860 w 505860"/>
                  <a:gd name="connsiteY2" fmla="*/ 84312 h 5215866"/>
                  <a:gd name="connsiteX3" fmla="*/ 505860 w 505860"/>
                  <a:gd name="connsiteY3" fmla="*/ 5215866 h 5215866"/>
                  <a:gd name="connsiteX4" fmla="*/ 505860 w 505860"/>
                  <a:gd name="connsiteY4" fmla="*/ 5215866 h 5215866"/>
                  <a:gd name="connsiteX5" fmla="*/ 0 w 505860"/>
                  <a:gd name="connsiteY5" fmla="*/ 5215866 h 5215866"/>
                  <a:gd name="connsiteX6" fmla="*/ 0 w 505860"/>
                  <a:gd name="connsiteY6" fmla="*/ 5215866 h 5215866"/>
                  <a:gd name="connsiteX7" fmla="*/ 0 w 505860"/>
                  <a:gd name="connsiteY7" fmla="*/ 84312 h 5215866"/>
                  <a:gd name="connsiteX8" fmla="*/ 84312 w 505860"/>
                  <a:gd name="connsiteY8" fmla="*/ 0 h 5215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5860" h="5215866">
                    <a:moveTo>
                      <a:pt x="505860" y="869335"/>
                    </a:moveTo>
                    <a:lnTo>
                      <a:pt x="505860" y="4346531"/>
                    </a:lnTo>
                    <a:cubicBezTo>
                      <a:pt x="505860" y="4826646"/>
                      <a:pt x="502199" y="5215861"/>
                      <a:pt x="497683" y="5215861"/>
                    </a:cubicBezTo>
                    <a:lnTo>
                      <a:pt x="0" y="5215861"/>
                    </a:lnTo>
                    <a:lnTo>
                      <a:pt x="0" y="521586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97683" y="5"/>
                    </a:lnTo>
                    <a:cubicBezTo>
                      <a:pt x="502199" y="5"/>
                      <a:pt x="505860" y="389220"/>
                      <a:pt x="505860" y="869335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extrusionH="12700" prstMaterial="plastic">
                <a:bevelT w="50800" h="50800"/>
              </a:sp3d>
            </p:spPr>
            <p:style>
              <a:lnRef idx="1">
                <a:schemeClr val="accent2">
                  <a:hueOff val="-6555403"/>
                  <a:satOff val="-7776"/>
                  <a:lumOff val="-4117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128016" tIns="36124" rIns="36124" bIns="36125" spcCol="1270" anchor="ctr"/>
              <a:lstStyle/>
              <a:p>
                <a:pPr marL="171450" lvl="1" indent="-171450" defTabSz="80010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 – по организационным вопросам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638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-5263"/>
              <a:ext cx="864096" cy="97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2" descr="C:\Users\Ирина\Desktop\2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8659"/>
              <a:ext cx="988242" cy="97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0" name="Прямоугольник 13"/>
            <p:cNvSpPr>
              <a:spLocks noChangeArrowheads="1"/>
            </p:cNvSpPr>
            <p:nvPr/>
          </p:nvSpPr>
          <p:spPr bwMode="auto">
            <a:xfrm>
              <a:off x="1259632" y="260648"/>
              <a:ext cx="6840760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ndar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ndar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ndara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ndar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Проведено 1 пленарное заседание городского комитета профсоюза и 4 заседания Президиума городского комитета профсоюза, на которых рассмотрено 65 вопросов. В том числе:</a:t>
              </a:r>
            </a:p>
            <a:p>
              <a:pPr algn="ctr"/>
              <a:endParaRPr lang="ru-RU" alt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2498</TotalTime>
  <Words>1454</Words>
  <Application>Microsoft Office PowerPoint</Application>
  <PresentationFormat>Экран (4:3)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Candara</vt:lpstr>
      <vt:lpstr>Arial</vt:lpstr>
      <vt:lpstr>Symbol</vt:lpstr>
      <vt:lpstr>Calibri</vt:lpstr>
      <vt:lpstr>Times New Roman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GordeevAV</cp:lastModifiedBy>
  <cp:revision>117</cp:revision>
  <cp:lastPrinted>2020-02-04T02:03:17Z</cp:lastPrinted>
  <dcterms:created xsi:type="dcterms:W3CDTF">2020-01-29T05:31:43Z</dcterms:created>
  <dcterms:modified xsi:type="dcterms:W3CDTF">2021-02-18T05:16:57Z</dcterms:modified>
</cp:coreProperties>
</file>