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2"/>
  </p:notesMasterIdLst>
  <p:sldIdLst>
    <p:sldId id="256" r:id="rId2"/>
    <p:sldId id="283" r:id="rId3"/>
    <p:sldId id="290" r:id="rId4"/>
    <p:sldId id="289" r:id="rId5"/>
    <p:sldId id="259" r:id="rId6"/>
    <p:sldId id="266" r:id="rId7"/>
    <p:sldId id="282" r:id="rId8"/>
    <p:sldId id="270" r:id="rId9"/>
    <p:sldId id="271" r:id="rId10"/>
    <p:sldId id="269" r:id="rId11"/>
    <p:sldId id="275" r:id="rId12"/>
    <p:sldId id="277" r:id="rId13"/>
    <p:sldId id="280" r:id="rId14"/>
    <p:sldId id="279" r:id="rId15"/>
    <p:sldId id="278" r:id="rId16"/>
    <p:sldId id="287" r:id="rId17"/>
    <p:sldId id="288" r:id="rId18"/>
    <p:sldId id="285" r:id="rId19"/>
    <p:sldId id="286" r:id="rId20"/>
    <p:sldId id="268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DBE4"/>
    <a:srgbClr val="85B2F6"/>
    <a:srgbClr val="64BC68"/>
    <a:srgbClr val="4A6B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FDD19C-418C-46E7-A8ED-971629CAA52B}" type="doc">
      <dgm:prSet loTypeId="urn:microsoft.com/office/officeart/2005/8/layout/chevron2" loCatId="process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193B6160-988C-4E29-99B1-B87B498DFCDD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C44DC7F-509C-4DA8-AA0F-82197F7D99F7}" type="parTrans" cxnId="{1CC9B052-F701-4687-A526-32C636249F17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2F133D7-5EB8-4304-88BB-DB851FCBC4CA}" type="sibTrans" cxnId="{1CC9B052-F701-4687-A526-32C636249F17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190417A-5AEC-4D0F-B826-C1DD6555DC28}">
      <dgm:prSet phldrT="[Текст]" custT="1"/>
      <dgm:spPr/>
      <dgm:t>
        <a:bodyPr/>
        <a:lstStyle/>
        <a:p>
          <a:pPr algn="just"/>
          <a:r>
            <a: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22 марта прошел семинар по обобщению практики работы первичной профсоюзной организации школы № 2</a:t>
          </a:r>
        </a:p>
      </dgm:t>
    </dgm:pt>
    <dgm:pt modelId="{67D54B81-D173-4D97-A45A-5BF04FC4769A}" type="parTrans" cxnId="{700AB8FC-3CA1-4333-9210-797CDA721A7D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E54DF6-6D47-43E4-A5A4-99999645C08F}" type="sibTrans" cxnId="{700AB8FC-3CA1-4333-9210-797CDA721A7D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7C73225-272B-4C40-AFD8-B85B7BC679D2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6D6334F-E16F-4D17-ABB4-1212E30FAAFF}" type="sibTrans" cxnId="{76956552-B3A6-44AD-8E59-3FC968C10520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657AE8-CEB3-4DB0-AD8E-70D46851A792}" type="parTrans" cxnId="{76956552-B3A6-44AD-8E59-3FC968C10520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266245-99BC-4537-8B7B-7A71BF27DCBC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FB21B6-0C58-4289-92D8-8154ACD0067C}" type="parTrans" cxnId="{606EE2EB-894A-46A0-8EB0-73E91B59CF9B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1552DF9-B002-40AA-B09D-46FEE8E3523E}" type="sibTrans" cxnId="{606EE2EB-894A-46A0-8EB0-73E91B59CF9B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ABBB680-BB3D-4B0C-ABF0-1C875B32DAE1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7B7A40A-6C7C-478A-8823-3B1404457406}" type="parTrans" cxnId="{1B3B03DB-D26C-4421-B994-16C729C6635E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D0877DB-36B8-4696-A959-D6011538769D}" type="sibTrans" cxnId="{1B3B03DB-D26C-4421-B994-16C729C6635E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488DE54-C308-4D6E-BCBB-E3D126A9B2FF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2D608C-CDB3-4708-A28B-529698A0AE22}" type="parTrans" cxnId="{E388E4E3-3BD1-4A58-9103-FED6297AE263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41AEF1F-55C9-487C-8A35-4BF1271D48D9}" type="sibTrans" cxnId="{E388E4E3-3BD1-4A58-9103-FED6297AE263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906419-4AF0-44F6-B26F-E86BB2CC10F9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D0276B-4EF6-4979-8EEC-FA8BBE2E514B}" type="parTrans" cxnId="{5C52843A-A2FD-44BE-A38A-176D4411657E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FF3567-7EEC-4915-9ABC-4753B9F276C5}" type="sibTrans" cxnId="{5C52843A-A2FD-44BE-A38A-176D4411657E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FB1DB99-58E1-4E81-AC7E-357B5F9B3858}">
      <dgm:prSet custT="1"/>
      <dgm:spPr/>
      <dgm:t>
        <a:bodyPr/>
        <a:lstStyle/>
        <a:p>
          <a:pPr algn="l"/>
          <a:r>
            <a:rPr lang="ru-RU" sz="1200" dirty="0">
              <a:effectLst/>
              <a:latin typeface="Times New Roman"/>
              <a:ea typeface="Calibri"/>
            </a:rPr>
            <a:t>22 апреля провели </a:t>
          </a:r>
          <a:r>
            <a:rPr lang="ru-RU" sz="1200" dirty="0">
              <a:effectLst/>
              <a:latin typeface="Times New Roman"/>
              <a:ea typeface="Times New Roman"/>
            </a:rPr>
            <a:t>семинар для председателей первичных профсоюзных организаций и руководителей ОО школ</a:t>
          </a:r>
          <a:r>
            <a:rPr lang="ru-RU" sz="1200" b="1" dirty="0">
              <a:effectLst/>
              <a:latin typeface="Times New Roman"/>
              <a:ea typeface="Times New Roman"/>
            </a:rPr>
            <a:t> </a:t>
          </a:r>
          <a:r>
            <a:rPr lang="ru-RU" sz="1200" dirty="0">
              <a:effectLst/>
              <a:latin typeface="Times New Roman"/>
              <a:ea typeface="Times New Roman"/>
            </a:rPr>
            <a:t>по изменениям в трудовом законодательстве и законодательстве по охране труда.</a:t>
          </a:r>
          <a:endParaRPr lang="ru-RU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65F691-3346-48C9-B46C-20F429B37EAB}" type="parTrans" cxnId="{B960CBFD-D84B-4C5F-AD9C-75065F480F8B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A12911-E8F6-46D4-9951-B840DD854CA2}" type="sibTrans" cxnId="{B960CBFD-D84B-4C5F-AD9C-75065F480F8B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0E62BED-580B-4BED-BF90-15D9B2D3CD1B}">
      <dgm:prSet custT="1"/>
      <dgm:spPr/>
      <dgm:t>
        <a:bodyPr/>
        <a:lstStyle/>
        <a:p>
          <a:r>
            <a:rPr lang="ru-RU" sz="1200" dirty="0">
              <a:effectLst/>
              <a:latin typeface="Times New Roman"/>
              <a:ea typeface="Times New Roman"/>
            </a:rPr>
            <a:t>8-9 апреля приняли участие в краевом семинаре по теме: «Организационные основы деятельности Общероссийского Профсоюза образования» в качестве слушателей и модератора</a:t>
          </a:r>
          <a:endParaRPr lang="ru-RU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14804F0-21E2-4062-9338-C2F6BA3D70B7}" type="sibTrans" cxnId="{C48C981F-A78E-4DE0-B9C2-5BE72938898C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2E4F12F-6DBD-4023-A524-D6C94EECF092}" type="parTrans" cxnId="{C48C981F-A78E-4DE0-B9C2-5BE72938898C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302C6E-1CC3-49CA-8D1D-2D86C327149A}">
      <dgm:prSet custT="1"/>
      <dgm:spPr/>
      <dgm:t>
        <a:bodyPr/>
        <a:lstStyle/>
        <a:p>
          <a:r>
            <a:rPr lang="ru-RU" sz="1100" dirty="0">
              <a:latin typeface="Times New Roman" panose="02020603050405020304" pitchFamily="18" charset="0"/>
              <a:cs typeface="Times New Roman" panose="02020603050405020304" pitchFamily="18" charset="0"/>
            </a:rPr>
            <a:t>14 апреля организации дополнительного образования города приняли участие в </a:t>
          </a:r>
          <a:r>
            <a:rPr lang="ru-RU" sz="11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вебинаре</a:t>
          </a:r>
          <a:r>
            <a:rPr lang="ru-RU" sz="1100" dirty="0">
              <a:latin typeface="Times New Roman" panose="02020603050405020304" pitchFamily="18" charset="0"/>
              <a:cs typeface="Times New Roman" panose="02020603050405020304" pitchFamily="18" charset="0"/>
            </a:rPr>
            <a:t> «Воспитание со смыслом» по проведению Всероссийского форума «Развитие системы дополнительного образования детей – путь к обновлению практик воспитания всесторонне развитой личности» и Всероссийского профессионального конкурса «Арктур»</a:t>
          </a:r>
        </a:p>
      </dgm:t>
    </dgm:pt>
    <dgm:pt modelId="{817ABA97-44DE-475B-A7F9-47152F675CD0}" type="parTrans" cxnId="{88EB636D-225A-4067-BC94-F87F44A5B459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0AADB8-9D9F-48B7-A283-257A01634DD1}" type="sibTrans" cxnId="{88EB636D-225A-4067-BC94-F87F44A5B459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91A2738-CF86-499D-B2CC-389B9010D1AC}">
      <dgm:prSet custT="1"/>
      <dgm:spPr/>
      <dgm:t>
        <a:bodyPr/>
        <a:lstStyle/>
        <a:p>
          <a:pPr algn="l"/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Провели Школу правового ориентирования молодого педагога в онлайн-режиме по теме «Оплата листа нетрудоспособности»</a:t>
          </a:r>
        </a:p>
      </dgm:t>
    </dgm:pt>
    <dgm:pt modelId="{17008647-B3D4-4E9A-9343-0A3979BBB9AF}" type="parTrans" cxnId="{999DA977-42A2-4384-9B50-2C1494C8D775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D0AE7F-8EE8-4402-A347-B22E34784CBF}" type="sibTrans" cxnId="{999DA977-42A2-4384-9B50-2C1494C8D775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6673568-2CE3-4AFD-9D74-B8C78A7DEF06}">
      <dgm:prSet custT="1"/>
      <dgm:spPr/>
      <dgm:t>
        <a:bodyPr/>
        <a:lstStyle/>
        <a:p>
          <a:r>
            <a:rPr lang="ru-RU" sz="1150" dirty="0">
              <a:effectLst/>
              <a:latin typeface="Times New Roman"/>
              <a:ea typeface="Times New Roman"/>
            </a:rPr>
            <a:t>Рычкова Н.В. приняла участие в планерном совещании руководителей ДОУ с темой «О совместной работе администрации ОО и выборного органа первичной профсоюзной организации по соблюдению трудового законодательства и законодательства по охране труда»</a:t>
          </a:r>
          <a:endParaRPr lang="ru-RU" sz="115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2AC7A8-38C3-4E24-B767-0CEAB376F533}" type="parTrans" cxnId="{AEBA2D37-842A-4DE5-9948-4DAB88FB17EB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3135567-FECE-4B1A-9FB1-EF993CA39B12}" type="sibTrans" cxnId="{AEBA2D37-842A-4DE5-9948-4DAB88FB17EB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C248BC-F3AE-4DA3-BC60-662BF73D521D}">
      <dgm:prSet custT="1"/>
      <dgm:spPr/>
      <dgm:t>
        <a:bodyPr/>
        <a:lstStyle/>
        <a:p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29-30 ноября  приняли участие в краевом онлайн-семинаре по теме: «Технология заключения коллективного договора»</a:t>
          </a:r>
        </a:p>
      </dgm:t>
    </dgm:pt>
    <dgm:pt modelId="{647D0A5C-CE8A-4948-9718-D55884E8E067}" type="parTrans" cxnId="{A8CC4697-1A55-4089-8016-8C95BE77A048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E10EA3-1374-4800-8FE8-3C188BAA0C66}" type="sibTrans" cxnId="{A8CC4697-1A55-4089-8016-8C95BE77A048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FB970C-4925-470D-9970-CE5360F007E0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F8A1AB-0657-4154-A1DE-1ADAAB64A6E3}" type="sibTrans" cxnId="{A445AB67-60CB-433D-BDE6-52F2D6083403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650BBF4-B657-4846-97F4-3BD4BED67447}" type="parTrans" cxnId="{A445AB67-60CB-433D-BDE6-52F2D6083403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4ABCA47-A03B-4A2D-B9EE-A287F7641D70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6D49A7A-640A-4C12-B49C-BD617AF746B3}" type="parTrans" cxnId="{94B52341-19D3-4180-90CF-284DC30E4EE6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34A6535-7469-426A-996B-20BF9D6C0C8D}" type="sibTrans" cxnId="{94B52341-19D3-4180-90CF-284DC30E4EE6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D2DB6F2-0D0D-49A4-99A1-09CC9C086D55}">
      <dgm:prSet custT="1"/>
      <dgm:spPr/>
      <dgm:t>
        <a:bodyPr/>
        <a:lstStyle/>
        <a:p>
          <a:r>
            <a:rPr lang="ru-RU" sz="1200" b="0" dirty="0">
              <a:latin typeface="Times New Roman" panose="02020603050405020304" pitchFamily="18" charset="0"/>
              <a:cs typeface="Times New Roman" panose="02020603050405020304" pitchFamily="18" charset="0"/>
            </a:rPr>
            <a:t>2-3</a:t>
          </a:r>
          <a:r>
            <a:rPr lang="ru-RU" sz="1200" b="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декабря приняли участие в Общероссийском онлайн-</a:t>
          </a:r>
          <a:r>
            <a:rPr lang="ru-RU" sz="1200" b="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вебинаре</a:t>
          </a:r>
          <a:r>
            <a:rPr lang="ru-RU" sz="1200" b="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по теме</a:t>
          </a:r>
          <a:r>
            <a:rPr lang="ru-RU" sz="1200" b="0" dirty="0">
              <a:effectLst/>
              <a:latin typeface="Times New Roman"/>
              <a:ea typeface="Calibri"/>
              <a:cs typeface="Times New Roman"/>
            </a:rPr>
            <a:t>: «Личностный потенциал: педагогическое управление психологическими ресурсами </a:t>
          </a:r>
          <a:r>
            <a:rPr lang="ru-RU" sz="1200" b="0" dirty="0">
              <a:effectLst/>
              <a:latin typeface="Times New Roman"/>
              <a:ea typeface="Calibri"/>
            </a:rPr>
            <a:t>(профессиональный </a:t>
          </a:r>
          <a:r>
            <a:rPr lang="ru-RU" sz="1200" b="0" dirty="0" err="1">
              <a:effectLst/>
              <a:latin typeface="Times New Roman"/>
              <a:ea typeface="Calibri"/>
            </a:rPr>
            <a:t>антистресс</a:t>
          </a:r>
          <a:r>
            <a:rPr lang="ru-RU" sz="1200" b="0" dirty="0">
              <a:effectLst/>
              <a:latin typeface="Times New Roman"/>
              <a:ea typeface="Calibri"/>
            </a:rPr>
            <a:t>) </a:t>
          </a:r>
          <a:endParaRPr lang="ru-RU" sz="12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5DD8EE-1BD2-4DA8-94C8-FF8D474DC4E9}" type="parTrans" cxnId="{2757871C-5C9C-41FA-B96E-DCBD63B757F0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5C074B-1D7F-454D-89C8-90087CA3A19B}" type="sibTrans" cxnId="{2757871C-5C9C-41FA-B96E-DCBD63B757F0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3F2D91-DD41-47C9-81E5-8B25068CA351}" type="pres">
      <dgm:prSet presAssocID="{F7FDD19C-418C-46E7-A8ED-971629CAA52B}" presName="linearFlow" presStyleCnt="0">
        <dgm:presLayoutVars>
          <dgm:dir/>
          <dgm:animLvl val="lvl"/>
          <dgm:resizeHandles val="exact"/>
        </dgm:presLayoutVars>
      </dgm:prSet>
      <dgm:spPr/>
    </dgm:pt>
    <dgm:pt modelId="{FCA8445B-C8A2-496F-93AC-792FB86A047F}" type="pres">
      <dgm:prSet presAssocID="{193B6160-988C-4E29-99B1-B87B498DFCDD}" presName="composite" presStyleCnt="0"/>
      <dgm:spPr/>
    </dgm:pt>
    <dgm:pt modelId="{185B54E9-D977-4E3D-8AC2-48AA5CE97C82}" type="pres">
      <dgm:prSet presAssocID="{193B6160-988C-4E29-99B1-B87B498DFCDD}" presName="parentText" presStyleLbl="alignNode1" presStyleIdx="0" presStyleCnt="8">
        <dgm:presLayoutVars>
          <dgm:chMax val="1"/>
          <dgm:bulletEnabled val="1"/>
        </dgm:presLayoutVars>
      </dgm:prSet>
      <dgm:spPr/>
    </dgm:pt>
    <dgm:pt modelId="{4D0CCE62-3FC0-45BF-B0C5-9922BD09D203}" type="pres">
      <dgm:prSet presAssocID="{193B6160-988C-4E29-99B1-B87B498DFCDD}" presName="descendantText" presStyleLbl="alignAcc1" presStyleIdx="0" presStyleCnt="8">
        <dgm:presLayoutVars>
          <dgm:bulletEnabled val="1"/>
        </dgm:presLayoutVars>
      </dgm:prSet>
      <dgm:spPr/>
    </dgm:pt>
    <dgm:pt modelId="{F799CF57-80F6-4B79-93DF-41DD5E96609A}" type="pres">
      <dgm:prSet presAssocID="{12F133D7-5EB8-4304-88BB-DB851FCBC4CA}" presName="sp" presStyleCnt="0"/>
      <dgm:spPr/>
    </dgm:pt>
    <dgm:pt modelId="{759B63C6-089F-4438-9B3B-4FAA8470C9CE}" type="pres">
      <dgm:prSet presAssocID="{97C73225-272B-4C40-AFD8-B85B7BC679D2}" presName="composite" presStyleCnt="0"/>
      <dgm:spPr/>
    </dgm:pt>
    <dgm:pt modelId="{745977D6-84B4-477A-A709-D24F693E1ABE}" type="pres">
      <dgm:prSet presAssocID="{97C73225-272B-4C40-AFD8-B85B7BC679D2}" presName="parentText" presStyleLbl="alignNode1" presStyleIdx="1" presStyleCnt="8">
        <dgm:presLayoutVars>
          <dgm:chMax val="1"/>
          <dgm:bulletEnabled val="1"/>
        </dgm:presLayoutVars>
      </dgm:prSet>
      <dgm:spPr/>
    </dgm:pt>
    <dgm:pt modelId="{D49A9965-06E7-476F-B52C-E2996152FDAF}" type="pres">
      <dgm:prSet presAssocID="{97C73225-272B-4C40-AFD8-B85B7BC679D2}" presName="descendantText" presStyleLbl="alignAcc1" presStyleIdx="1" presStyleCnt="8">
        <dgm:presLayoutVars>
          <dgm:bulletEnabled val="1"/>
        </dgm:presLayoutVars>
      </dgm:prSet>
      <dgm:spPr/>
    </dgm:pt>
    <dgm:pt modelId="{54FF8742-668C-4864-9B73-0ADFB4C19ABB}" type="pres">
      <dgm:prSet presAssocID="{D6D6334F-E16F-4D17-ABB4-1212E30FAAFF}" presName="sp" presStyleCnt="0"/>
      <dgm:spPr/>
    </dgm:pt>
    <dgm:pt modelId="{BD1294E2-6D9E-4E27-9503-E6974814CD6C}" type="pres">
      <dgm:prSet presAssocID="{54266245-99BC-4537-8B7B-7A71BF27DCBC}" presName="composite" presStyleCnt="0"/>
      <dgm:spPr/>
    </dgm:pt>
    <dgm:pt modelId="{D807ABB2-9CBE-4C09-A88D-86CA3FC47BB9}" type="pres">
      <dgm:prSet presAssocID="{54266245-99BC-4537-8B7B-7A71BF27DCBC}" presName="parentText" presStyleLbl="alignNode1" presStyleIdx="2" presStyleCnt="8">
        <dgm:presLayoutVars>
          <dgm:chMax val="1"/>
          <dgm:bulletEnabled val="1"/>
        </dgm:presLayoutVars>
      </dgm:prSet>
      <dgm:spPr/>
    </dgm:pt>
    <dgm:pt modelId="{3CFE46C3-A8E9-49FA-A392-4134DF3AC810}" type="pres">
      <dgm:prSet presAssocID="{54266245-99BC-4537-8B7B-7A71BF27DCBC}" presName="descendantText" presStyleLbl="alignAcc1" presStyleIdx="2" presStyleCnt="8" custLinFactNeighborX="320" custLinFactNeighborY="4415">
        <dgm:presLayoutVars>
          <dgm:bulletEnabled val="1"/>
        </dgm:presLayoutVars>
      </dgm:prSet>
      <dgm:spPr/>
    </dgm:pt>
    <dgm:pt modelId="{973454C9-BC86-458D-BB6D-9AF3DCF7429D}" type="pres">
      <dgm:prSet presAssocID="{A1552DF9-B002-40AA-B09D-46FEE8E3523E}" presName="sp" presStyleCnt="0"/>
      <dgm:spPr/>
    </dgm:pt>
    <dgm:pt modelId="{F3002820-3080-49A8-8EC9-657E16A5A041}" type="pres">
      <dgm:prSet presAssocID="{FABBB680-BB3D-4B0C-ABF0-1C875B32DAE1}" presName="composite" presStyleCnt="0"/>
      <dgm:spPr/>
    </dgm:pt>
    <dgm:pt modelId="{D5DCF849-6612-4DF0-8C31-088010D9F7BB}" type="pres">
      <dgm:prSet presAssocID="{FABBB680-BB3D-4B0C-ABF0-1C875B32DAE1}" presName="parentText" presStyleLbl="alignNode1" presStyleIdx="3" presStyleCnt="8">
        <dgm:presLayoutVars>
          <dgm:chMax val="1"/>
          <dgm:bulletEnabled val="1"/>
        </dgm:presLayoutVars>
      </dgm:prSet>
      <dgm:spPr/>
    </dgm:pt>
    <dgm:pt modelId="{8699DDA3-1C78-4635-9EA0-C913BA074578}" type="pres">
      <dgm:prSet presAssocID="{FABBB680-BB3D-4B0C-ABF0-1C875B32DAE1}" presName="descendantText" presStyleLbl="alignAcc1" presStyleIdx="3" presStyleCnt="8">
        <dgm:presLayoutVars>
          <dgm:bulletEnabled val="1"/>
        </dgm:presLayoutVars>
      </dgm:prSet>
      <dgm:spPr/>
    </dgm:pt>
    <dgm:pt modelId="{3A366BCF-7511-4995-98D4-27514BA2C260}" type="pres">
      <dgm:prSet presAssocID="{6D0877DB-36B8-4696-A959-D6011538769D}" presName="sp" presStyleCnt="0"/>
      <dgm:spPr/>
    </dgm:pt>
    <dgm:pt modelId="{2C03AC8F-75B5-45BC-84ED-328EC7A103BB}" type="pres">
      <dgm:prSet presAssocID="{F488DE54-C308-4D6E-BCBB-E3D126A9B2FF}" presName="composite" presStyleCnt="0"/>
      <dgm:spPr/>
    </dgm:pt>
    <dgm:pt modelId="{7718DF5E-215A-4D21-B35B-46C48CE6F5B1}" type="pres">
      <dgm:prSet presAssocID="{F488DE54-C308-4D6E-BCBB-E3D126A9B2FF}" presName="parentText" presStyleLbl="alignNode1" presStyleIdx="4" presStyleCnt="8">
        <dgm:presLayoutVars>
          <dgm:chMax val="1"/>
          <dgm:bulletEnabled val="1"/>
        </dgm:presLayoutVars>
      </dgm:prSet>
      <dgm:spPr/>
    </dgm:pt>
    <dgm:pt modelId="{21AB12EF-68D0-4A2E-BFE5-651ECA5F627A}" type="pres">
      <dgm:prSet presAssocID="{F488DE54-C308-4D6E-BCBB-E3D126A9B2FF}" presName="descendantText" presStyleLbl="alignAcc1" presStyleIdx="4" presStyleCnt="8">
        <dgm:presLayoutVars>
          <dgm:bulletEnabled val="1"/>
        </dgm:presLayoutVars>
      </dgm:prSet>
      <dgm:spPr/>
    </dgm:pt>
    <dgm:pt modelId="{85523A7C-DC96-40C8-888E-20E729E7EDAF}" type="pres">
      <dgm:prSet presAssocID="{441AEF1F-55C9-487C-8A35-4BF1271D48D9}" presName="sp" presStyleCnt="0"/>
      <dgm:spPr/>
    </dgm:pt>
    <dgm:pt modelId="{3008B99E-6BB2-4ACE-9985-BDB3C9BC7E7B}" type="pres">
      <dgm:prSet presAssocID="{26906419-4AF0-44F6-B26F-E86BB2CC10F9}" presName="composite" presStyleCnt="0"/>
      <dgm:spPr/>
    </dgm:pt>
    <dgm:pt modelId="{2C3A2C37-596F-4BE7-ABF0-B27613CA5247}" type="pres">
      <dgm:prSet presAssocID="{26906419-4AF0-44F6-B26F-E86BB2CC10F9}" presName="parentText" presStyleLbl="alignNode1" presStyleIdx="5" presStyleCnt="8">
        <dgm:presLayoutVars>
          <dgm:chMax val="1"/>
          <dgm:bulletEnabled val="1"/>
        </dgm:presLayoutVars>
      </dgm:prSet>
      <dgm:spPr/>
    </dgm:pt>
    <dgm:pt modelId="{638CC5C7-76F8-4DCB-B454-E5D003260A3F}" type="pres">
      <dgm:prSet presAssocID="{26906419-4AF0-44F6-B26F-E86BB2CC10F9}" presName="descendantText" presStyleLbl="alignAcc1" presStyleIdx="5" presStyleCnt="8">
        <dgm:presLayoutVars>
          <dgm:bulletEnabled val="1"/>
        </dgm:presLayoutVars>
      </dgm:prSet>
      <dgm:spPr/>
    </dgm:pt>
    <dgm:pt modelId="{EA26F464-DB16-473E-86F6-6DD75506C157}" type="pres">
      <dgm:prSet presAssocID="{8FFF3567-7EEC-4915-9ABC-4753B9F276C5}" presName="sp" presStyleCnt="0"/>
      <dgm:spPr/>
    </dgm:pt>
    <dgm:pt modelId="{7774307B-00F4-4B93-8C30-ACE54F03D2E6}" type="pres">
      <dgm:prSet presAssocID="{1FFB970C-4925-470D-9970-CE5360F007E0}" presName="composite" presStyleCnt="0"/>
      <dgm:spPr/>
    </dgm:pt>
    <dgm:pt modelId="{299EC92C-CCCF-4AC3-8C8C-5B9FDEE479FC}" type="pres">
      <dgm:prSet presAssocID="{1FFB970C-4925-470D-9970-CE5360F007E0}" presName="parentText" presStyleLbl="alignNode1" presStyleIdx="6" presStyleCnt="8">
        <dgm:presLayoutVars>
          <dgm:chMax val="1"/>
          <dgm:bulletEnabled val="1"/>
        </dgm:presLayoutVars>
      </dgm:prSet>
      <dgm:spPr/>
    </dgm:pt>
    <dgm:pt modelId="{6578489E-2678-43F6-B05C-F7F9ACB923DC}" type="pres">
      <dgm:prSet presAssocID="{1FFB970C-4925-470D-9970-CE5360F007E0}" presName="descendantText" presStyleLbl="alignAcc1" presStyleIdx="6" presStyleCnt="8">
        <dgm:presLayoutVars>
          <dgm:bulletEnabled val="1"/>
        </dgm:presLayoutVars>
      </dgm:prSet>
      <dgm:spPr/>
    </dgm:pt>
    <dgm:pt modelId="{A1A787B0-ECF2-4A5C-8364-7EC6A609269C}" type="pres">
      <dgm:prSet presAssocID="{F8F8A1AB-0657-4154-A1DE-1ADAAB64A6E3}" presName="sp" presStyleCnt="0"/>
      <dgm:spPr/>
    </dgm:pt>
    <dgm:pt modelId="{C4B34D02-2DEA-4F55-A7BC-A19EAB87C62C}" type="pres">
      <dgm:prSet presAssocID="{04ABCA47-A03B-4A2D-B9EE-A287F7641D70}" presName="composite" presStyleCnt="0"/>
      <dgm:spPr/>
    </dgm:pt>
    <dgm:pt modelId="{E0D74DED-7576-481E-8757-03FEFEAE0A13}" type="pres">
      <dgm:prSet presAssocID="{04ABCA47-A03B-4A2D-B9EE-A287F7641D70}" presName="parentText" presStyleLbl="alignNode1" presStyleIdx="7" presStyleCnt="8">
        <dgm:presLayoutVars>
          <dgm:chMax val="1"/>
          <dgm:bulletEnabled val="1"/>
        </dgm:presLayoutVars>
      </dgm:prSet>
      <dgm:spPr/>
    </dgm:pt>
    <dgm:pt modelId="{B835F225-F26C-4233-9D1A-33BF66FEB0B6}" type="pres">
      <dgm:prSet presAssocID="{04ABCA47-A03B-4A2D-B9EE-A287F7641D70}" presName="descendantText" presStyleLbl="alignAcc1" presStyleIdx="7" presStyleCnt="8" custScaleY="86542">
        <dgm:presLayoutVars>
          <dgm:bulletEnabled val="1"/>
        </dgm:presLayoutVars>
      </dgm:prSet>
      <dgm:spPr/>
    </dgm:pt>
  </dgm:ptLst>
  <dgm:cxnLst>
    <dgm:cxn modelId="{CAE62A01-23A4-4FF5-AE09-6F6980A7BE63}" type="presOf" srcId="{26906419-4AF0-44F6-B26F-E86BB2CC10F9}" destId="{2C3A2C37-596F-4BE7-ABF0-B27613CA5247}" srcOrd="0" destOrd="0" presId="urn:microsoft.com/office/officeart/2005/8/layout/chevron2"/>
    <dgm:cxn modelId="{5B558211-86D5-40AD-B55B-B122E6226C7A}" type="presOf" srcId="{54266245-99BC-4537-8B7B-7A71BF27DCBC}" destId="{D807ABB2-9CBE-4C09-A88D-86CA3FC47BB9}" srcOrd="0" destOrd="0" presId="urn:microsoft.com/office/officeart/2005/8/layout/chevron2"/>
    <dgm:cxn modelId="{A857DF14-13AC-4C62-BA6F-06DE9A7E295A}" type="presOf" srcId="{04ABCA47-A03B-4A2D-B9EE-A287F7641D70}" destId="{E0D74DED-7576-481E-8757-03FEFEAE0A13}" srcOrd="0" destOrd="0" presId="urn:microsoft.com/office/officeart/2005/8/layout/chevron2"/>
    <dgm:cxn modelId="{2757871C-5C9C-41FA-B96E-DCBD63B757F0}" srcId="{04ABCA47-A03B-4A2D-B9EE-A287F7641D70}" destId="{5D2DB6F2-0D0D-49A4-99A1-09CC9C086D55}" srcOrd="0" destOrd="0" parTransId="{265DD8EE-1BD2-4DA8-94C8-FF8D474DC4E9}" sibTransId="{FC5C074B-1D7F-454D-89C8-90087CA3A19B}"/>
    <dgm:cxn modelId="{C48C981F-A78E-4DE0-B9C2-5BE72938898C}" srcId="{97C73225-272B-4C40-AFD8-B85B7BC679D2}" destId="{C0E62BED-580B-4BED-BF90-15D9B2D3CD1B}" srcOrd="0" destOrd="0" parTransId="{A2E4F12F-6DBD-4023-A524-D6C94EECF092}" sibTransId="{514804F0-21E2-4062-9338-C2F6BA3D70B7}"/>
    <dgm:cxn modelId="{545D272B-8121-4086-A823-185AA29CE8E2}" type="presOf" srcId="{D6673568-2CE3-4AFD-9D74-B8C78A7DEF06}" destId="{638CC5C7-76F8-4DCB-B454-E5D003260A3F}" srcOrd="0" destOrd="0" presId="urn:microsoft.com/office/officeart/2005/8/layout/chevron2"/>
    <dgm:cxn modelId="{CB887C2C-F49C-4707-969C-7CC485CD83E1}" type="presOf" srcId="{F7FDD19C-418C-46E7-A8ED-971629CAA52B}" destId="{2E3F2D91-DD41-47C9-81E5-8B25068CA351}" srcOrd="0" destOrd="0" presId="urn:microsoft.com/office/officeart/2005/8/layout/chevron2"/>
    <dgm:cxn modelId="{AEBA2D37-842A-4DE5-9948-4DAB88FB17EB}" srcId="{26906419-4AF0-44F6-B26F-E86BB2CC10F9}" destId="{D6673568-2CE3-4AFD-9D74-B8C78A7DEF06}" srcOrd="0" destOrd="0" parTransId="{6F2AC7A8-38C3-4E24-B767-0CEAB376F533}" sibTransId="{03135567-FECE-4B1A-9FB1-EF993CA39B12}"/>
    <dgm:cxn modelId="{5C52843A-A2FD-44BE-A38A-176D4411657E}" srcId="{F7FDD19C-418C-46E7-A8ED-971629CAA52B}" destId="{26906419-4AF0-44F6-B26F-E86BB2CC10F9}" srcOrd="5" destOrd="0" parTransId="{88D0276B-4EF6-4979-8EEC-FA8BBE2E514B}" sibTransId="{8FFF3567-7EEC-4915-9ABC-4753B9F276C5}"/>
    <dgm:cxn modelId="{94B52341-19D3-4180-90CF-284DC30E4EE6}" srcId="{F7FDD19C-418C-46E7-A8ED-971629CAA52B}" destId="{04ABCA47-A03B-4A2D-B9EE-A287F7641D70}" srcOrd="7" destOrd="0" parTransId="{16D49A7A-640A-4C12-B49C-BD617AF746B3}" sibTransId="{934A6535-7469-426A-996B-20BF9D6C0C8D}"/>
    <dgm:cxn modelId="{EA1CB465-2B64-4EE6-9C50-9D97DDB84F10}" type="presOf" srcId="{F488DE54-C308-4D6E-BCBB-E3D126A9B2FF}" destId="{7718DF5E-215A-4D21-B35B-46C48CE6F5B1}" srcOrd="0" destOrd="0" presId="urn:microsoft.com/office/officeart/2005/8/layout/chevron2"/>
    <dgm:cxn modelId="{A445AB67-60CB-433D-BDE6-52F2D6083403}" srcId="{F7FDD19C-418C-46E7-A8ED-971629CAA52B}" destId="{1FFB970C-4925-470D-9970-CE5360F007E0}" srcOrd="6" destOrd="0" parTransId="{7650BBF4-B657-4846-97F4-3BD4BED67447}" sibTransId="{F8F8A1AB-0657-4154-A1DE-1ADAAB64A6E3}"/>
    <dgm:cxn modelId="{88EB636D-225A-4067-BC94-F87F44A5B459}" srcId="{FABBB680-BB3D-4B0C-ABF0-1C875B32DAE1}" destId="{F1302C6E-1CC3-49CA-8D1D-2D86C327149A}" srcOrd="0" destOrd="0" parTransId="{817ABA97-44DE-475B-A7F9-47152F675CD0}" sibTransId="{820AADB8-9D9F-48B7-A283-257A01634DD1}"/>
    <dgm:cxn modelId="{41D2FB51-E386-48F0-AD05-269EF361F5CC}" type="presOf" srcId="{E190417A-5AEC-4D0F-B826-C1DD6555DC28}" destId="{4D0CCE62-3FC0-45BF-B0C5-9922BD09D203}" srcOrd="0" destOrd="0" presId="urn:microsoft.com/office/officeart/2005/8/layout/chevron2"/>
    <dgm:cxn modelId="{76956552-B3A6-44AD-8E59-3FC968C10520}" srcId="{F7FDD19C-418C-46E7-A8ED-971629CAA52B}" destId="{97C73225-272B-4C40-AFD8-B85B7BC679D2}" srcOrd="1" destOrd="0" parTransId="{FE657AE8-CEB3-4DB0-AD8E-70D46851A792}" sibTransId="{D6D6334F-E16F-4D17-ABB4-1212E30FAAFF}"/>
    <dgm:cxn modelId="{9EB7A752-DA94-494D-84BD-C1F7D0CA40BE}" type="presOf" srcId="{F1302C6E-1CC3-49CA-8D1D-2D86C327149A}" destId="{8699DDA3-1C78-4635-9EA0-C913BA074578}" srcOrd="0" destOrd="0" presId="urn:microsoft.com/office/officeart/2005/8/layout/chevron2"/>
    <dgm:cxn modelId="{1CC9B052-F701-4687-A526-32C636249F17}" srcId="{F7FDD19C-418C-46E7-A8ED-971629CAA52B}" destId="{193B6160-988C-4E29-99B1-B87B498DFCDD}" srcOrd="0" destOrd="0" parTransId="{6C44DC7F-509C-4DA8-AA0F-82197F7D99F7}" sibTransId="{12F133D7-5EB8-4304-88BB-DB851FCBC4CA}"/>
    <dgm:cxn modelId="{9113BD72-5C92-4E33-96E0-82E031CF476A}" type="presOf" srcId="{FABBB680-BB3D-4B0C-ABF0-1C875B32DAE1}" destId="{D5DCF849-6612-4DF0-8C31-088010D9F7BB}" srcOrd="0" destOrd="0" presId="urn:microsoft.com/office/officeart/2005/8/layout/chevron2"/>
    <dgm:cxn modelId="{999DA977-42A2-4384-9B50-2C1494C8D775}" srcId="{F488DE54-C308-4D6E-BCBB-E3D126A9B2FF}" destId="{D91A2738-CF86-499D-B2CC-389B9010D1AC}" srcOrd="0" destOrd="0" parTransId="{17008647-B3D4-4E9A-9343-0A3979BBB9AF}" sibTransId="{8BD0AE7F-8EE8-4402-A347-B22E34784CBF}"/>
    <dgm:cxn modelId="{1E2B4A84-C1DD-4F24-91E7-88287D16D6B1}" type="presOf" srcId="{1FFB970C-4925-470D-9970-CE5360F007E0}" destId="{299EC92C-CCCF-4AC3-8C8C-5B9FDEE479FC}" srcOrd="0" destOrd="0" presId="urn:microsoft.com/office/officeart/2005/8/layout/chevron2"/>
    <dgm:cxn modelId="{4BEDDD88-0B0F-470F-9325-417BF141D254}" type="presOf" srcId="{5D2DB6F2-0D0D-49A4-99A1-09CC9C086D55}" destId="{B835F225-F26C-4233-9D1A-33BF66FEB0B6}" srcOrd="0" destOrd="0" presId="urn:microsoft.com/office/officeart/2005/8/layout/chevron2"/>
    <dgm:cxn modelId="{A8CC4697-1A55-4089-8016-8C95BE77A048}" srcId="{1FFB970C-4925-470D-9970-CE5360F007E0}" destId="{3EC248BC-F3AE-4DA3-BC60-662BF73D521D}" srcOrd="0" destOrd="0" parTransId="{647D0A5C-CE8A-4948-9718-D55884E8E067}" sibTransId="{6FE10EA3-1374-4800-8FE8-3C188BAA0C66}"/>
    <dgm:cxn modelId="{5D88FC9C-35E9-42EE-9289-E9FDB785A79A}" type="presOf" srcId="{0FB1DB99-58E1-4E81-AC7E-357B5F9B3858}" destId="{3CFE46C3-A8E9-49FA-A392-4134DF3AC810}" srcOrd="0" destOrd="0" presId="urn:microsoft.com/office/officeart/2005/8/layout/chevron2"/>
    <dgm:cxn modelId="{A90621DA-4133-4CB3-BD3D-0FB212DE0F41}" type="presOf" srcId="{C0E62BED-580B-4BED-BF90-15D9B2D3CD1B}" destId="{D49A9965-06E7-476F-B52C-E2996152FDAF}" srcOrd="0" destOrd="0" presId="urn:microsoft.com/office/officeart/2005/8/layout/chevron2"/>
    <dgm:cxn modelId="{1B3B03DB-D26C-4421-B994-16C729C6635E}" srcId="{F7FDD19C-418C-46E7-A8ED-971629CAA52B}" destId="{FABBB680-BB3D-4B0C-ABF0-1C875B32DAE1}" srcOrd="3" destOrd="0" parTransId="{D7B7A40A-6C7C-478A-8823-3B1404457406}" sibTransId="{6D0877DB-36B8-4696-A959-D6011538769D}"/>
    <dgm:cxn modelId="{5844C9DD-9324-49E8-A37A-1589097C819E}" type="presOf" srcId="{97C73225-272B-4C40-AFD8-B85B7BC679D2}" destId="{745977D6-84B4-477A-A709-D24F693E1ABE}" srcOrd="0" destOrd="0" presId="urn:microsoft.com/office/officeart/2005/8/layout/chevron2"/>
    <dgm:cxn modelId="{1A3351E2-E1E8-494B-B3BF-2828FB1DD6AB}" type="presOf" srcId="{193B6160-988C-4E29-99B1-B87B498DFCDD}" destId="{185B54E9-D977-4E3D-8AC2-48AA5CE97C82}" srcOrd="0" destOrd="0" presId="urn:microsoft.com/office/officeart/2005/8/layout/chevron2"/>
    <dgm:cxn modelId="{E388E4E3-3BD1-4A58-9103-FED6297AE263}" srcId="{F7FDD19C-418C-46E7-A8ED-971629CAA52B}" destId="{F488DE54-C308-4D6E-BCBB-E3D126A9B2FF}" srcOrd="4" destOrd="0" parTransId="{9C2D608C-CDB3-4708-A28B-529698A0AE22}" sibTransId="{441AEF1F-55C9-487C-8A35-4BF1271D48D9}"/>
    <dgm:cxn modelId="{0C686FE5-574E-4068-9557-D541394E5673}" type="presOf" srcId="{D91A2738-CF86-499D-B2CC-389B9010D1AC}" destId="{21AB12EF-68D0-4A2E-BFE5-651ECA5F627A}" srcOrd="0" destOrd="0" presId="urn:microsoft.com/office/officeart/2005/8/layout/chevron2"/>
    <dgm:cxn modelId="{606EE2EB-894A-46A0-8EB0-73E91B59CF9B}" srcId="{F7FDD19C-418C-46E7-A8ED-971629CAA52B}" destId="{54266245-99BC-4537-8B7B-7A71BF27DCBC}" srcOrd="2" destOrd="0" parTransId="{83FB21B6-0C58-4289-92D8-8154ACD0067C}" sibTransId="{A1552DF9-B002-40AA-B09D-46FEE8E3523E}"/>
    <dgm:cxn modelId="{981DFCF2-59A5-458A-B32D-83FBF37F7DDA}" type="presOf" srcId="{3EC248BC-F3AE-4DA3-BC60-662BF73D521D}" destId="{6578489E-2678-43F6-B05C-F7F9ACB923DC}" srcOrd="0" destOrd="0" presId="urn:microsoft.com/office/officeart/2005/8/layout/chevron2"/>
    <dgm:cxn modelId="{700AB8FC-3CA1-4333-9210-797CDA721A7D}" srcId="{193B6160-988C-4E29-99B1-B87B498DFCDD}" destId="{E190417A-5AEC-4D0F-B826-C1DD6555DC28}" srcOrd="0" destOrd="0" parTransId="{67D54B81-D173-4D97-A45A-5BF04FC4769A}" sibTransId="{4CE54DF6-6D47-43E4-A5A4-99999645C08F}"/>
    <dgm:cxn modelId="{B960CBFD-D84B-4C5F-AD9C-75065F480F8B}" srcId="{54266245-99BC-4537-8B7B-7A71BF27DCBC}" destId="{0FB1DB99-58E1-4E81-AC7E-357B5F9B3858}" srcOrd="0" destOrd="0" parTransId="{7D65F691-3346-48C9-B46C-20F429B37EAB}" sibTransId="{73A12911-E8F6-46D4-9951-B840DD854CA2}"/>
    <dgm:cxn modelId="{3E4F4422-C8D1-4CAD-AF15-5EF99D5D48F2}" type="presParOf" srcId="{2E3F2D91-DD41-47C9-81E5-8B25068CA351}" destId="{FCA8445B-C8A2-496F-93AC-792FB86A047F}" srcOrd="0" destOrd="0" presId="urn:microsoft.com/office/officeart/2005/8/layout/chevron2"/>
    <dgm:cxn modelId="{54FC3AC9-8449-4FD4-A019-CB5B3A892481}" type="presParOf" srcId="{FCA8445B-C8A2-496F-93AC-792FB86A047F}" destId="{185B54E9-D977-4E3D-8AC2-48AA5CE97C82}" srcOrd="0" destOrd="0" presId="urn:microsoft.com/office/officeart/2005/8/layout/chevron2"/>
    <dgm:cxn modelId="{1315AEF4-19F0-44E5-80A5-852A933630FA}" type="presParOf" srcId="{FCA8445B-C8A2-496F-93AC-792FB86A047F}" destId="{4D0CCE62-3FC0-45BF-B0C5-9922BD09D203}" srcOrd="1" destOrd="0" presId="urn:microsoft.com/office/officeart/2005/8/layout/chevron2"/>
    <dgm:cxn modelId="{EE9A4596-40FD-408B-89B4-84BD7AF12056}" type="presParOf" srcId="{2E3F2D91-DD41-47C9-81E5-8B25068CA351}" destId="{F799CF57-80F6-4B79-93DF-41DD5E96609A}" srcOrd="1" destOrd="0" presId="urn:microsoft.com/office/officeart/2005/8/layout/chevron2"/>
    <dgm:cxn modelId="{2A87C4BD-FC5A-4C9F-A674-184A2382E4F5}" type="presParOf" srcId="{2E3F2D91-DD41-47C9-81E5-8B25068CA351}" destId="{759B63C6-089F-4438-9B3B-4FAA8470C9CE}" srcOrd="2" destOrd="0" presId="urn:microsoft.com/office/officeart/2005/8/layout/chevron2"/>
    <dgm:cxn modelId="{D217ADBC-C27E-4B10-BAEC-7A99B761F537}" type="presParOf" srcId="{759B63C6-089F-4438-9B3B-4FAA8470C9CE}" destId="{745977D6-84B4-477A-A709-D24F693E1ABE}" srcOrd="0" destOrd="0" presId="urn:microsoft.com/office/officeart/2005/8/layout/chevron2"/>
    <dgm:cxn modelId="{600FEF54-66D2-4EEA-88EA-F5F26F2BC224}" type="presParOf" srcId="{759B63C6-089F-4438-9B3B-4FAA8470C9CE}" destId="{D49A9965-06E7-476F-B52C-E2996152FDAF}" srcOrd="1" destOrd="0" presId="urn:microsoft.com/office/officeart/2005/8/layout/chevron2"/>
    <dgm:cxn modelId="{98943FB6-00A0-4BC4-95B7-0EACD7BBAC34}" type="presParOf" srcId="{2E3F2D91-DD41-47C9-81E5-8B25068CA351}" destId="{54FF8742-668C-4864-9B73-0ADFB4C19ABB}" srcOrd="3" destOrd="0" presId="urn:microsoft.com/office/officeart/2005/8/layout/chevron2"/>
    <dgm:cxn modelId="{2B269C21-B5C5-41B0-A79A-F1658476CD96}" type="presParOf" srcId="{2E3F2D91-DD41-47C9-81E5-8B25068CA351}" destId="{BD1294E2-6D9E-4E27-9503-E6974814CD6C}" srcOrd="4" destOrd="0" presId="urn:microsoft.com/office/officeart/2005/8/layout/chevron2"/>
    <dgm:cxn modelId="{BC204B97-B2FB-4AD1-9831-2613CC6E8BD1}" type="presParOf" srcId="{BD1294E2-6D9E-4E27-9503-E6974814CD6C}" destId="{D807ABB2-9CBE-4C09-A88D-86CA3FC47BB9}" srcOrd="0" destOrd="0" presId="urn:microsoft.com/office/officeart/2005/8/layout/chevron2"/>
    <dgm:cxn modelId="{AC402A64-D9E3-4EAF-A9DA-4BCD233C5A79}" type="presParOf" srcId="{BD1294E2-6D9E-4E27-9503-E6974814CD6C}" destId="{3CFE46C3-A8E9-49FA-A392-4134DF3AC810}" srcOrd="1" destOrd="0" presId="urn:microsoft.com/office/officeart/2005/8/layout/chevron2"/>
    <dgm:cxn modelId="{E5A34F89-5A82-4AE4-AC96-18FBA70CB777}" type="presParOf" srcId="{2E3F2D91-DD41-47C9-81E5-8B25068CA351}" destId="{973454C9-BC86-458D-BB6D-9AF3DCF7429D}" srcOrd="5" destOrd="0" presId="urn:microsoft.com/office/officeart/2005/8/layout/chevron2"/>
    <dgm:cxn modelId="{236D6B2E-4787-4A00-992A-16DBA470B3B0}" type="presParOf" srcId="{2E3F2D91-DD41-47C9-81E5-8B25068CA351}" destId="{F3002820-3080-49A8-8EC9-657E16A5A041}" srcOrd="6" destOrd="0" presId="urn:microsoft.com/office/officeart/2005/8/layout/chevron2"/>
    <dgm:cxn modelId="{81DADE9F-8404-437D-93EB-EF09143698A5}" type="presParOf" srcId="{F3002820-3080-49A8-8EC9-657E16A5A041}" destId="{D5DCF849-6612-4DF0-8C31-088010D9F7BB}" srcOrd="0" destOrd="0" presId="urn:microsoft.com/office/officeart/2005/8/layout/chevron2"/>
    <dgm:cxn modelId="{436EECDB-6C2C-41C7-9313-145E9B6E2EE8}" type="presParOf" srcId="{F3002820-3080-49A8-8EC9-657E16A5A041}" destId="{8699DDA3-1C78-4635-9EA0-C913BA074578}" srcOrd="1" destOrd="0" presId="urn:microsoft.com/office/officeart/2005/8/layout/chevron2"/>
    <dgm:cxn modelId="{060F8EE4-FE0B-4E94-B1F8-9450BCD643F6}" type="presParOf" srcId="{2E3F2D91-DD41-47C9-81E5-8B25068CA351}" destId="{3A366BCF-7511-4995-98D4-27514BA2C260}" srcOrd="7" destOrd="0" presId="urn:microsoft.com/office/officeart/2005/8/layout/chevron2"/>
    <dgm:cxn modelId="{48AFD51C-05BF-4E76-A847-295CD8274A73}" type="presParOf" srcId="{2E3F2D91-DD41-47C9-81E5-8B25068CA351}" destId="{2C03AC8F-75B5-45BC-84ED-328EC7A103BB}" srcOrd="8" destOrd="0" presId="urn:microsoft.com/office/officeart/2005/8/layout/chevron2"/>
    <dgm:cxn modelId="{B8FEDF4D-C10C-4745-99EA-9ABB668C88FA}" type="presParOf" srcId="{2C03AC8F-75B5-45BC-84ED-328EC7A103BB}" destId="{7718DF5E-215A-4D21-B35B-46C48CE6F5B1}" srcOrd="0" destOrd="0" presId="urn:microsoft.com/office/officeart/2005/8/layout/chevron2"/>
    <dgm:cxn modelId="{4468101E-3ED5-4CBB-93C8-BF3112D9CA1F}" type="presParOf" srcId="{2C03AC8F-75B5-45BC-84ED-328EC7A103BB}" destId="{21AB12EF-68D0-4A2E-BFE5-651ECA5F627A}" srcOrd="1" destOrd="0" presId="urn:microsoft.com/office/officeart/2005/8/layout/chevron2"/>
    <dgm:cxn modelId="{10D33A49-09CF-4B95-BCF4-AE6EE612610B}" type="presParOf" srcId="{2E3F2D91-DD41-47C9-81E5-8B25068CA351}" destId="{85523A7C-DC96-40C8-888E-20E729E7EDAF}" srcOrd="9" destOrd="0" presId="urn:microsoft.com/office/officeart/2005/8/layout/chevron2"/>
    <dgm:cxn modelId="{6E740D92-5A9E-4AAB-A964-7741E81AB8DD}" type="presParOf" srcId="{2E3F2D91-DD41-47C9-81E5-8B25068CA351}" destId="{3008B99E-6BB2-4ACE-9985-BDB3C9BC7E7B}" srcOrd="10" destOrd="0" presId="urn:microsoft.com/office/officeart/2005/8/layout/chevron2"/>
    <dgm:cxn modelId="{A4689544-E7F3-4835-9364-20A3404955F8}" type="presParOf" srcId="{3008B99E-6BB2-4ACE-9985-BDB3C9BC7E7B}" destId="{2C3A2C37-596F-4BE7-ABF0-B27613CA5247}" srcOrd="0" destOrd="0" presId="urn:microsoft.com/office/officeart/2005/8/layout/chevron2"/>
    <dgm:cxn modelId="{C27AC424-FDC5-46C0-8876-434B3C3655AA}" type="presParOf" srcId="{3008B99E-6BB2-4ACE-9985-BDB3C9BC7E7B}" destId="{638CC5C7-76F8-4DCB-B454-E5D003260A3F}" srcOrd="1" destOrd="0" presId="urn:microsoft.com/office/officeart/2005/8/layout/chevron2"/>
    <dgm:cxn modelId="{79FF8C01-46F1-4BCD-A117-343C4C94F955}" type="presParOf" srcId="{2E3F2D91-DD41-47C9-81E5-8B25068CA351}" destId="{EA26F464-DB16-473E-86F6-6DD75506C157}" srcOrd="11" destOrd="0" presId="urn:microsoft.com/office/officeart/2005/8/layout/chevron2"/>
    <dgm:cxn modelId="{B2C2B448-724A-4C81-AC88-8448FB290A93}" type="presParOf" srcId="{2E3F2D91-DD41-47C9-81E5-8B25068CA351}" destId="{7774307B-00F4-4B93-8C30-ACE54F03D2E6}" srcOrd="12" destOrd="0" presId="urn:microsoft.com/office/officeart/2005/8/layout/chevron2"/>
    <dgm:cxn modelId="{16FBFB57-B171-4A1F-BF2F-43449C00D3BF}" type="presParOf" srcId="{7774307B-00F4-4B93-8C30-ACE54F03D2E6}" destId="{299EC92C-CCCF-4AC3-8C8C-5B9FDEE479FC}" srcOrd="0" destOrd="0" presId="urn:microsoft.com/office/officeart/2005/8/layout/chevron2"/>
    <dgm:cxn modelId="{FD422957-5654-4F0B-9131-F3070B642A9B}" type="presParOf" srcId="{7774307B-00F4-4B93-8C30-ACE54F03D2E6}" destId="{6578489E-2678-43F6-B05C-F7F9ACB923DC}" srcOrd="1" destOrd="0" presId="urn:microsoft.com/office/officeart/2005/8/layout/chevron2"/>
    <dgm:cxn modelId="{72CFE6DB-03A1-4A23-8D6E-E7233C1AA5B0}" type="presParOf" srcId="{2E3F2D91-DD41-47C9-81E5-8B25068CA351}" destId="{A1A787B0-ECF2-4A5C-8364-7EC6A609269C}" srcOrd="13" destOrd="0" presId="urn:microsoft.com/office/officeart/2005/8/layout/chevron2"/>
    <dgm:cxn modelId="{FC5428AF-4421-4237-9CE2-B0533122C761}" type="presParOf" srcId="{2E3F2D91-DD41-47C9-81E5-8B25068CA351}" destId="{C4B34D02-2DEA-4F55-A7BC-A19EAB87C62C}" srcOrd="14" destOrd="0" presId="urn:microsoft.com/office/officeart/2005/8/layout/chevron2"/>
    <dgm:cxn modelId="{11429E32-C08D-4226-B09A-C4D4EF32094E}" type="presParOf" srcId="{C4B34D02-2DEA-4F55-A7BC-A19EAB87C62C}" destId="{E0D74DED-7576-481E-8757-03FEFEAE0A13}" srcOrd="0" destOrd="0" presId="urn:microsoft.com/office/officeart/2005/8/layout/chevron2"/>
    <dgm:cxn modelId="{18211965-1554-49AC-9075-727941720CEF}" type="presParOf" srcId="{C4B34D02-2DEA-4F55-A7BC-A19EAB87C62C}" destId="{B835F225-F26C-4233-9D1A-33BF66FEB0B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7FDD19C-418C-46E7-A8ED-971629CAA52B}" type="doc">
      <dgm:prSet loTypeId="urn:microsoft.com/office/officeart/2005/8/layout/chevron2" loCatId="process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193B6160-988C-4E29-99B1-B87B498DFCDD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C44DC7F-509C-4DA8-AA0F-82197F7D99F7}" type="parTrans" cxnId="{1CC9B052-F701-4687-A526-32C636249F17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2F133D7-5EB8-4304-88BB-DB851FCBC4CA}" type="sibTrans" cxnId="{1CC9B052-F701-4687-A526-32C636249F17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190417A-5AEC-4D0F-B826-C1DD6555DC28}">
      <dgm:prSet phldrT="[Текст]" custT="1"/>
      <dgm:spPr/>
      <dgm:t>
        <a:bodyPr/>
        <a:lstStyle/>
        <a:p>
          <a:r>
            <a: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Информация о деятельности Читинской территориальной (городской) организации Профсоюза размещается на страницах сайтов краевой организации профсоюза и комитета образования городского округа «Город Чита» (</a:t>
          </a:r>
          <a:r>
            <a:rPr lang="en-U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http://zabprofobr.ru/region/34</a:t>
          </a:r>
          <a:r>
            <a: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en-U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https://edu-chita.ru/info/Profsoyuz</a:t>
          </a:r>
          <a:r>
            <a: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</a:p>
      </dgm:t>
    </dgm:pt>
    <dgm:pt modelId="{67D54B81-D173-4D97-A45A-5BF04FC4769A}" type="parTrans" cxnId="{700AB8FC-3CA1-4333-9210-797CDA721A7D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E54DF6-6D47-43E4-A5A4-99999645C08F}" type="sibTrans" cxnId="{700AB8FC-3CA1-4333-9210-797CDA721A7D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7C73225-272B-4C40-AFD8-B85B7BC679D2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6D6334F-E16F-4D17-ABB4-1212E30FAAFF}" type="sibTrans" cxnId="{76956552-B3A6-44AD-8E59-3FC968C10520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657AE8-CEB3-4DB0-AD8E-70D46851A792}" type="parTrans" cxnId="{76956552-B3A6-44AD-8E59-3FC968C10520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266245-99BC-4537-8B7B-7A71BF27DCBC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FB21B6-0C58-4289-92D8-8154ACD0067C}" type="parTrans" cxnId="{606EE2EB-894A-46A0-8EB0-73E91B59CF9B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1552DF9-B002-40AA-B09D-46FEE8E3523E}" type="sibTrans" cxnId="{606EE2EB-894A-46A0-8EB0-73E91B59CF9B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ABBB680-BB3D-4B0C-ABF0-1C875B32DAE1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7B7A40A-6C7C-478A-8823-3B1404457406}" type="parTrans" cxnId="{1B3B03DB-D26C-4421-B994-16C729C6635E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D0877DB-36B8-4696-A959-D6011538769D}" type="sibTrans" cxnId="{1B3B03DB-D26C-4421-B994-16C729C6635E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488DE54-C308-4D6E-BCBB-E3D126A9B2FF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2D608C-CDB3-4708-A28B-529698A0AE22}" type="parTrans" cxnId="{E388E4E3-3BD1-4A58-9103-FED6297AE263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41AEF1F-55C9-487C-8A35-4BF1271D48D9}" type="sibTrans" cxnId="{E388E4E3-3BD1-4A58-9103-FED6297AE263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FB1DB99-58E1-4E81-AC7E-357B5F9B3858}">
      <dgm:prSet custT="1"/>
      <dgm:spPr/>
      <dgm:t>
        <a:bodyPr anchor="t"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33 первичных профсоюзных организаций осуществляют подписку на газету «Мой профсоюз»</a:t>
          </a:r>
        </a:p>
        <a:p>
          <a:pPr marL="114300" indent="0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65F691-3346-48C9-B46C-20F429B37EAB}" type="parTrans" cxnId="{B960CBFD-D84B-4C5F-AD9C-75065F480F8B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A12911-E8F6-46D4-9951-B840DD854CA2}" type="sibTrans" cxnId="{B960CBFD-D84B-4C5F-AD9C-75065F480F8B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0E62BED-580B-4BED-BF90-15D9B2D3CD1B}">
      <dgm:prSet custT="1"/>
      <dgm:spPr/>
      <dgm:t>
        <a:bodyPr/>
        <a:lstStyle/>
        <a:p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размещено 12 публикаций на сайтах краевого комитета профсоюза, комитета образования городского округа «Город Чита»</a:t>
          </a:r>
        </a:p>
      </dgm:t>
    </dgm:pt>
    <dgm:pt modelId="{514804F0-21E2-4062-9338-C2F6BA3D70B7}" type="sibTrans" cxnId="{C48C981F-A78E-4DE0-B9C2-5BE72938898C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2E4F12F-6DBD-4023-A524-D6C94EECF092}" type="parTrans" cxnId="{C48C981F-A78E-4DE0-B9C2-5BE72938898C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302C6E-1CC3-49CA-8D1D-2D86C327149A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64 первичных профсоюзных организации выписывают журнал «GNMC.ru»</a:t>
          </a:r>
        </a:p>
        <a:p>
          <a:pPr marL="114300" indent="0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7ABA97-44DE-475B-A7F9-47152F675CD0}" type="parTrans" cxnId="{88EB636D-225A-4067-BC94-F87F44A5B459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0AADB8-9D9F-48B7-A283-257A01634DD1}" type="sibTrans" cxnId="{88EB636D-225A-4067-BC94-F87F44A5B459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91A2738-CF86-499D-B2CC-389B9010D1AC}">
      <dgm:prSet custT="1"/>
      <dgm:spPr/>
      <dgm:t>
        <a:bodyPr/>
        <a:lstStyle/>
        <a:p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подготовлено и опубликовано 5 статей в журнале «GNMC.ru»</a:t>
          </a:r>
        </a:p>
      </dgm:t>
    </dgm:pt>
    <dgm:pt modelId="{17008647-B3D4-4E9A-9343-0A3979BBB9AF}" type="parTrans" cxnId="{999DA977-42A2-4384-9B50-2C1494C8D775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D0AE7F-8EE8-4402-A347-B22E34784CBF}" type="sibTrans" cxnId="{999DA977-42A2-4384-9B50-2C1494C8D775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C248BC-F3AE-4DA3-BC60-662BF73D521D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выпущено 6 информационных бюллетеней</a:t>
          </a:r>
        </a:p>
        <a:p>
          <a:pPr marL="114300" indent="0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7D0A5C-CE8A-4948-9718-D55884E8E067}" type="parTrans" cxnId="{A8CC4697-1A55-4089-8016-8C95BE77A048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E10EA3-1374-4800-8FE8-3C188BAA0C66}" type="sibTrans" cxnId="{A8CC4697-1A55-4089-8016-8C95BE77A048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FB970C-4925-470D-9970-CE5360F007E0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F8A1AB-0657-4154-A1DE-1ADAAB64A6E3}" type="sibTrans" cxnId="{A445AB67-60CB-433D-BDE6-52F2D6083403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650BBF4-B657-4846-97F4-3BD4BED67447}" type="parTrans" cxnId="{A445AB67-60CB-433D-BDE6-52F2D6083403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3F2D91-DD41-47C9-81E5-8B25068CA351}" type="pres">
      <dgm:prSet presAssocID="{F7FDD19C-418C-46E7-A8ED-971629CAA52B}" presName="linearFlow" presStyleCnt="0">
        <dgm:presLayoutVars>
          <dgm:dir/>
          <dgm:animLvl val="lvl"/>
          <dgm:resizeHandles val="exact"/>
        </dgm:presLayoutVars>
      </dgm:prSet>
      <dgm:spPr/>
    </dgm:pt>
    <dgm:pt modelId="{FCA8445B-C8A2-496F-93AC-792FB86A047F}" type="pres">
      <dgm:prSet presAssocID="{193B6160-988C-4E29-99B1-B87B498DFCDD}" presName="composite" presStyleCnt="0"/>
      <dgm:spPr/>
    </dgm:pt>
    <dgm:pt modelId="{185B54E9-D977-4E3D-8AC2-48AA5CE97C82}" type="pres">
      <dgm:prSet presAssocID="{193B6160-988C-4E29-99B1-B87B498DFCDD}" presName="parentText" presStyleLbl="alignNode1" presStyleIdx="0" presStyleCnt="6" custLinFactNeighborX="101" custLinFactNeighborY="-15899">
        <dgm:presLayoutVars>
          <dgm:chMax val="1"/>
          <dgm:bulletEnabled val="1"/>
        </dgm:presLayoutVars>
      </dgm:prSet>
      <dgm:spPr/>
    </dgm:pt>
    <dgm:pt modelId="{4D0CCE62-3FC0-45BF-B0C5-9922BD09D203}" type="pres">
      <dgm:prSet presAssocID="{193B6160-988C-4E29-99B1-B87B498DFCDD}" presName="descendantText" presStyleLbl="alignAcc1" presStyleIdx="0" presStyleCnt="6" custScaleY="145700">
        <dgm:presLayoutVars>
          <dgm:bulletEnabled val="1"/>
        </dgm:presLayoutVars>
      </dgm:prSet>
      <dgm:spPr/>
    </dgm:pt>
    <dgm:pt modelId="{F799CF57-80F6-4B79-93DF-41DD5E96609A}" type="pres">
      <dgm:prSet presAssocID="{12F133D7-5EB8-4304-88BB-DB851FCBC4CA}" presName="sp" presStyleCnt="0"/>
      <dgm:spPr/>
    </dgm:pt>
    <dgm:pt modelId="{759B63C6-089F-4438-9B3B-4FAA8470C9CE}" type="pres">
      <dgm:prSet presAssocID="{97C73225-272B-4C40-AFD8-B85B7BC679D2}" presName="composite" presStyleCnt="0"/>
      <dgm:spPr/>
    </dgm:pt>
    <dgm:pt modelId="{745977D6-84B4-477A-A709-D24F693E1ABE}" type="pres">
      <dgm:prSet presAssocID="{97C73225-272B-4C40-AFD8-B85B7BC679D2}" presName="parentText" presStyleLbl="alignNode1" presStyleIdx="1" presStyleCnt="6">
        <dgm:presLayoutVars>
          <dgm:chMax val="1"/>
          <dgm:bulletEnabled val="1"/>
        </dgm:presLayoutVars>
      </dgm:prSet>
      <dgm:spPr/>
    </dgm:pt>
    <dgm:pt modelId="{D49A9965-06E7-476F-B52C-E2996152FDAF}" type="pres">
      <dgm:prSet presAssocID="{97C73225-272B-4C40-AFD8-B85B7BC679D2}" presName="descendantText" presStyleLbl="alignAcc1" presStyleIdx="1" presStyleCnt="6">
        <dgm:presLayoutVars>
          <dgm:bulletEnabled val="1"/>
        </dgm:presLayoutVars>
      </dgm:prSet>
      <dgm:spPr/>
    </dgm:pt>
    <dgm:pt modelId="{54FF8742-668C-4864-9B73-0ADFB4C19ABB}" type="pres">
      <dgm:prSet presAssocID="{D6D6334F-E16F-4D17-ABB4-1212E30FAAFF}" presName="sp" presStyleCnt="0"/>
      <dgm:spPr/>
    </dgm:pt>
    <dgm:pt modelId="{BD1294E2-6D9E-4E27-9503-E6974814CD6C}" type="pres">
      <dgm:prSet presAssocID="{54266245-99BC-4537-8B7B-7A71BF27DCBC}" presName="composite" presStyleCnt="0"/>
      <dgm:spPr/>
    </dgm:pt>
    <dgm:pt modelId="{D807ABB2-9CBE-4C09-A88D-86CA3FC47BB9}" type="pres">
      <dgm:prSet presAssocID="{54266245-99BC-4537-8B7B-7A71BF27DCBC}" presName="parentText" presStyleLbl="alignNode1" presStyleIdx="2" presStyleCnt="6">
        <dgm:presLayoutVars>
          <dgm:chMax val="1"/>
          <dgm:bulletEnabled val="1"/>
        </dgm:presLayoutVars>
      </dgm:prSet>
      <dgm:spPr/>
    </dgm:pt>
    <dgm:pt modelId="{3CFE46C3-A8E9-49FA-A392-4134DF3AC810}" type="pres">
      <dgm:prSet presAssocID="{54266245-99BC-4537-8B7B-7A71BF27DCBC}" presName="descendantText" presStyleLbl="alignAcc1" presStyleIdx="2" presStyleCnt="6" custLinFactNeighborX="320" custLinFactNeighborY="4415">
        <dgm:presLayoutVars>
          <dgm:bulletEnabled val="1"/>
        </dgm:presLayoutVars>
      </dgm:prSet>
      <dgm:spPr/>
    </dgm:pt>
    <dgm:pt modelId="{973454C9-BC86-458D-BB6D-9AF3DCF7429D}" type="pres">
      <dgm:prSet presAssocID="{A1552DF9-B002-40AA-B09D-46FEE8E3523E}" presName="sp" presStyleCnt="0"/>
      <dgm:spPr/>
    </dgm:pt>
    <dgm:pt modelId="{F3002820-3080-49A8-8EC9-657E16A5A041}" type="pres">
      <dgm:prSet presAssocID="{FABBB680-BB3D-4B0C-ABF0-1C875B32DAE1}" presName="composite" presStyleCnt="0"/>
      <dgm:spPr/>
    </dgm:pt>
    <dgm:pt modelId="{D5DCF849-6612-4DF0-8C31-088010D9F7BB}" type="pres">
      <dgm:prSet presAssocID="{FABBB680-BB3D-4B0C-ABF0-1C875B32DAE1}" presName="parentText" presStyleLbl="alignNode1" presStyleIdx="3" presStyleCnt="6">
        <dgm:presLayoutVars>
          <dgm:chMax val="1"/>
          <dgm:bulletEnabled val="1"/>
        </dgm:presLayoutVars>
      </dgm:prSet>
      <dgm:spPr/>
    </dgm:pt>
    <dgm:pt modelId="{8699DDA3-1C78-4635-9EA0-C913BA074578}" type="pres">
      <dgm:prSet presAssocID="{FABBB680-BB3D-4B0C-ABF0-1C875B32DAE1}" presName="descendantText" presStyleLbl="alignAcc1" presStyleIdx="3" presStyleCnt="6">
        <dgm:presLayoutVars>
          <dgm:bulletEnabled val="1"/>
        </dgm:presLayoutVars>
      </dgm:prSet>
      <dgm:spPr/>
    </dgm:pt>
    <dgm:pt modelId="{3A366BCF-7511-4995-98D4-27514BA2C260}" type="pres">
      <dgm:prSet presAssocID="{6D0877DB-36B8-4696-A959-D6011538769D}" presName="sp" presStyleCnt="0"/>
      <dgm:spPr/>
    </dgm:pt>
    <dgm:pt modelId="{2C03AC8F-75B5-45BC-84ED-328EC7A103BB}" type="pres">
      <dgm:prSet presAssocID="{F488DE54-C308-4D6E-BCBB-E3D126A9B2FF}" presName="composite" presStyleCnt="0"/>
      <dgm:spPr/>
    </dgm:pt>
    <dgm:pt modelId="{7718DF5E-215A-4D21-B35B-46C48CE6F5B1}" type="pres">
      <dgm:prSet presAssocID="{F488DE54-C308-4D6E-BCBB-E3D126A9B2FF}" presName="parentText" presStyleLbl="alignNode1" presStyleIdx="4" presStyleCnt="6">
        <dgm:presLayoutVars>
          <dgm:chMax val="1"/>
          <dgm:bulletEnabled val="1"/>
        </dgm:presLayoutVars>
      </dgm:prSet>
      <dgm:spPr/>
    </dgm:pt>
    <dgm:pt modelId="{21AB12EF-68D0-4A2E-BFE5-651ECA5F627A}" type="pres">
      <dgm:prSet presAssocID="{F488DE54-C308-4D6E-BCBB-E3D126A9B2FF}" presName="descendantText" presStyleLbl="alignAcc1" presStyleIdx="4" presStyleCnt="6">
        <dgm:presLayoutVars>
          <dgm:bulletEnabled val="1"/>
        </dgm:presLayoutVars>
      </dgm:prSet>
      <dgm:spPr/>
    </dgm:pt>
    <dgm:pt modelId="{85523A7C-DC96-40C8-888E-20E729E7EDAF}" type="pres">
      <dgm:prSet presAssocID="{441AEF1F-55C9-487C-8A35-4BF1271D48D9}" presName="sp" presStyleCnt="0"/>
      <dgm:spPr/>
    </dgm:pt>
    <dgm:pt modelId="{7774307B-00F4-4B93-8C30-ACE54F03D2E6}" type="pres">
      <dgm:prSet presAssocID="{1FFB970C-4925-470D-9970-CE5360F007E0}" presName="composite" presStyleCnt="0"/>
      <dgm:spPr/>
    </dgm:pt>
    <dgm:pt modelId="{299EC92C-CCCF-4AC3-8C8C-5B9FDEE479FC}" type="pres">
      <dgm:prSet presAssocID="{1FFB970C-4925-470D-9970-CE5360F007E0}" presName="parentText" presStyleLbl="alignNode1" presStyleIdx="5" presStyleCnt="6">
        <dgm:presLayoutVars>
          <dgm:chMax val="1"/>
          <dgm:bulletEnabled val="1"/>
        </dgm:presLayoutVars>
      </dgm:prSet>
      <dgm:spPr/>
    </dgm:pt>
    <dgm:pt modelId="{6578489E-2678-43F6-B05C-F7F9ACB923DC}" type="pres">
      <dgm:prSet presAssocID="{1FFB970C-4925-470D-9970-CE5360F007E0}" presName="descendantText" presStyleLbl="alignAcc1" presStyleIdx="5" presStyleCnt="6">
        <dgm:presLayoutVars>
          <dgm:bulletEnabled val="1"/>
        </dgm:presLayoutVars>
      </dgm:prSet>
      <dgm:spPr/>
    </dgm:pt>
  </dgm:ptLst>
  <dgm:cxnLst>
    <dgm:cxn modelId="{C48C981F-A78E-4DE0-B9C2-5BE72938898C}" srcId="{97C73225-272B-4C40-AFD8-B85B7BC679D2}" destId="{C0E62BED-580B-4BED-BF90-15D9B2D3CD1B}" srcOrd="0" destOrd="0" parTransId="{A2E4F12F-6DBD-4023-A524-D6C94EECF092}" sibTransId="{514804F0-21E2-4062-9338-C2F6BA3D70B7}"/>
    <dgm:cxn modelId="{B26F7A26-0F66-475E-A6D2-5AE0F560799C}" type="presOf" srcId="{54266245-99BC-4537-8B7B-7A71BF27DCBC}" destId="{D807ABB2-9CBE-4C09-A88D-86CA3FC47BB9}" srcOrd="0" destOrd="0" presId="urn:microsoft.com/office/officeart/2005/8/layout/chevron2"/>
    <dgm:cxn modelId="{1F393829-9944-4593-A741-2482A6D14B17}" type="presOf" srcId="{1FFB970C-4925-470D-9970-CE5360F007E0}" destId="{299EC92C-CCCF-4AC3-8C8C-5B9FDEE479FC}" srcOrd="0" destOrd="0" presId="urn:microsoft.com/office/officeart/2005/8/layout/chevron2"/>
    <dgm:cxn modelId="{22BBA72A-84A4-4121-83A2-16E2D8EF1F3F}" type="presOf" srcId="{193B6160-988C-4E29-99B1-B87B498DFCDD}" destId="{185B54E9-D977-4E3D-8AC2-48AA5CE97C82}" srcOrd="0" destOrd="0" presId="urn:microsoft.com/office/officeart/2005/8/layout/chevron2"/>
    <dgm:cxn modelId="{5D28B22D-0FA0-4933-BB7E-6B207CDC4FC3}" type="presOf" srcId="{97C73225-272B-4C40-AFD8-B85B7BC679D2}" destId="{745977D6-84B4-477A-A709-D24F693E1ABE}" srcOrd="0" destOrd="0" presId="urn:microsoft.com/office/officeart/2005/8/layout/chevron2"/>
    <dgm:cxn modelId="{A445AB67-60CB-433D-BDE6-52F2D6083403}" srcId="{F7FDD19C-418C-46E7-A8ED-971629CAA52B}" destId="{1FFB970C-4925-470D-9970-CE5360F007E0}" srcOrd="5" destOrd="0" parTransId="{7650BBF4-B657-4846-97F4-3BD4BED67447}" sibTransId="{F8F8A1AB-0657-4154-A1DE-1ADAAB64A6E3}"/>
    <dgm:cxn modelId="{04C96648-3595-4AF9-95B1-7F1CE0A77A9C}" type="presOf" srcId="{F7FDD19C-418C-46E7-A8ED-971629CAA52B}" destId="{2E3F2D91-DD41-47C9-81E5-8B25068CA351}" srcOrd="0" destOrd="0" presId="urn:microsoft.com/office/officeart/2005/8/layout/chevron2"/>
    <dgm:cxn modelId="{ACF1A14A-76CB-483F-8263-34200822F765}" type="presOf" srcId="{F488DE54-C308-4D6E-BCBB-E3D126A9B2FF}" destId="{7718DF5E-215A-4D21-B35B-46C48CE6F5B1}" srcOrd="0" destOrd="0" presId="urn:microsoft.com/office/officeart/2005/8/layout/chevron2"/>
    <dgm:cxn modelId="{88EB636D-225A-4067-BC94-F87F44A5B459}" srcId="{FABBB680-BB3D-4B0C-ABF0-1C875B32DAE1}" destId="{F1302C6E-1CC3-49CA-8D1D-2D86C327149A}" srcOrd="0" destOrd="0" parTransId="{817ABA97-44DE-475B-A7F9-47152F675CD0}" sibTransId="{820AADB8-9D9F-48B7-A283-257A01634DD1}"/>
    <dgm:cxn modelId="{76956552-B3A6-44AD-8E59-3FC968C10520}" srcId="{F7FDD19C-418C-46E7-A8ED-971629CAA52B}" destId="{97C73225-272B-4C40-AFD8-B85B7BC679D2}" srcOrd="1" destOrd="0" parTransId="{FE657AE8-CEB3-4DB0-AD8E-70D46851A792}" sibTransId="{D6D6334F-E16F-4D17-ABB4-1212E30FAAFF}"/>
    <dgm:cxn modelId="{1CC9B052-F701-4687-A526-32C636249F17}" srcId="{F7FDD19C-418C-46E7-A8ED-971629CAA52B}" destId="{193B6160-988C-4E29-99B1-B87B498DFCDD}" srcOrd="0" destOrd="0" parTransId="{6C44DC7F-509C-4DA8-AA0F-82197F7D99F7}" sibTransId="{12F133D7-5EB8-4304-88BB-DB851FCBC4CA}"/>
    <dgm:cxn modelId="{999DA977-42A2-4384-9B50-2C1494C8D775}" srcId="{F488DE54-C308-4D6E-BCBB-E3D126A9B2FF}" destId="{D91A2738-CF86-499D-B2CC-389B9010D1AC}" srcOrd="0" destOrd="0" parTransId="{17008647-B3D4-4E9A-9343-0A3979BBB9AF}" sibTransId="{8BD0AE7F-8EE8-4402-A347-B22E34784CBF}"/>
    <dgm:cxn modelId="{6FB8E177-5991-4579-BEEC-25ED6871B34E}" type="presOf" srcId="{0FB1DB99-58E1-4E81-AC7E-357B5F9B3858}" destId="{3CFE46C3-A8E9-49FA-A392-4134DF3AC810}" srcOrd="0" destOrd="0" presId="urn:microsoft.com/office/officeart/2005/8/layout/chevron2"/>
    <dgm:cxn modelId="{4435C890-2BED-45DD-BCDC-2CA5A944811C}" type="presOf" srcId="{C0E62BED-580B-4BED-BF90-15D9B2D3CD1B}" destId="{D49A9965-06E7-476F-B52C-E2996152FDAF}" srcOrd="0" destOrd="0" presId="urn:microsoft.com/office/officeart/2005/8/layout/chevron2"/>
    <dgm:cxn modelId="{A8CC4697-1A55-4089-8016-8C95BE77A048}" srcId="{1FFB970C-4925-470D-9970-CE5360F007E0}" destId="{3EC248BC-F3AE-4DA3-BC60-662BF73D521D}" srcOrd="0" destOrd="0" parTransId="{647D0A5C-CE8A-4948-9718-D55884E8E067}" sibTransId="{6FE10EA3-1374-4800-8FE8-3C188BAA0C66}"/>
    <dgm:cxn modelId="{8B803399-80E0-4D25-9C6E-D91414306927}" type="presOf" srcId="{3EC248BC-F3AE-4DA3-BC60-662BF73D521D}" destId="{6578489E-2678-43F6-B05C-F7F9ACB923DC}" srcOrd="0" destOrd="0" presId="urn:microsoft.com/office/officeart/2005/8/layout/chevron2"/>
    <dgm:cxn modelId="{6CC41AB6-9934-492E-AA3F-59BBC0FDD38D}" type="presOf" srcId="{FABBB680-BB3D-4B0C-ABF0-1C875B32DAE1}" destId="{D5DCF849-6612-4DF0-8C31-088010D9F7BB}" srcOrd="0" destOrd="0" presId="urn:microsoft.com/office/officeart/2005/8/layout/chevron2"/>
    <dgm:cxn modelId="{D048A6CE-102B-4008-9BF8-42CE417AD1AC}" type="presOf" srcId="{F1302C6E-1CC3-49CA-8D1D-2D86C327149A}" destId="{8699DDA3-1C78-4635-9EA0-C913BA074578}" srcOrd="0" destOrd="0" presId="urn:microsoft.com/office/officeart/2005/8/layout/chevron2"/>
    <dgm:cxn modelId="{4A5D06CF-1A69-4F10-AE37-620AC5897BFC}" type="presOf" srcId="{D91A2738-CF86-499D-B2CC-389B9010D1AC}" destId="{21AB12EF-68D0-4A2E-BFE5-651ECA5F627A}" srcOrd="0" destOrd="0" presId="urn:microsoft.com/office/officeart/2005/8/layout/chevron2"/>
    <dgm:cxn modelId="{1B3B03DB-D26C-4421-B994-16C729C6635E}" srcId="{F7FDD19C-418C-46E7-A8ED-971629CAA52B}" destId="{FABBB680-BB3D-4B0C-ABF0-1C875B32DAE1}" srcOrd="3" destOrd="0" parTransId="{D7B7A40A-6C7C-478A-8823-3B1404457406}" sibTransId="{6D0877DB-36B8-4696-A959-D6011538769D}"/>
    <dgm:cxn modelId="{B96A3EDC-899F-4BFD-B951-F23B8F1FADDF}" type="presOf" srcId="{E190417A-5AEC-4D0F-B826-C1DD6555DC28}" destId="{4D0CCE62-3FC0-45BF-B0C5-9922BD09D203}" srcOrd="0" destOrd="0" presId="urn:microsoft.com/office/officeart/2005/8/layout/chevron2"/>
    <dgm:cxn modelId="{E388E4E3-3BD1-4A58-9103-FED6297AE263}" srcId="{F7FDD19C-418C-46E7-A8ED-971629CAA52B}" destId="{F488DE54-C308-4D6E-BCBB-E3D126A9B2FF}" srcOrd="4" destOrd="0" parTransId="{9C2D608C-CDB3-4708-A28B-529698A0AE22}" sibTransId="{441AEF1F-55C9-487C-8A35-4BF1271D48D9}"/>
    <dgm:cxn modelId="{606EE2EB-894A-46A0-8EB0-73E91B59CF9B}" srcId="{F7FDD19C-418C-46E7-A8ED-971629CAA52B}" destId="{54266245-99BC-4537-8B7B-7A71BF27DCBC}" srcOrd="2" destOrd="0" parTransId="{83FB21B6-0C58-4289-92D8-8154ACD0067C}" sibTransId="{A1552DF9-B002-40AA-B09D-46FEE8E3523E}"/>
    <dgm:cxn modelId="{700AB8FC-3CA1-4333-9210-797CDA721A7D}" srcId="{193B6160-988C-4E29-99B1-B87B498DFCDD}" destId="{E190417A-5AEC-4D0F-B826-C1DD6555DC28}" srcOrd="0" destOrd="0" parTransId="{67D54B81-D173-4D97-A45A-5BF04FC4769A}" sibTransId="{4CE54DF6-6D47-43E4-A5A4-99999645C08F}"/>
    <dgm:cxn modelId="{B960CBFD-D84B-4C5F-AD9C-75065F480F8B}" srcId="{54266245-99BC-4537-8B7B-7A71BF27DCBC}" destId="{0FB1DB99-58E1-4E81-AC7E-357B5F9B3858}" srcOrd="0" destOrd="0" parTransId="{7D65F691-3346-48C9-B46C-20F429B37EAB}" sibTransId="{73A12911-E8F6-46D4-9951-B840DD854CA2}"/>
    <dgm:cxn modelId="{0585A9C2-404D-4741-B8D0-B9CB5530764F}" type="presParOf" srcId="{2E3F2D91-DD41-47C9-81E5-8B25068CA351}" destId="{FCA8445B-C8A2-496F-93AC-792FB86A047F}" srcOrd="0" destOrd="0" presId="urn:microsoft.com/office/officeart/2005/8/layout/chevron2"/>
    <dgm:cxn modelId="{6A51DE85-6C4E-4BE4-8A8D-A03B206B27BE}" type="presParOf" srcId="{FCA8445B-C8A2-496F-93AC-792FB86A047F}" destId="{185B54E9-D977-4E3D-8AC2-48AA5CE97C82}" srcOrd="0" destOrd="0" presId="urn:microsoft.com/office/officeart/2005/8/layout/chevron2"/>
    <dgm:cxn modelId="{38BEFE05-18E8-42D8-A082-267A61EB3E35}" type="presParOf" srcId="{FCA8445B-C8A2-496F-93AC-792FB86A047F}" destId="{4D0CCE62-3FC0-45BF-B0C5-9922BD09D203}" srcOrd="1" destOrd="0" presId="urn:microsoft.com/office/officeart/2005/8/layout/chevron2"/>
    <dgm:cxn modelId="{F0F1084B-8EFE-407A-90A2-99DFEFBCCFF5}" type="presParOf" srcId="{2E3F2D91-DD41-47C9-81E5-8B25068CA351}" destId="{F799CF57-80F6-4B79-93DF-41DD5E96609A}" srcOrd="1" destOrd="0" presId="urn:microsoft.com/office/officeart/2005/8/layout/chevron2"/>
    <dgm:cxn modelId="{2F867A44-A4DA-4E26-B80C-F0B5E6901B19}" type="presParOf" srcId="{2E3F2D91-DD41-47C9-81E5-8B25068CA351}" destId="{759B63C6-089F-4438-9B3B-4FAA8470C9CE}" srcOrd="2" destOrd="0" presId="urn:microsoft.com/office/officeart/2005/8/layout/chevron2"/>
    <dgm:cxn modelId="{4A355CB8-1334-47BA-822C-6A62ECA8C41E}" type="presParOf" srcId="{759B63C6-089F-4438-9B3B-4FAA8470C9CE}" destId="{745977D6-84B4-477A-A709-D24F693E1ABE}" srcOrd="0" destOrd="0" presId="urn:microsoft.com/office/officeart/2005/8/layout/chevron2"/>
    <dgm:cxn modelId="{575C744F-6E1B-4A19-A80D-440CE552ED19}" type="presParOf" srcId="{759B63C6-089F-4438-9B3B-4FAA8470C9CE}" destId="{D49A9965-06E7-476F-B52C-E2996152FDAF}" srcOrd="1" destOrd="0" presId="urn:microsoft.com/office/officeart/2005/8/layout/chevron2"/>
    <dgm:cxn modelId="{08B4CB98-A02B-40F7-803A-AAEA5C6F8A31}" type="presParOf" srcId="{2E3F2D91-DD41-47C9-81E5-8B25068CA351}" destId="{54FF8742-668C-4864-9B73-0ADFB4C19ABB}" srcOrd="3" destOrd="0" presId="urn:microsoft.com/office/officeart/2005/8/layout/chevron2"/>
    <dgm:cxn modelId="{7557D5EC-823B-45D8-B70A-B5BFEABDD8FE}" type="presParOf" srcId="{2E3F2D91-DD41-47C9-81E5-8B25068CA351}" destId="{BD1294E2-6D9E-4E27-9503-E6974814CD6C}" srcOrd="4" destOrd="0" presId="urn:microsoft.com/office/officeart/2005/8/layout/chevron2"/>
    <dgm:cxn modelId="{B49D8777-18A1-4FB3-BBA5-721527332103}" type="presParOf" srcId="{BD1294E2-6D9E-4E27-9503-E6974814CD6C}" destId="{D807ABB2-9CBE-4C09-A88D-86CA3FC47BB9}" srcOrd="0" destOrd="0" presId="urn:microsoft.com/office/officeart/2005/8/layout/chevron2"/>
    <dgm:cxn modelId="{79687A2E-93E4-4FB1-9738-253383ED96C9}" type="presParOf" srcId="{BD1294E2-6D9E-4E27-9503-E6974814CD6C}" destId="{3CFE46C3-A8E9-49FA-A392-4134DF3AC810}" srcOrd="1" destOrd="0" presId="urn:microsoft.com/office/officeart/2005/8/layout/chevron2"/>
    <dgm:cxn modelId="{17F1467C-760C-48E0-9248-3AF128436A5B}" type="presParOf" srcId="{2E3F2D91-DD41-47C9-81E5-8B25068CA351}" destId="{973454C9-BC86-458D-BB6D-9AF3DCF7429D}" srcOrd="5" destOrd="0" presId="urn:microsoft.com/office/officeart/2005/8/layout/chevron2"/>
    <dgm:cxn modelId="{28136853-1F44-43BD-91CF-9149ECECC64B}" type="presParOf" srcId="{2E3F2D91-DD41-47C9-81E5-8B25068CA351}" destId="{F3002820-3080-49A8-8EC9-657E16A5A041}" srcOrd="6" destOrd="0" presId="urn:microsoft.com/office/officeart/2005/8/layout/chevron2"/>
    <dgm:cxn modelId="{BEB98C67-8E7E-45B6-8BE7-D11450C2B9D3}" type="presParOf" srcId="{F3002820-3080-49A8-8EC9-657E16A5A041}" destId="{D5DCF849-6612-4DF0-8C31-088010D9F7BB}" srcOrd="0" destOrd="0" presId="urn:microsoft.com/office/officeart/2005/8/layout/chevron2"/>
    <dgm:cxn modelId="{42F9B1A8-166F-4D07-BDFC-C6373E6D8BFA}" type="presParOf" srcId="{F3002820-3080-49A8-8EC9-657E16A5A041}" destId="{8699DDA3-1C78-4635-9EA0-C913BA074578}" srcOrd="1" destOrd="0" presId="urn:microsoft.com/office/officeart/2005/8/layout/chevron2"/>
    <dgm:cxn modelId="{9299CFC6-AC3D-4B47-B3CD-CD31BBD68B17}" type="presParOf" srcId="{2E3F2D91-DD41-47C9-81E5-8B25068CA351}" destId="{3A366BCF-7511-4995-98D4-27514BA2C260}" srcOrd="7" destOrd="0" presId="urn:microsoft.com/office/officeart/2005/8/layout/chevron2"/>
    <dgm:cxn modelId="{74E5EA4A-ECE3-497B-90B1-B382196CB376}" type="presParOf" srcId="{2E3F2D91-DD41-47C9-81E5-8B25068CA351}" destId="{2C03AC8F-75B5-45BC-84ED-328EC7A103BB}" srcOrd="8" destOrd="0" presId="urn:microsoft.com/office/officeart/2005/8/layout/chevron2"/>
    <dgm:cxn modelId="{1827F984-90EE-4A18-BFBC-3DBF836255AC}" type="presParOf" srcId="{2C03AC8F-75B5-45BC-84ED-328EC7A103BB}" destId="{7718DF5E-215A-4D21-B35B-46C48CE6F5B1}" srcOrd="0" destOrd="0" presId="urn:microsoft.com/office/officeart/2005/8/layout/chevron2"/>
    <dgm:cxn modelId="{28A98346-62B2-47D4-A12D-ADA9BBF6642A}" type="presParOf" srcId="{2C03AC8F-75B5-45BC-84ED-328EC7A103BB}" destId="{21AB12EF-68D0-4A2E-BFE5-651ECA5F627A}" srcOrd="1" destOrd="0" presId="urn:microsoft.com/office/officeart/2005/8/layout/chevron2"/>
    <dgm:cxn modelId="{E9D74998-3439-4A5A-B484-9A541D83B107}" type="presParOf" srcId="{2E3F2D91-DD41-47C9-81E5-8B25068CA351}" destId="{85523A7C-DC96-40C8-888E-20E729E7EDAF}" srcOrd="9" destOrd="0" presId="urn:microsoft.com/office/officeart/2005/8/layout/chevron2"/>
    <dgm:cxn modelId="{03DC85FC-5408-4BE2-A8F1-EE33F9F0541F}" type="presParOf" srcId="{2E3F2D91-DD41-47C9-81E5-8B25068CA351}" destId="{7774307B-00F4-4B93-8C30-ACE54F03D2E6}" srcOrd="10" destOrd="0" presId="urn:microsoft.com/office/officeart/2005/8/layout/chevron2"/>
    <dgm:cxn modelId="{3C493AA8-3B03-4E9A-BBBD-93E04CF94651}" type="presParOf" srcId="{7774307B-00F4-4B93-8C30-ACE54F03D2E6}" destId="{299EC92C-CCCF-4AC3-8C8C-5B9FDEE479FC}" srcOrd="0" destOrd="0" presId="urn:microsoft.com/office/officeart/2005/8/layout/chevron2"/>
    <dgm:cxn modelId="{316796A9-9C01-4A27-A63E-CA063650ED20}" type="presParOf" srcId="{7774307B-00F4-4B93-8C30-ACE54F03D2E6}" destId="{6578489E-2678-43F6-B05C-F7F9ACB923D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7FDD19C-418C-46E7-A8ED-971629CAA52B}" type="doc">
      <dgm:prSet loTypeId="urn:microsoft.com/office/officeart/2005/8/layout/chevron2" loCatId="process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193B6160-988C-4E29-99B1-B87B498DFCDD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C44DC7F-509C-4DA8-AA0F-82197F7D99F7}" type="parTrans" cxnId="{1CC9B052-F701-4687-A526-32C636249F17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2F133D7-5EB8-4304-88BB-DB851FCBC4CA}" type="sibTrans" cxnId="{1CC9B052-F701-4687-A526-32C636249F17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190417A-5AEC-4D0F-B826-C1DD6555DC28}">
      <dgm:prSet phldrT="[Текст]" custT="1"/>
      <dgm:spPr/>
      <dgm:t>
        <a:bodyPr/>
        <a:lstStyle/>
        <a:p>
          <a:pPr algn="just"/>
          <a:r>
            <a:rPr lang="ru-RU" sz="1200" dirty="0">
              <a:effectLst/>
              <a:latin typeface="Times New Roman"/>
              <a:ea typeface="Calibri"/>
            </a:rPr>
            <a:t>27 февраля молодые педагоги из школ города Читы приняли участие в интеллектуальной игре «КВИЗ»</a:t>
          </a:r>
          <a:endParaRPr lang="ru-RU" sz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D54B81-D173-4D97-A45A-5BF04FC4769A}" type="parTrans" cxnId="{700AB8FC-3CA1-4333-9210-797CDA721A7D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E54DF6-6D47-43E4-A5A4-99999645C08F}" type="sibTrans" cxnId="{700AB8FC-3CA1-4333-9210-797CDA721A7D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7C73225-272B-4C40-AFD8-B85B7BC679D2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6D6334F-E16F-4D17-ABB4-1212E30FAAFF}" type="sibTrans" cxnId="{76956552-B3A6-44AD-8E59-3FC968C10520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657AE8-CEB3-4DB0-AD8E-70D46851A792}" type="parTrans" cxnId="{76956552-B3A6-44AD-8E59-3FC968C10520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266245-99BC-4537-8B7B-7A71BF27DCBC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FB21B6-0C58-4289-92D8-8154ACD0067C}" type="parTrans" cxnId="{606EE2EB-894A-46A0-8EB0-73E91B59CF9B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1552DF9-B002-40AA-B09D-46FEE8E3523E}" type="sibTrans" cxnId="{606EE2EB-894A-46A0-8EB0-73E91B59CF9B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ABBB680-BB3D-4B0C-ABF0-1C875B32DAE1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7B7A40A-6C7C-478A-8823-3B1404457406}" type="parTrans" cxnId="{1B3B03DB-D26C-4421-B994-16C729C6635E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D0877DB-36B8-4696-A959-D6011538769D}" type="sibTrans" cxnId="{1B3B03DB-D26C-4421-B994-16C729C6635E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488DE54-C308-4D6E-BCBB-E3D126A9B2FF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2D608C-CDB3-4708-A28B-529698A0AE22}" type="parTrans" cxnId="{E388E4E3-3BD1-4A58-9103-FED6297AE263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41AEF1F-55C9-487C-8A35-4BF1271D48D9}" type="sibTrans" cxnId="{E388E4E3-3BD1-4A58-9103-FED6297AE263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906419-4AF0-44F6-B26F-E86BB2CC10F9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D0276B-4EF6-4979-8EEC-FA8BBE2E514B}" type="parTrans" cxnId="{5C52843A-A2FD-44BE-A38A-176D4411657E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FF3567-7EEC-4915-9ABC-4753B9F276C5}" type="sibTrans" cxnId="{5C52843A-A2FD-44BE-A38A-176D4411657E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FB1DB99-58E1-4E81-AC7E-357B5F9B3858}">
      <dgm:prSet custT="1"/>
      <dgm:spPr/>
      <dgm:t>
        <a:bodyPr/>
        <a:lstStyle/>
        <a:p>
          <a:pPr algn="l"/>
          <a:r>
            <a:rPr lang="ru-RU" sz="1200" dirty="0">
              <a:effectLst/>
              <a:latin typeface="Times New Roman"/>
              <a:ea typeface="Calibri"/>
            </a:rPr>
            <a:t>В марте члены Совета молодых педагогов города приняли участие в Молодежном профсоюзном форуме «Регион молодых» на базе детского спортивного лагеря «</a:t>
          </a:r>
          <a:r>
            <a:rPr lang="ru-RU" sz="1200" dirty="0" err="1">
              <a:effectLst/>
              <a:latin typeface="Times New Roman"/>
              <a:ea typeface="Calibri"/>
            </a:rPr>
            <a:t>Арахлей</a:t>
          </a:r>
          <a:r>
            <a:rPr lang="ru-RU" sz="1200" dirty="0">
              <a:effectLst/>
              <a:latin typeface="Times New Roman"/>
              <a:ea typeface="Calibri"/>
            </a:rPr>
            <a:t>»</a:t>
          </a:r>
          <a:endParaRPr lang="ru-RU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65F691-3346-48C9-B46C-20F429B37EAB}" type="parTrans" cxnId="{B960CBFD-D84B-4C5F-AD9C-75065F480F8B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A12911-E8F6-46D4-9951-B840DD854CA2}" type="sibTrans" cxnId="{B960CBFD-D84B-4C5F-AD9C-75065F480F8B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0E62BED-580B-4BED-BF90-15D9B2D3CD1B}">
      <dgm:prSet custT="1"/>
      <dgm:spPr/>
      <dgm:t>
        <a:bodyPr/>
        <a:lstStyle/>
        <a:p>
          <a:r>
            <a:rPr lang="ru-RU" sz="1200" dirty="0">
              <a:effectLst/>
              <a:latin typeface="Times New Roman"/>
              <a:ea typeface="Calibri"/>
            </a:rPr>
            <a:t>В феврале, при поддержке городской организации профсоюза, состоялся ежегодный традиционный конкурс для молодых педагогов «Минута Славы»</a:t>
          </a:r>
          <a:endParaRPr lang="ru-RU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14804F0-21E2-4062-9338-C2F6BA3D70B7}" type="sibTrans" cxnId="{C48C981F-A78E-4DE0-B9C2-5BE72938898C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2E4F12F-6DBD-4023-A524-D6C94EECF092}" type="parTrans" cxnId="{C48C981F-A78E-4DE0-B9C2-5BE72938898C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302C6E-1CC3-49CA-8D1D-2D86C327149A}">
      <dgm:prSet custT="1"/>
      <dgm:spPr/>
      <dgm:t>
        <a:bodyPr/>
        <a:lstStyle/>
        <a:p>
          <a:r>
            <a:rPr lang="ru-RU" sz="1200" dirty="0">
              <a:effectLst/>
              <a:latin typeface="Times New Roman"/>
              <a:ea typeface="Calibri"/>
            </a:rPr>
            <a:t>В апреле состоялся региональный этап Всероссийского конкурса «Стратегический резерв 2021». По итогам форума определилась 20-ка активных участников, в которую вошли молодые педагоги из Читы</a:t>
          </a:r>
          <a:endParaRPr lang="ru-RU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7ABA97-44DE-475B-A7F9-47152F675CD0}" type="parTrans" cxnId="{88EB636D-225A-4067-BC94-F87F44A5B459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0AADB8-9D9F-48B7-A283-257A01634DD1}" type="sibTrans" cxnId="{88EB636D-225A-4067-BC94-F87F44A5B459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91A2738-CF86-499D-B2CC-389B9010D1AC}">
      <dgm:prSet custT="1"/>
      <dgm:spPr/>
      <dgm:t>
        <a:bodyPr/>
        <a:lstStyle/>
        <a:p>
          <a:pPr algn="l"/>
          <a:r>
            <a:rPr lang="ru-RU" sz="1200" dirty="0">
              <a:effectLst/>
              <a:latin typeface="Times New Roman"/>
              <a:ea typeface="Calibri"/>
            </a:rPr>
            <a:t>с 22 по 24 марта 2021 года состоялась Молодежная профсоюзная смена «Педагог. Инновация. Перезагрузка» Активное участие в работе смены приняли молодые педагоги из города.</a:t>
          </a:r>
          <a:endParaRPr lang="ru-RU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7008647-B3D4-4E9A-9343-0A3979BBB9AF}" type="parTrans" cxnId="{999DA977-42A2-4384-9B50-2C1494C8D775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D0AE7F-8EE8-4402-A347-B22E34784CBF}" type="sibTrans" cxnId="{999DA977-42A2-4384-9B50-2C1494C8D775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6673568-2CE3-4AFD-9D74-B8C78A7DEF06}">
      <dgm:prSet custT="1"/>
      <dgm:spPr/>
      <dgm:t>
        <a:bodyPr/>
        <a:lstStyle/>
        <a:p>
          <a:pPr algn="just"/>
          <a:r>
            <a:rPr lang="ru-RU" sz="1200" dirty="0">
              <a:effectLst/>
              <a:latin typeface="Times New Roman"/>
              <a:ea typeface="Calibri"/>
            </a:rPr>
            <a:t>С 22 по 25 марта в г. Владивосток проходил форум молодых педагогов «Дальневосточная Россия. Перезагрузка в школе». От г. Читы приняла участие член Совета молодых педагогов города</a:t>
          </a:r>
          <a:endParaRPr lang="ru-RU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2AC7A8-38C3-4E24-B767-0CEAB376F533}" type="parTrans" cxnId="{AEBA2D37-842A-4DE5-9948-4DAB88FB17EB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3135567-FECE-4B1A-9FB1-EF993CA39B12}" type="sibTrans" cxnId="{AEBA2D37-842A-4DE5-9948-4DAB88FB17EB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C248BC-F3AE-4DA3-BC60-662BF73D521D}">
      <dgm:prSet custT="1"/>
      <dgm:spPr/>
      <dgm:t>
        <a:bodyPr/>
        <a:lstStyle/>
        <a:p>
          <a:r>
            <a:rPr lang="ru-RU" sz="1200" dirty="0">
              <a:effectLst/>
              <a:latin typeface="Times New Roman"/>
              <a:ea typeface="Calibri"/>
            </a:rPr>
            <a:t>24-25 апреля проводилась ежегодная весенняя Спартакиада педагогов города при поддержке городской организации профсоюза. Приняло участие 15 команд из образовательных организаций города.</a:t>
          </a:r>
          <a:endParaRPr lang="ru-RU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7D0A5C-CE8A-4948-9718-D55884E8E067}" type="parTrans" cxnId="{A8CC4697-1A55-4089-8016-8C95BE77A048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E10EA3-1374-4800-8FE8-3C188BAA0C66}" type="sibTrans" cxnId="{A8CC4697-1A55-4089-8016-8C95BE77A048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FB970C-4925-470D-9970-CE5360F007E0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F8A1AB-0657-4154-A1DE-1ADAAB64A6E3}" type="sibTrans" cxnId="{A445AB67-60CB-433D-BDE6-52F2D6083403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650BBF4-B657-4846-97F4-3BD4BED67447}" type="parTrans" cxnId="{A445AB67-60CB-433D-BDE6-52F2D6083403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4ABCA47-A03B-4A2D-B9EE-A287F7641D70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6D49A7A-640A-4C12-B49C-BD617AF746B3}" type="parTrans" cxnId="{94B52341-19D3-4180-90CF-284DC30E4EE6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34A6535-7469-426A-996B-20BF9D6C0C8D}" type="sibTrans" cxnId="{94B52341-19D3-4180-90CF-284DC30E4EE6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D2DB6F2-0D0D-49A4-99A1-09CC9C086D55}">
      <dgm:prSet custT="1"/>
      <dgm:spPr/>
      <dgm:t>
        <a:bodyPr/>
        <a:lstStyle/>
        <a:p>
          <a:r>
            <a:rPr lang="ru-RU" sz="1200" dirty="0">
              <a:effectLst/>
              <a:latin typeface="Times New Roman"/>
              <a:ea typeface="Times New Roman"/>
            </a:rPr>
            <a:t>В рамках августовской конференции работников образования подготовлен брифинг для молодых педагогов по теме «Все, что вы знаете и не знаете о Профсоюзе»</a:t>
          </a:r>
          <a:endParaRPr lang="ru-RU" sz="12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5DD8EE-1BD2-4DA8-94C8-FF8D474DC4E9}" type="parTrans" cxnId="{2757871C-5C9C-41FA-B96E-DCBD63B757F0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5C074B-1D7F-454D-89C8-90087CA3A19B}" type="sibTrans" cxnId="{2757871C-5C9C-41FA-B96E-DCBD63B757F0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3F2D91-DD41-47C9-81E5-8B25068CA351}" type="pres">
      <dgm:prSet presAssocID="{F7FDD19C-418C-46E7-A8ED-971629CAA52B}" presName="linearFlow" presStyleCnt="0">
        <dgm:presLayoutVars>
          <dgm:dir/>
          <dgm:animLvl val="lvl"/>
          <dgm:resizeHandles val="exact"/>
        </dgm:presLayoutVars>
      </dgm:prSet>
      <dgm:spPr/>
    </dgm:pt>
    <dgm:pt modelId="{FCA8445B-C8A2-496F-93AC-792FB86A047F}" type="pres">
      <dgm:prSet presAssocID="{193B6160-988C-4E29-99B1-B87B498DFCDD}" presName="composite" presStyleCnt="0"/>
      <dgm:spPr/>
    </dgm:pt>
    <dgm:pt modelId="{185B54E9-D977-4E3D-8AC2-48AA5CE97C82}" type="pres">
      <dgm:prSet presAssocID="{193B6160-988C-4E29-99B1-B87B498DFCDD}" presName="parentText" presStyleLbl="alignNode1" presStyleIdx="0" presStyleCnt="8">
        <dgm:presLayoutVars>
          <dgm:chMax val="1"/>
          <dgm:bulletEnabled val="1"/>
        </dgm:presLayoutVars>
      </dgm:prSet>
      <dgm:spPr/>
    </dgm:pt>
    <dgm:pt modelId="{4D0CCE62-3FC0-45BF-B0C5-9922BD09D203}" type="pres">
      <dgm:prSet presAssocID="{193B6160-988C-4E29-99B1-B87B498DFCDD}" presName="descendantText" presStyleLbl="alignAcc1" presStyleIdx="0" presStyleCnt="8">
        <dgm:presLayoutVars>
          <dgm:bulletEnabled val="1"/>
        </dgm:presLayoutVars>
      </dgm:prSet>
      <dgm:spPr/>
    </dgm:pt>
    <dgm:pt modelId="{F799CF57-80F6-4B79-93DF-41DD5E96609A}" type="pres">
      <dgm:prSet presAssocID="{12F133D7-5EB8-4304-88BB-DB851FCBC4CA}" presName="sp" presStyleCnt="0"/>
      <dgm:spPr/>
    </dgm:pt>
    <dgm:pt modelId="{759B63C6-089F-4438-9B3B-4FAA8470C9CE}" type="pres">
      <dgm:prSet presAssocID="{97C73225-272B-4C40-AFD8-B85B7BC679D2}" presName="composite" presStyleCnt="0"/>
      <dgm:spPr/>
    </dgm:pt>
    <dgm:pt modelId="{745977D6-84B4-477A-A709-D24F693E1ABE}" type="pres">
      <dgm:prSet presAssocID="{97C73225-272B-4C40-AFD8-B85B7BC679D2}" presName="parentText" presStyleLbl="alignNode1" presStyleIdx="1" presStyleCnt="8">
        <dgm:presLayoutVars>
          <dgm:chMax val="1"/>
          <dgm:bulletEnabled val="1"/>
        </dgm:presLayoutVars>
      </dgm:prSet>
      <dgm:spPr/>
    </dgm:pt>
    <dgm:pt modelId="{D49A9965-06E7-476F-B52C-E2996152FDAF}" type="pres">
      <dgm:prSet presAssocID="{97C73225-272B-4C40-AFD8-B85B7BC679D2}" presName="descendantText" presStyleLbl="alignAcc1" presStyleIdx="1" presStyleCnt="8">
        <dgm:presLayoutVars>
          <dgm:bulletEnabled val="1"/>
        </dgm:presLayoutVars>
      </dgm:prSet>
      <dgm:spPr/>
    </dgm:pt>
    <dgm:pt modelId="{54FF8742-668C-4864-9B73-0ADFB4C19ABB}" type="pres">
      <dgm:prSet presAssocID="{D6D6334F-E16F-4D17-ABB4-1212E30FAAFF}" presName="sp" presStyleCnt="0"/>
      <dgm:spPr/>
    </dgm:pt>
    <dgm:pt modelId="{BD1294E2-6D9E-4E27-9503-E6974814CD6C}" type="pres">
      <dgm:prSet presAssocID="{54266245-99BC-4537-8B7B-7A71BF27DCBC}" presName="composite" presStyleCnt="0"/>
      <dgm:spPr/>
    </dgm:pt>
    <dgm:pt modelId="{D807ABB2-9CBE-4C09-A88D-86CA3FC47BB9}" type="pres">
      <dgm:prSet presAssocID="{54266245-99BC-4537-8B7B-7A71BF27DCBC}" presName="parentText" presStyleLbl="alignNode1" presStyleIdx="2" presStyleCnt="8">
        <dgm:presLayoutVars>
          <dgm:chMax val="1"/>
          <dgm:bulletEnabled val="1"/>
        </dgm:presLayoutVars>
      </dgm:prSet>
      <dgm:spPr/>
    </dgm:pt>
    <dgm:pt modelId="{3CFE46C3-A8E9-49FA-A392-4134DF3AC810}" type="pres">
      <dgm:prSet presAssocID="{54266245-99BC-4537-8B7B-7A71BF27DCBC}" presName="descendantText" presStyleLbl="alignAcc1" presStyleIdx="2" presStyleCnt="8" custLinFactNeighborX="320" custLinFactNeighborY="4415">
        <dgm:presLayoutVars>
          <dgm:bulletEnabled val="1"/>
        </dgm:presLayoutVars>
      </dgm:prSet>
      <dgm:spPr/>
    </dgm:pt>
    <dgm:pt modelId="{973454C9-BC86-458D-BB6D-9AF3DCF7429D}" type="pres">
      <dgm:prSet presAssocID="{A1552DF9-B002-40AA-B09D-46FEE8E3523E}" presName="sp" presStyleCnt="0"/>
      <dgm:spPr/>
    </dgm:pt>
    <dgm:pt modelId="{F3002820-3080-49A8-8EC9-657E16A5A041}" type="pres">
      <dgm:prSet presAssocID="{FABBB680-BB3D-4B0C-ABF0-1C875B32DAE1}" presName="composite" presStyleCnt="0"/>
      <dgm:spPr/>
    </dgm:pt>
    <dgm:pt modelId="{D5DCF849-6612-4DF0-8C31-088010D9F7BB}" type="pres">
      <dgm:prSet presAssocID="{FABBB680-BB3D-4B0C-ABF0-1C875B32DAE1}" presName="parentText" presStyleLbl="alignNode1" presStyleIdx="3" presStyleCnt="8">
        <dgm:presLayoutVars>
          <dgm:chMax val="1"/>
          <dgm:bulletEnabled val="1"/>
        </dgm:presLayoutVars>
      </dgm:prSet>
      <dgm:spPr/>
    </dgm:pt>
    <dgm:pt modelId="{8699DDA3-1C78-4635-9EA0-C913BA074578}" type="pres">
      <dgm:prSet presAssocID="{FABBB680-BB3D-4B0C-ABF0-1C875B32DAE1}" presName="descendantText" presStyleLbl="alignAcc1" presStyleIdx="3" presStyleCnt="8">
        <dgm:presLayoutVars>
          <dgm:bulletEnabled val="1"/>
        </dgm:presLayoutVars>
      </dgm:prSet>
      <dgm:spPr/>
    </dgm:pt>
    <dgm:pt modelId="{3A366BCF-7511-4995-98D4-27514BA2C260}" type="pres">
      <dgm:prSet presAssocID="{6D0877DB-36B8-4696-A959-D6011538769D}" presName="sp" presStyleCnt="0"/>
      <dgm:spPr/>
    </dgm:pt>
    <dgm:pt modelId="{2C03AC8F-75B5-45BC-84ED-328EC7A103BB}" type="pres">
      <dgm:prSet presAssocID="{F488DE54-C308-4D6E-BCBB-E3D126A9B2FF}" presName="composite" presStyleCnt="0"/>
      <dgm:spPr/>
    </dgm:pt>
    <dgm:pt modelId="{7718DF5E-215A-4D21-B35B-46C48CE6F5B1}" type="pres">
      <dgm:prSet presAssocID="{F488DE54-C308-4D6E-BCBB-E3D126A9B2FF}" presName="parentText" presStyleLbl="alignNode1" presStyleIdx="4" presStyleCnt="8">
        <dgm:presLayoutVars>
          <dgm:chMax val="1"/>
          <dgm:bulletEnabled val="1"/>
        </dgm:presLayoutVars>
      </dgm:prSet>
      <dgm:spPr/>
    </dgm:pt>
    <dgm:pt modelId="{21AB12EF-68D0-4A2E-BFE5-651ECA5F627A}" type="pres">
      <dgm:prSet presAssocID="{F488DE54-C308-4D6E-BCBB-E3D126A9B2FF}" presName="descendantText" presStyleLbl="alignAcc1" presStyleIdx="4" presStyleCnt="8">
        <dgm:presLayoutVars>
          <dgm:bulletEnabled val="1"/>
        </dgm:presLayoutVars>
      </dgm:prSet>
      <dgm:spPr/>
    </dgm:pt>
    <dgm:pt modelId="{85523A7C-DC96-40C8-888E-20E729E7EDAF}" type="pres">
      <dgm:prSet presAssocID="{441AEF1F-55C9-487C-8A35-4BF1271D48D9}" presName="sp" presStyleCnt="0"/>
      <dgm:spPr/>
    </dgm:pt>
    <dgm:pt modelId="{3008B99E-6BB2-4ACE-9985-BDB3C9BC7E7B}" type="pres">
      <dgm:prSet presAssocID="{26906419-4AF0-44F6-B26F-E86BB2CC10F9}" presName="composite" presStyleCnt="0"/>
      <dgm:spPr/>
    </dgm:pt>
    <dgm:pt modelId="{2C3A2C37-596F-4BE7-ABF0-B27613CA5247}" type="pres">
      <dgm:prSet presAssocID="{26906419-4AF0-44F6-B26F-E86BB2CC10F9}" presName="parentText" presStyleLbl="alignNode1" presStyleIdx="5" presStyleCnt="8">
        <dgm:presLayoutVars>
          <dgm:chMax val="1"/>
          <dgm:bulletEnabled val="1"/>
        </dgm:presLayoutVars>
      </dgm:prSet>
      <dgm:spPr/>
    </dgm:pt>
    <dgm:pt modelId="{638CC5C7-76F8-4DCB-B454-E5D003260A3F}" type="pres">
      <dgm:prSet presAssocID="{26906419-4AF0-44F6-B26F-E86BB2CC10F9}" presName="descendantText" presStyleLbl="alignAcc1" presStyleIdx="5" presStyleCnt="8">
        <dgm:presLayoutVars>
          <dgm:bulletEnabled val="1"/>
        </dgm:presLayoutVars>
      </dgm:prSet>
      <dgm:spPr/>
    </dgm:pt>
    <dgm:pt modelId="{EA26F464-DB16-473E-86F6-6DD75506C157}" type="pres">
      <dgm:prSet presAssocID="{8FFF3567-7EEC-4915-9ABC-4753B9F276C5}" presName="sp" presStyleCnt="0"/>
      <dgm:spPr/>
    </dgm:pt>
    <dgm:pt modelId="{7774307B-00F4-4B93-8C30-ACE54F03D2E6}" type="pres">
      <dgm:prSet presAssocID="{1FFB970C-4925-470D-9970-CE5360F007E0}" presName="composite" presStyleCnt="0"/>
      <dgm:spPr/>
    </dgm:pt>
    <dgm:pt modelId="{299EC92C-CCCF-4AC3-8C8C-5B9FDEE479FC}" type="pres">
      <dgm:prSet presAssocID="{1FFB970C-4925-470D-9970-CE5360F007E0}" presName="parentText" presStyleLbl="alignNode1" presStyleIdx="6" presStyleCnt="8">
        <dgm:presLayoutVars>
          <dgm:chMax val="1"/>
          <dgm:bulletEnabled val="1"/>
        </dgm:presLayoutVars>
      </dgm:prSet>
      <dgm:spPr/>
    </dgm:pt>
    <dgm:pt modelId="{6578489E-2678-43F6-B05C-F7F9ACB923DC}" type="pres">
      <dgm:prSet presAssocID="{1FFB970C-4925-470D-9970-CE5360F007E0}" presName="descendantText" presStyleLbl="alignAcc1" presStyleIdx="6" presStyleCnt="8">
        <dgm:presLayoutVars>
          <dgm:bulletEnabled val="1"/>
        </dgm:presLayoutVars>
      </dgm:prSet>
      <dgm:spPr/>
    </dgm:pt>
    <dgm:pt modelId="{A1A787B0-ECF2-4A5C-8364-7EC6A609269C}" type="pres">
      <dgm:prSet presAssocID="{F8F8A1AB-0657-4154-A1DE-1ADAAB64A6E3}" presName="sp" presStyleCnt="0"/>
      <dgm:spPr/>
    </dgm:pt>
    <dgm:pt modelId="{C4B34D02-2DEA-4F55-A7BC-A19EAB87C62C}" type="pres">
      <dgm:prSet presAssocID="{04ABCA47-A03B-4A2D-B9EE-A287F7641D70}" presName="composite" presStyleCnt="0"/>
      <dgm:spPr/>
    </dgm:pt>
    <dgm:pt modelId="{E0D74DED-7576-481E-8757-03FEFEAE0A13}" type="pres">
      <dgm:prSet presAssocID="{04ABCA47-A03B-4A2D-B9EE-A287F7641D70}" presName="parentText" presStyleLbl="alignNode1" presStyleIdx="7" presStyleCnt="8">
        <dgm:presLayoutVars>
          <dgm:chMax val="1"/>
          <dgm:bulletEnabled val="1"/>
        </dgm:presLayoutVars>
      </dgm:prSet>
      <dgm:spPr/>
    </dgm:pt>
    <dgm:pt modelId="{B835F225-F26C-4233-9D1A-33BF66FEB0B6}" type="pres">
      <dgm:prSet presAssocID="{04ABCA47-A03B-4A2D-B9EE-A287F7641D70}" presName="descendantText" presStyleLbl="alignAcc1" presStyleIdx="7" presStyleCnt="8" custScaleY="86542">
        <dgm:presLayoutVars>
          <dgm:bulletEnabled val="1"/>
        </dgm:presLayoutVars>
      </dgm:prSet>
      <dgm:spPr/>
    </dgm:pt>
  </dgm:ptLst>
  <dgm:cxnLst>
    <dgm:cxn modelId="{6A9F860D-32A0-4A06-969F-49DC84487681}" type="presOf" srcId="{C0E62BED-580B-4BED-BF90-15D9B2D3CD1B}" destId="{D49A9965-06E7-476F-B52C-E2996152FDAF}" srcOrd="0" destOrd="0" presId="urn:microsoft.com/office/officeart/2005/8/layout/chevron2"/>
    <dgm:cxn modelId="{2757871C-5C9C-41FA-B96E-DCBD63B757F0}" srcId="{04ABCA47-A03B-4A2D-B9EE-A287F7641D70}" destId="{5D2DB6F2-0D0D-49A4-99A1-09CC9C086D55}" srcOrd="0" destOrd="0" parTransId="{265DD8EE-1BD2-4DA8-94C8-FF8D474DC4E9}" sibTransId="{FC5C074B-1D7F-454D-89C8-90087CA3A19B}"/>
    <dgm:cxn modelId="{C48C981F-A78E-4DE0-B9C2-5BE72938898C}" srcId="{97C73225-272B-4C40-AFD8-B85B7BC679D2}" destId="{C0E62BED-580B-4BED-BF90-15D9B2D3CD1B}" srcOrd="0" destOrd="0" parTransId="{A2E4F12F-6DBD-4023-A524-D6C94EECF092}" sibTransId="{514804F0-21E2-4062-9338-C2F6BA3D70B7}"/>
    <dgm:cxn modelId="{A2A38B23-94E7-4E99-B36D-20C78F029569}" type="presOf" srcId="{5D2DB6F2-0D0D-49A4-99A1-09CC9C086D55}" destId="{B835F225-F26C-4233-9D1A-33BF66FEB0B6}" srcOrd="0" destOrd="0" presId="urn:microsoft.com/office/officeart/2005/8/layout/chevron2"/>
    <dgm:cxn modelId="{F089F626-8581-489F-9261-F60E7C706762}" type="presOf" srcId="{E190417A-5AEC-4D0F-B826-C1DD6555DC28}" destId="{4D0CCE62-3FC0-45BF-B0C5-9922BD09D203}" srcOrd="0" destOrd="0" presId="urn:microsoft.com/office/officeart/2005/8/layout/chevron2"/>
    <dgm:cxn modelId="{AEBA2D37-842A-4DE5-9948-4DAB88FB17EB}" srcId="{26906419-4AF0-44F6-B26F-E86BB2CC10F9}" destId="{D6673568-2CE3-4AFD-9D74-B8C78A7DEF06}" srcOrd="0" destOrd="0" parTransId="{6F2AC7A8-38C3-4E24-B767-0CEAB376F533}" sibTransId="{03135567-FECE-4B1A-9FB1-EF993CA39B12}"/>
    <dgm:cxn modelId="{5C52843A-A2FD-44BE-A38A-176D4411657E}" srcId="{F7FDD19C-418C-46E7-A8ED-971629CAA52B}" destId="{26906419-4AF0-44F6-B26F-E86BB2CC10F9}" srcOrd="5" destOrd="0" parTransId="{88D0276B-4EF6-4979-8EEC-FA8BBE2E514B}" sibTransId="{8FFF3567-7EEC-4915-9ABC-4753B9F276C5}"/>
    <dgm:cxn modelId="{9A8CF55F-D648-4FF7-8B25-D3F0B8DE5910}" type="presOf" srcId="{04ABCA47-A03B-4A2D-B9EE-A287F7641D70}" destId="{E0D74DED-7576-481E-8757-03FEFEAE0A13}" srcOrd="0" destOrd="0" presId="urn:microsoft.com/office/officeart/2005/8/layout/chevron2"/>
    <dgm:cxn modelId="{94B52341-19D3-4180-90CF-284DC30E4EE6}" srcId="{F7FDD19C-418C-46E7-A8ED-971629CAA52B}" destId="{04ABCA47-A03B-4A2D-B9EE-A287F7641D70}" srcOrd="7" destOrd="0" parTransId="{16D49A7A-640A-4C12-B49C-BD617AF746B3}" sibTransId="{934A6535-7469-426A-996B-20BF9D6C0C8D}"/>
    <dgm:cxn modelId="{A04A7B42-4BEC-438C-98CD-06A73B369694}" type="presOf" srcId="{D6673568-2CE3-4AFD-9D74-B8C78A7DEF06}" destId="{638CC5C7-76F8-4DCB-B454-E5D003260A3F}" srcOrd="0" destOrd="0" presId="urn:microsoft.com/office/officeart/2005/8/layout/chevron2"/>
    <dgm:cxn modelId="{A445AB67-60CB-433D-BDE6-52F2D6083403}" srcId="{F7FDD19C-418C-46E7-A8ED-971629CAA52B}" destId="{1FFB970C-4925-470D-9970-CE5360F007E0}" srcOrd="6" destOrd="0" parTransId="{7650BBF4-B657-4846-97F4-3BD4BED67447}" sibTransId="{F8F8A1AB-0657-4154-A1DE-1ADAAB64A6E3}"/>
    <dgm:cxn modelId="{88EB636D-225A-4067-BC94-F87F44A5B459}" srcId="{FABBB680-BB3D-4B0C-ABF0-1C875B32DAE1}" destId="{F1302C6E-1CC3-49CA-8D1D-2D86C327149A}" srcOrd="0" destOrd="0" parTransId="{817ABA97-44DE-475B-A7F9-47152F675CD0}" sibTransId="{820AADB8-9D9F-48B7-A283-257A01634DD1}"/>
    <dgm:cxn modelId="{3DB4A84F-A2FB-44DF-A46F-29201CD951BD}" type="presOf" srcId="{F7FDD19C-418C-46E7-A8ED-971629CAA52B}" destId="{2E3F2D91-DD41-47C9-81E5-8B25068CA351}" srcOrd="0" destOrd="0" presId="urn:microsoft.com/office/officeart/2005/8/layout/chevron2"/>
    <dgm:cxn modelId="{76956552-B3A6-44AD-8E59-3FC968C10520}" srcId="{F7FDD19C-418C-46E7-A8ED-971629CAA52B}" destId="{97C73225-272B-4C40-AFD8-B85B7BC679D2}" srcOrd="1" destOrd="0" parTransId="{FE657AE8-CEB3-4DB0-AD8E-70D46851A792}" sibTransId="{D6D6334F-E16F-4D17-ABB4-1212E30FAAFF}"/>
    <dgm:cxn modelId="{1CC9B052-F701-4687-A526-32C636249F17}" srcId="{F7FDD19C-418C-46E7-A8ED-971629CAA52B}" destId="{193B6160-988C-4E29-99B1-B87B498DFCDD}" srcOrd="0" destOrd="0" parTransId="{6C44DC7F-509C-4DA8-AA0F-82197F7D99F7}" sibTransId="{12F133D7-5EB8-4304-88BB-DB851FCBC4CA}"/>
    <dgm:cxn modelId="{999DA977-42A2-4384-9B50-2C1494C8D775}" srcId="{F488DE54-C308-4D6E-BCBB-E3D126A9B2FF}" destId="{D91A2738-CF86-499D-B2CC-389B9010D1AC}" srcOrd="0" destOrd="0" parTransId="{17008647-B3D4-4E9A-9343-0A3979BBB9AF}" sibTransId="{8BD0AE7F-8EE8-4402-A347-B22E34784CBF}"/>
    <dgm:cxn modelId="{5741B25A-7C4B-4E7C-8129-48AF9A0CA417}" type="presOf" srcId="{0FB1DB99-58E1-4E81-AC7E-357B5F9B3858}" destId="{3CFE46C3-A8E9-49FA-A392-4134DF3AC810}" srcOrd="0" destOrd="0" presId="urn:microsoft.com/office/officeart/2005/8/layout/chevron2"/>
    <dgm:cxn modelId="{F49E9E82-6AEB-49B2-9A96-1F852F5E5D5E}" type="presOf" srcId="{26906419-4AF0-44F6-B26F-E86BB2CC10F9}" destId="{2C3A2C37-596F-4BE7-ABF0-B27613CA5247}" srcOrd="0" destOrd="0" presId="urn:microsoft.com/office/officeart/2005/8/layout/chevron2"/>
    <dgm:cxn modelId="{9278BB8F-279B-4C69-8EF7-C2CECDB0B237}" type="presOf" srcId="{F1302C6E-1CC3-49CA-8D1D-2D86C327149A}" destId="{8699DDA3-1C78-4635-9EA0-C913BA074578}" srcOrd="0" destOrd="0" presId="urn:microsoft.com/office/officeart/2005/8/layout/chevron2"/>
    <dgm:cxn modelId="{6D5E5096-3121-471A-8B43-BB4AC3B65220}" type="presOf" srcId="{D91A2738-CF86-499D-B2CC-389B9010D1AC}" destId="{21AB12EF-68D0-4A2E-BFE5-651ECA5F627A}" srcOrd="0" destOrd="0" presId="urn:microsoft.com/office/officeart/2005/8/layout/chevron2"/>
    <dgm:cxn modelId="{A8CC4697-1A55-4089-8016-8C95BE77A048}" srcId="{1FFB970C-4925-470D-9970-CE5360F007E0}" destId="{3EC248BC-F3AE-4DA3-BC60-662BF73D521D}" srcOrd="0" destOrd="0" parTransId="{647D0A5C-CE8A-4948-9718-D55884E8E067}" sibTransId="{6FE10EA3-1374-4800-8FE8-3C188BAA0C66}"/>
    <dgm:cxn modelId="{0C05A7AB-20E6-4122-9D82-584CDE103C0D}" type="presOf" srcId="{54266245-99BC-4537-8B7B-7A71BF27DCBC}" destId="{D807ABB2-9CBE-4C09-A88D-86CA3FC47BB9}" srcOrd="0" destOrd="0" presId="urn:microsoft.com/office/officeart/2005/8/layout/chevron2"/>
    <dgm:cxn modelId="{734166B4-7B1F-4D2E-B65A-32BD6B393363}" type="presOf" srcId="{F488DE54-C308-4D6E-BCBB-E3D126A9B2FF}" destId="{7718DF5E-215A-4D21-B35B-46C48CE6F5B1}" srcOrd="0" destOrd="0" presId="urn:microsoft.com/office/officeart/2005/8/layout/chevron2"/>
    <dgm:cxn modelId="{632747BD-6C69-41EC-AD59-8B673D0FB9E4}" type="presOf" srcId="{97C73225-272B-4C40-AFD8-B85B7BC679D2}" destId="{745977D6-84B4-477A-A709-D24F693E1ABE}" srcOrd="0" destOrd="0" presId="urn:microsoft.com/office/officeart/2005/8/layout/chevron2"/>
    <dgm:cxn modelId="{0E7682BF-0E21-4654-AABC-ED2C770558DD}" type="presOf" srcId="{3EC248BC-F3AE-4DA3-BC60-662BF73D521D}" destId="{6578489E-2678-43F6-B05C-F7F9ACB923DC}" srcOrd="0" destOrd="0" presId="urn:microsoft.com/office/officeart/2005/8/layout/chevron2"/>
    <dgm:cxn modelId="{9EC4C1C8-3308-4FFA-B512-722BF26161F8}" type="presOf" srcId="{FABBB680-BB3D-4B0C-ABF0-1C875B32DAE1}" destId="{D5DCF849-6612-4DF0-8C31-088010D9F7BB}" srcOrd="0" destOrd="0" presId="urn:microsoft.com/office/officeart/2005/8/layout/chevron2"/>
    <dgm:cxn modelId="{1B3B03DB-D26C-4421-B994-16C729C6635E}" srcId="{F7FDD19C-418C-46E7-A8ED-971629CAA52B}" destId="{FABBB680-BB3D-4B0C-ABF0-1C875B32DAE1}" srcOrd="3" destOrd="0" parTransId="{D7B7A40A-6C7C-478A-8823-3B1404457406}" sibTransId="{6D0877DB-36B8-4696-A959-D6011538769D}"/>
    <dgm:cxn modelId="{830774DF-8977-42C7-89A2-EF33EF481FD8}" type="presOf" srcId="{193B6160-988C-4E29-99B1-B87B498DFCDD}" destId="{185B54E9-D977-4E3D-8AC2-48AA5CE97C82}" srcOrd="0" destOrd="0" presId="urn:microsoft.com/office/officeart/2005/8/layout/chevron2"/>
    <dgm:cxn modelId="{E388E4E3-3BD1-4A58-9103-FED6297AE263}" srcId="{F7FDD19C-418C-46E7-A8ED-971629CAA52B}" destId="{F488DE54-C308-4D6E-BCBB-E3D126A9B2FF}" srcOrd="4" destOrd="0" parTransId="{9C2D608C-CDB3-4708-A28B-529698A0AE22}" sibTransId="{441AEF1F-55C9-487C-8A35-4BF1271D48D9}"/>
    <dgm:cxn modelId="{2E6E99E8-2D7B-4FD1-A6E0-668D9B752319}" type="presOf" srcId="{1FFB970C-4925-470D-9970-CE5360F007E0}" destId="{299EC92C-CCCF-4AC3-8C8C-5B9FDEE479FC}" srcOrd="0" destOrd="0" presId="urn:microsoft.com/office/officeart/2005/8/layout/chevron2"/>
    <dgm:cxn modelId="{606EE2EB-894A-46A0-8EB0-73E91B59CF9B}" srcId="{F7FDD19C-418C-46E7-A8ED-971629CAA52B}" destId="{54266245-99BC-4537-8B7B-7A71BF27DCBC}" srcOrd="2" destOrd="0" parTransId="{83FB21B6-0C58-4289-92D8-8154ACD0067C}" sibTransId="{A1552DF9-B002-40AA-B09D-46FEE8E3523E}"/>
    <dgm:cxn modelId="{700AB8FC-3CA1-4333-9210-797CDA721A7D}" srcId="{193B6160-988C-4E29-99B1-B87B498DFCDD}" destId="{E190417A-5AEC-4D0F-B826-C1DD6555DC28}" srcOrd="0" destOrd="0" parTransId="{67D54B81-D173-4D97-A45A-5BF04FC4769A}" sibTransId="{4CE54DF6-6D47-43E4-A5A4-99999645C08F}"/>
    <dgm:cxn modelId="{B960CBFD-D84B-4C5F-AD9C-75065F480F8B}" srcId="{54266245-99BC-4537-8B7B-7A71BF27DCBC}" destId="{0FB1DB99-58E1-4E81-AC7E-357B5F9B3858}" srcOrd="0" destOrd="0" parTransId="{7D65F691-3346-48C9-B46C-20F429B37EAB}" sibTransId="{73A12911-E8F6-46D4-9951-B840DD854CA2}"/>
    <dgm:cxn modelId="{53ACF7A0-609C-4EE6-9092-E87A7B660BF1}" type="presParOf" srcId="{2E3F2D91-DD41-47C9-81E5-8B25068CA351}" destId="{FCA8445B-C8A2-496F-93AC-792FB86A047F}" srcOrd="0" destOrd="0" presId="urn:microsoft.com/office/officeart/2005/8/layout/chevron2"/>
    <dgm:cxn modelId="{761ED756-6AA3-4C47-AF60-2FFF05A2409F}" type="presParOf" srcId="{FCA8445B-C8A2-496F-93AC-792FB86A047F}" destId="{185B54E9-D977-4E3D-8AC2-48AA5CE97C82}" srcOrd="0" destOrd="0" presId="urn:microsoft.com/office/officeart/2005/8/layout/chevron2"/>
    <dgm:cxn modelId="{D0ADE4AF-A6CC-4036-9BD9-6005B8521CFC}" type="presParOf" srcId="{FCA8445B-C8A2-496F-93AC-792FB86A047F}" destId="{4D0CCE62-3FC0-45BF-B0C5-9922BD09D203}" srcOrd="1" destOrd="0" presId="urn:microsoft.com/office/officeart/2005/8/layout/chevron2"/>
    <dgm:cxn modelId="{2DE62CDE-D34E-41D2-BE28-3E436424D876}" type="presParOf" srcId="{2E3F2D91-DD41-47C9-81E5-8B25068CA351}" destId="{F799CF57-80F6-4B79-93DF-41DD5E96609A}" srcOrd="1" destOrd="0" presId="urn:microsoft.com/office/officeart/2005/8/layout/chevron2"/>
    <dgm:cxn modelId="{6A53E5D2-E7F8-40ED-AE03-7337A4114A41}" type="presParOf" srcId="{2E3F2D91-DD41-47C9-81E5-8B25068CA351}" destId="{759B63C6-089F-4438-9B3B-4FAA8470C9CE}" srcOrd="2" destOrd="0" presId="urn:microsoft.com/office/officeart/2005/8/layout/chevron2"/>
    <dgm:cxn modelId="{40FAF2E0-EFB3-4830-94D3-5264155BDE1B}" type="presParOf" srcId="{759B63C6-089F-4438-9B3B-4FAA8470C9CE}" destId="{745977D6-84B4-477A-A709-D24F693E1ABE}" srcOrd="0" destOrd="0" presId="urn:microsoft.com/office/officeart/2005/8/layout/chevron2"/>
    <dgm:cxn modelId="{46DD5A6D-0BDF-4FD7-82B8-2C67932E5251}" type="presParOf" srcId="{759B63C6-089F-4438-9B3B-4FAA8470C9CE}" destId="{D49A9965-06E7-476F-B52C-E2996152FDAF}" srcOrd="1" destOrd="0" presId="urn:microsoft.com/office/officeart/2005/8/layout/chevron2"/>
    <dgm:cxn modelId="{AE569D39-C1BA-40FE-94BF-D76F7045E1D6}" type="presParOf" srcId="{2E3F2D91-DD41-47C9-81E5-8B25068CA351}" destId="{54FF8742-668C-4864-9B73-0ADFB4C19ABB}" srcOrd="3" destOrd="0" presId="urn:microsoft.com/office/officeart/2005/8/layout/chevron2"/>
    <dgm:cxn modelId="{A5340FAB-1543-4D6E-8CBF-C6C1ECBD7C09}" type="presParOf" srcId="{2E3F2D91-DD41-47C9-81E5-8B25068CA351}" destId="{BD1294E2-6D9E-4E27-9503-E6974814CD6C}" srcOrd="4" destOrd="0" presId="urn:microsoft.com/office/officeart/2005/8/layout/chevron2"/>
    <dgm:cxn modelId="{51EEE839-CAEB-4E09-90D6-D5A54A6BE1B5}" type="presParOf" srcId="{BD1294E2-6D9E-4E27-9503-E6974814CD6C}" destId="{D807ABB2-9CBE-4C09-A88D-86CA3FC47BB9}" srcOrd="0" destOrd="0" presId="urn:microsoft.com/office/officeart/2005/8/layout/chevron2"/>
    <dgm:cxn modelId="{18FE42A7-EC2D-40E3-890E-02F8E6C2934C}" type="presParOf" srcId="{BD1294E2-6D9E-4E27-9503-E6974814CD6C}" destId="{3CFE46C3-A8E9-49FA-A392-4134DF3AC810}" srcOrd="1" destOrd="0" presId="urn:microsoft.com/office/officeart/2005/8/layout/chevron2"/>
    <dgm:cxn modelId="{E6786EB0-4F8A-45A3-81B3-ACE81D42110B}" type="presParOf" srcId="{2E3F2D91-DD41-47C9-81E5-8B25068CA351}" destId="{973454C9-BC86-458D-BB6D-9AF3DCF7429D}" srcOrd="5" destOrd="0" presId="urn:microsoft.com/office/officeart/2005/8/layout/chevron2"/>
    <dgm:cxn modelId="{F53A87A4-90CC-40F4-A0C5-D0C3060D6237}" type="presParOf" srcId="{2E3F2D91-DD41-47C9-81E5-8B25068CA351}" destId="{F3002820-3080-49A8-8EC9-657E16A5A041}" srcOrd="6" destOrd="0" presId="urn:microsoft.com/office/officeart/2005/8/layout/chevron2"/>
    <dgm:cxn modelId="{932FDEA6-A83B-451C-9AB8-8633165494F5}" type="presParOf" srcId="{F3002820-3080-49A8-8EC9-657E16A5A041}" destId="{D5DCF849-6612-4DF0-8C31-088010D9F7BB}" srcOrd="0" destOrd="0" presId="urn:microsoft.com/office/officeart/2005/8/layout/chevron2"/>
    <dgm:cxn modelId="{B99CED72-010C-47F5-8BA0-2AB9B9E09742}" type="presParOf" srcId="{F3002820-3080-49A8-8EC9-657E16A5A041}" destId="{8699DDA3-1C78-4635-9EA0-C913BA074578}" srcOrd="1" destOrd="0" presId="urn:microsoft.com/office/officeart/2005/8/layout/chevron2"/>
    <dgm:cxn modelId="{0389F41C-C265-4FF4-8EE5-7293640F5990}" type="presParOf" srcId="{2E3F2D91-DD41-47C9-81E5-8B25068CA351}" destId="{3A366BCF-7511-4995-98D4-27514BA2C260}" srcOrd="7" destOrd="0" presId="urn:microsoft.com/office/officeart/2005/8/layout/chevron2"/>
    <dgm:cxn modelId="{6B47C3FB-6463-495D-BB2B-95D859AA7E2C}" type="presParOf" srcId="{2E3F2D91-DD41-47C9-81E5-8B25068CA351}" destId="{2C03AC8F-75B5-45BC-84ED-328EC7A103BB}" srcOrd="8" destOrd="0" presId="urn:microsoft.com/office/officeart/2005/8/layout/chevron2"/>
    <dgm:cxn modelId="{E3F6456B-C06B-42B0-B9BA-DB2B3BCDE253}" type="presParOf" srcId="{2C03AC8F-75B5-45BC-84ED-328EC7A103BB}" destId="{7718DF5E-215A-4D21-B35B-46C48CE6F5B1}" srcOrd="0" destOrd="0" presId="urn:microsoft.com/office/officeart/2005/8/layout/chevron2"/>
    <dgm:cxn modelId="{98AB7B56-BC34-4A57-9D7E-C7FAA72D4A13}" type="presParOf" srcId="{2C03AC8F-75B5-45BC-84ED-328EC7A103BB}" destId="{21AB12EF-68D0-4A2E-BFE5-651ECA5F627A}" srcOrd="1" destOrd="0" presId="urn:microsoft.com/office/officeart/2005/8/layout/chevron2"/>
    <dgm:cxn modelId="{34C9F928-9F27-4744-A878-A5F834EA0EC9}" type="presParOf" srcId="{2E3F2D91-DD41-47C9-81E5-8B25068CA351}" destId="{85523A7C-DC96-40C8-888E-20E729E7EDAF}" srcOrd="9" destOrd="0" presId="urn:microsoft.com/office/officeart/2005/8/layout/chevron2"/>
    <dgm:cxn modelId="{21DF5A64-3A49-4413-9603-9835BDCF33AA}" type="presParOf" srcId="{2E3F2D91-DD41-47C9-81E5-8B25068CA351}" destId="{3008B99E-6BB2-4ACE-9985-BDB3C9BC7E7B}" srcOrd="10" destOrd="0" presId="urn:microsoft.com/office/officeart/2005/8/layout/chevron2"/>
    <dgm:cxn modelId="{F3CF45FE-B946-4703-BE2C-62B01356D4C6}" type="presParOf" srcId="{3008B99E-6BB2-4ACE-9985-BDB3C9BC7E7B}" destId="{2C3A2C37-596F-4BE7-ABF0-B27613CA5247}" srcOrd="0" destOrd="0" presId="urn:microsoft.com/office/officeart/2005/8/layout/chevron2"/>
    <dgm:cxn modelId="{8091D1BD-22B8-430E-B700-BCB0C4155098}" type="presParOf" srcId="{3008B99E-6BB2-4ACE-9985-BDB3C9BC7E7B}" destId="{638CC5C7-76F8-4DCB-B454-E5D003260A3F}" srcOrd="1" destOrd="0" presId="urn:microsoft.com/office/officeart/2005/8/layout/chevron2"/>
    <dgm:cxn modelId="{337E5646-8D78-4742-A315-7D953B210137}" type="presParOf" srcId="{2E3F2D91-DD41-47C9-81E5-8B25068CA351}" destId="{EA26F464-DB16-473E-86F6-6DD75506C157}" srcOrd="11" destOrd="0" presId="urn:microsoft.com/office/officeart/2005/8/layout/chevron2"/>
    <dgm:cxn modelId="{5EA0500F-389F-4C8B-98CB-76E8AA62171B}" type="presParOf" srcId="{2E3F2D91-DD41-47C9-81E5-8B25068CA351}" destId="{7774307B-00F4-4B93-8C30-ACE54F03D2E6}" srcOrd="12" destOrd="0" presId="urn:microsoft.com/office/officeart/2005/8/layout/chevron2"/>
    <dgm:cxn modelId="{ADD37020-7FEB-4D22-BF51-A23F2F6D646D}" type="presParOf" srcId="{7774307B-00F4-4B93-8C30-ACE54F03D2E6}" destId="{299EC92C-CCCF-4AC3-8C8C-5B9FDEE479FC}" srcOrd="0" destOrd="0" presId="urn:microsoft.com/office/officeart/2005/8/layout/chevron2"/>
    <dgm:cxn modelId="{3EED2CFC-B1DE-4DA7-B132-B9801629CEF5}" type="presParOf" srcId="{7774307B-00F4-4B93-8C30-ACE54F03D2E6}" destId="{6578489E-2678-43F6-B05C-F7F9ACB923DC}" srcOrd="1" destOrd="0" presId="urn:microsoft.com/office/officeart/2005/8/layout/chevron2"/>
    <dgm:cxn modelId="{5594E5DC-2744-458D-AF40-4790A1F2FFCC}" type="presParOf" srcId="{2E3F2D91-DD41-47C9-81E5-8B25068CA351}" destId="{A1A787B0-ECF2-4A5C-8364-7EC6A609269C}" srcOrd="13" destOrd="0" presId="urn:microsoft.com/office/officeart/2005/8/layout/chevron2"/>
    <dgm:cxn modelId="{0F2ED596-10FF-484F-95A8-0C70EDE4CB39}" type="presParOf" srcId="{2E3F2D91-DD41-47C9-81E5-8B25068CA351}" destId="{C4B34D02-2DEA-4F55-A7BC-A19EAB87C62C}" srcOrd="14" destOrd="0" presId="urn:microsoft.com/office/officeart/2005/8/layout/chevron2"/>
    <dgm:cxn modelId="{F87D030A-3C4C-4FB9-8933-C10151DCE6DB}" type="presParOf" srcId="{C4B34D02-2DEA-4F55-A7BC-A19EAB87C62C}" destId="{E0D74DED-7576-481E-8757-03FEFEAE0A13}" srcOrd="0" destOrd="0" presId="urn:microsoft.com/office/officeart/2005/8/layout/chevron2"/>
    <dgm:cxn modelId="{0910E6B5-6433-4E77-8918-76714B74BDAD}" type="presParOf" srcId="{C4B34D02-2DEA-4F55-A7BC-A19EAB87C62C}" destId="{B835F225-F26C-4233-9D1A-33BF66FEB0B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7FDD19C-418C-46E7-A8ED-971629CAA52B}" type="doc">
      <dgm:prSet loTypeId="urn:microsoft.com/office/officeart/2005/8/layout/chevron2" loCatId="process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193B6160-988C-4E29-99B1-B87B498DFCDD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C44DC7F-509C-4DA8-AA0F-82197F7D99F7}" type="parTrans" cxnId="{1CC9B052-F701-4687-A526-32C636249F17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2F133D7-5EB8-4304-88BB-DB851FCBC4CA}" type="sibTrans" cxnId="{1CC9B052-F701-4687-A526-32C636249F17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190417A-5AEC-4D0F-B826-C1DD6555DC28}">
      <dgm:prSet phldrT="[Текст]" custT="1"/>
      <dgm:spPr/>
      <dgm:t>
        <a:bodyPr/>
        <a:lstStyle/>
        <a:p>
          <a:pPr algn="just"/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В октябре состоялся ежегодный методический </a:t>
          </a:r>
          <a:r>
            <a:rPr lang="ru-RU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интенсив</a:t>
          </a:r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для молодых педагогов. Для молодых педагогов был представлен видеоролик «Будущее начинается сегодня» и освещены основные направления деятельности городской организации профсоюза и работе с молодежью.</a:t>
          </a:r>
          <a:endParaRPr lang="ru-RU" sz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D54B81-D173-4D97-A45A-5BF04FC4769A}" type="parTrans" cxnId="{700AB8FC-3CA1-4333-9210-797CDA721A7D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E54DF6-6D47-43E4-A5A4-99999645C08F}" type="sibTrans" cxnId="{700AB8FC-3CA1-4333-9210-797CDA721A7D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7C73225-272B-4C40-AFD8-B85B7BC679D2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6D6334F-E16F-4D17-ABB4-1212E30FAAFF}" type="sibTrans" cxnId="{76956552-B3A6-44AD-8E59-3FC968C10520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657AE8-CEB3-4DB0-AD8E-70D46851A792}" type="parTrans" cxnId="{76956552-B3A6-44AD-8E59-3FC968C10520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266245-99BC-4537-8B7B-7A71BF27DCBC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FB21B6-0C58-4289-92D8-8154ACD0067C}" type="parTrans" cxnId="{606EE2EB-894A-46A0-8EB0-73E91B59CF9B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1552DF9-B002-40AA-B09D-46FEE8E3523E}" type="sibTrans" cxnId="{606EE2EB-894A-46A0-8EB0-73E91B59CF9B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ABBB680-BB3D-4B0C-ABF0-1C875B32DAE1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7B7A40A-6C7C-478A-8823-3B1404457406}" type="parTrans" cxnId="{1B3B03DB-D26C-4421-B994-16C729C6635E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D0877DB-36B8-4696-A959-D6011538769D}" type="sibTrans" cxnId="{1B3B03DB-D26C-4421-B994-16C729C6635E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488DE54-C308-4D6E-BCBB-E3D126A9B2FF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2D608C-CDB3-4708-A28B-529698A0AE22}" type="parTrans" cxnId="{E388E4E3-3BD1-4A58-9103-FED6297AE263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41AEF1F-55C9-487C-8A35-4BF1271D48D9}" type="sibTrans" cxnId="{E388E4E3-3BD1-4A58-9103-FED6297AE263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906419-4AF0-44F6-B26F-E86BB2CC10F9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D0276B-4EF6-4979-8EEC-FA8BBE2E514B}" type="parTrans" cxnId="{5C52843A-A2FD-44BE-A38A-176D4411657E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FF3567-7EEC-4915-9ABC-4753B9F276C5}" type="sibTrans" cxnId="{5C52843A-A2FD-44BE-A38A-176D4411657E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FB1DB99-58E1-4E81-AC7E-357B5F9B3858}">
      <dgm:prSet custT="1"/>
      <dgm:spPr/>
      <dgm:t>
        <a:bodyPr/>
        <a:lstStyle/>
        <a:p>
          <a:pPr algn="l"/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Совет молодых педагогов г. Читы в декабре принял участие в акции «Стань Дедом Морозом» для детей социально-реабилитационного центра «Кедр» при поддержке Читинской территориальной (городской) организации Профсоюза.</a:t>
          </a:r>
        </a:p>
      </dgm:t>
    </dgm:pt>
    <dgm:pt modelId="{7D65F691-3346-48C9-B46C-20F429B37EAB}" type="parTrans" cxnId="{B960CBFD-D84B-4C5F-AD9C-75065F480F8B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A12911-E8F6-46D4-9951-B840DD854CA2}" type="sibTrans" cxnId="{B960CBFD-D84B-4C5F-AD9C-75065F480F8B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0E62BED-580B-4BED-BF90-15D9B2D3CD1B}">
      <dgm:prSet custT="1"/>
      <dgm:spPr/>
      <dgm:t>
        <a:bodyPr/>
        <a:lstStyle/>
        <a:p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При финансовой поддержке краевой и городской организаций Профсоюза, учитель истории школы №11" г. Читы Кузнецов Игорь принял участие во Всероссийском конкурсе молодых педагогов и управленцев "Педагогический дебют-2021" в номинации "Молодые классные руководители" в г. Москве. </a:t>
          </a:r>
        </a:p>
      </dgm:t>
    </dgm:pt>
    <dgm:pt modelId="{514804F0-21E2-4062-9338-C2F6BA3D70B7}" type="sibTrans" cxnId="{C48C981F-A78E-4DE0-B9C2-5BE72938898C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2E4F12F-6DBD-4023-A524-D6C94EECF092}" type="parTrans" cxnId="{C48C981F-A78E-4DE0-B9C2-5BE72938898C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302C6E-1CC3-49CA-8D1D-2D86C327149A}">
      <dgm:prSet custT="1"/>
      <dgm:spPr/>
      <dgm:t>
        <a:bodyPr/>
        <a:lstStyle/>
        <a:p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В декабре команда Совета молодых педагогов города приняла участие в новогоднем турнире по боулингу среди профсоюзных организаций в рамках закрытия Года спорта, здоровья и долголетия в Профсоюзе.</a:t>
          </a:r>
        </a:p>
      </dgm:t>
    </dgm:pt>
    <dgm:pt modelId="{817ABA97-44DE-475B-A7F9-47152F675CD0}" type="parTrans" cxnId="{88EB636D-225A-4067-BC94-F87F44A5B459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0AADB8-9D9F-48B7-A283-257A01634DD1}" type="sibTrans" cxnId="{88EB636D-225A-4067-BC94-F87F44A5B459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91A2738-CF86-499D-B2CC-389B9010D1AC}">
      <dgm:prSet custT="1"/>
      <dgm:spPr/>
      <dgm:t>
        <a:bodyPr/>
        <a:lstStyle/>
        <a:p>
          <a:pPr algn="l"/>
          <a:r>
            <a:rPr lang="ru-RU" sz="1200" dirty="0">
              <a:effectLst/>
              <a:latin typeface="Times New Roman"/>
              <a:ea typeface="Calibri"/>
            </a:rPr>
            <a:t>Проведена школа правового ориентирования в онлайн режиме с молодыми педагогами по теме: «Порядок расчета больничного листа»</a:t>
          </a:r>
          <a:endParaRPr lang="ru-RU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7008647-B3D4-4E9A-9343-0A3979BBB9AF}" type="parTrans" cxnId="{999DA977-42A2-4384-9B50-2C1494C8D775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D0AE7F-8EE8-4402-A347-B22E34784CBF}" type="sibTrans" cxnId="{999DA977-42A2-4384-9B50-2C1494C8D775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6673568-2CE3-4AFD-9D74-B8C78A7DEF06}">
      <dgm:prSet custT="1"/>
      <dgm:spPr/>
      <dgm:t>
        <a:bodyPr/>
        <a:lstStyle/>
        <a:p>
          <a:r>
            <a:rPr lang="ru-RU" sz="1200" dirty="0">
              <a:solidFill>
                <a:srgbClr val="000000"/>
              </a:solidFill>
              <a:effectLst/>
              <a:latin typeface="Times New Roman"/>
              <a:ea typeface="Calibri"/>
            </a:rPr>
            <a:t>Главным специалистом аппарата Забайкальской краевой организации Профсоюза, председателем Забайкальской Ассоциации молодых педагогов </a:t>
          </a:r>
          <a:r>
            <a:rPr lang="ru-RU" sz="1200" dirty="0" err="1">
              <a:solidFill>
                <a:srgbClr val="000000"/>
              </a:solidFill>
              <a:effectLst/>
              <a:latin typeface="Times New Roman"/>
              <a:ea typeface="Calibri"/>
            </a:rPr>
            <a:t>Балабон</a:t>
          </a:r>
          <a:r>
            <a:rPr lang="ru-RU" sz="1200" dirty="0">
              <a:solidFill>
                <a:srgbClr val="000000"/>
              </a:solidFill>
              <a:effectLst/>
              <a:latin typeface="Times New Roman"/>
              <a:ea typeface="Calibri"/>
            </a:rPr>
            <a:t> С. подготовлена статья  в журнал ГНМЦ.</a:t>
          </a:r>
          <a:r>
            <a:rPr lang="en-US" sz="1200" dirty="0" err="1">
              <a:solidFill>
                <a:srgbClr val="000000"/>
              </a:solidFill>
              <a:effectLst/>
              <a:latin typeface="Times New Roman"/>
              <a:ea typeface="Calibri"/>
            </a:rPr>
            <a:t>ru</a:t>
          </a:r>
          <a:r>
            <a:rPr lang="en-US" sz="1200" dirty="0">
              <a:solidFill>
                <a:srgbClr val="000000"/>
              </a:solidFill>
              <a:effectLst/>
              <a:latin typeface="Times New Roman"/>
              <a:ea typeface="Calibri"/>
            </a:rPr>
            <a:t> </a:t>
          </a:r>
          <a:r>
            <a:rPr lang="ru-RU" sz="1200" dirty="0">
              <a:solidFill>
                <a:srgbClr val="000000"/>
              </a:solidFill>
              <a:effectLst/>
              <a:latin typeface="Times New Roman"/>
              <a:ea typeface="Calibri"/>
            </a:rPr>
            <a:t>«Молодежь — это не только «будущее» профсоюза, но и его успешное «настоящее».</a:t>
          </a:r>
          <a:endParaRPr lang="ru-RU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2AC7A8-38C3-4E24-B767-0CEAB376F533}" type="parTrans" cxnId="{AEBA2D37-842A-4DE5-9948-4DAB88FB17EB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3135567-FECE-4B1A-9FB1-EF993CA39B12}" type="sibTrans" cxnId="{AEBA2D37-842A-4DE5-9948-4DAB88FB17EB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3F2D91-DD41-47C9-81E5-8B25068CA351}" type="pres">
      <dgm:prSet presAssocID="{F7FDD19C-418C-46E7-A8ED-971629CAA52B}" presName="linearFlow" presStyleCnt="0">
        <dgm:presLayoutVars>
          <dgm:dir/>
          <dgm:animLvl val="lvl"/>
          <dgm:resizeHandles val="exact"/>
        </dgm:presLayoutVars>
      </dgm:prSet>
      <dgm:spPr/>
    </dgm:pt>
    <dgm:pt modelId="{FCA8445B-C8A2-496F-93AC-792FB86A047F}" type="pres">
      <dgm:prSet presAssocID="{193B6160-988C-4E29-99B1-B87B498DFCDD}" presName="composite" presStyleCnt="0"/>
      <dgm:spPr/>
    </dgm:pt>
    <dgm:pt modelId="{185B54E9-D977-4E3D-8AC2-48AA5CE97C82}" type="pres">
      <dgm:prSet presAssocID="{193B6160-988C-4E29-99B1-B87B498DFCDD}" presName="parentText" presStyleLbl="alignNode1" presStyleIdx="0" presStyleCnt="6">
        <dgm:presLayoutVars>
          <dgm:chMax val="1"/>
          <dgm:bulletEnabled val="1"/>
        </dgm:presLayoutVars>
      </dgm:prSet>
      <dgm:spPr/>
    </dgm:pt>
    <dgm:pt modelId="{4D0CCE62-3FC0-45BF-B0C5-9922BD09D203}" type="pres">
      <dgm:prSet presAssocID="{193B6160-988C-4E29-99B1-B87B498DFCDD}" presName="descendantText" presStyleLbl="alignAcc1" presStyleIdx="0" presStyleCnt="6">
        <dgm:presLayoutVars>
          <dgm:bulletEnabled val="1"/>
        </dgm:presLayoutVars>
      </dgm:prSet>
      <dgm:spPr/>
    </dgm:pt>
    <dgm:pt modelId="{F799CF57-80F6-4B79-93DF-41DD5E96609A}" type="pres">
      <dgm:prSet presAssocID="{12F133D7-5EB8-4304-88BB-DB851FCBC4CA}" presName="sp" presStyleCnt="0"/>
      <dgm:spPr/>
    </dgm:pt>
    <dgm:pt modelId="{759B63C6-089F-4438-9B3B-4FAA8470C9CE}" type="pres">
      <dgm:prSet presAssocID="{97C73225-272B-4C40-AFD8-B85B7BC679D2}" presName="composite" presStyleCnt="0"/>
      <dgm:spPr/>
    </dgm:pt>
    <dgm:pt modelId="{745977D6-84B4-477A-A709-D24F693E1ABE}" type="pres">
      <dgm:prSet presAssocID="{97C73225-272B-4C40-AFD8-B85B7BC679D2}" presName="parentText" presStyleLbl="alignNode1" presStyleIdx="1" presStyleCnt="6">
        <dgm:presLayoutVars>
          <dgm:chMax val="1"/>
          <dgm:bulletEnabled val="1"/>
        </dgm:presLayoutVars>
      </dgm:prSet>
      <dgm:spPr/>
    </dgm:pt>
    <dgm:pt modelId="{D49A9965-06E7-476F-B52C-E2996152FDAF}" type="pres">
      <dgm:prSet presAssocID="{97C73225-272B-4C40-AFD8-B85B7BC679D2}" presName="descendantText" presStyleLbl="alignAcc1" presStyleIdx="1" presStyleCnt="6">
        <dgm:presLayoutVars>
          <dgm:bulletEnabled val="1"/>
        </dgm:presLayoutVars>
      </dgm:prSet>
      <dgm:spPr/>
    </dgm:pt>
    <dgm:pt modelId="{54FF8742-668C-4864-9B73-0ADFB4C19ABB}" type="pres">
      <dgm:prSet presAssocID="{D6D6334F-E16F-4D17-ABB4-1212E30FAAFF}" presName="sp" presStyleCnt="0"/>
      <dgm:spPr/>
    </dgm:pt>
    <dgm:pt modelId="{BD1294E2-6D9E-4E27-9503-E6974814CD6C}" type="pres">
      <dgm:prSet presAssocID="{54266245-99BC-4537-8B7B-7A71BF27DCBC}" presName="composite" presStyleCnt="0"/>
      <dgm:spPr/>
    </dgm:pt>
    <dgm:pt modelId="{D807ABB2-9CBE-4C09-A88D-86CA3FC47BB9}" type="pres">
      <dgm:prSet presAssocID="{54266245-99BC-4537-8B7B-7A71BF27DCBC}" presName="parentText" presStyleLbl="alignNode1" presStyleIdx="2" presStyleCnt="6">
        <dgm:presLayoutVars>
          <dgm:chMax val="1"/>
          <dgm:bulletEnabled val="1"/>
        </dgm:presLayoutVars>
      </dgm:prSet>
      <dgm:spPr/>
    </dgm:pt>
    <dgm:pt modelId="{3CFE46C3-A8E9-49FA-A392-4134DF3AC810}" type="pres">
      <dgm:prSet presAssocID="{54266245-99BC-4537-8B7B-7A71BF27DCBC}" presName="descendantText" presStyleLbl="alignAcc1" presStyleIdx="2" presStyleCnt="6" custLinFactNeighborX="320" custLinFactNeighborY="4415">
        <dgm:presLayoutVars>
          <dgm:bulletEnabled val="1"/>
        </dgm:presLayoutVars>
      </dgm:prSet>
      <dgm:spPr/>
    </dgm:pt>
    <dgm:pt modelId="{973454C9-BC86-458D-BB6D-9AF3DCF7429D}" type="pres">
      <dgm:prSet presAssocID="{A1552DF9-B002-40AA-B09D-46FEE8E3523E}" presName="sp" presStyleCnt="0"/>
      <dgm:spPr/>
    </dgm:pt>
    <dgm:pt modelId="{F3002820-3080-49A8-8EC9-657E16A5A041}" type="pres">
      <dgm:prSet presAssocID="{FABBB680-BB3D-4B0C-ABF0-1C875B32DAE1}" presName="composite" presStyleCnt="0"/>
      <dgm:spPr/>
    </dgm:pt>
    <dgm:pt modelId="{D5DCF849-6612-4DF0-8C31-088010D9F7BB}" type="pres">
      <dgm:prSet presAssocID="{FABBB680-BB3D-4B0C-ABF0-1C875B32DAE1}" presName="parentText" presStyleLbl="alignNode1" presStyleIdx="3" presStyleCnt="6">
        <dgm:presLayoutVars>
          <dgm:chMax val="1"/>
          <dgm:bulletEnabled val="1"/>
        </dgm:presLayoutVars>
      </dgm:prSet>
      <dgm:spPr/>
    </dgm:pt>
    <dgm:pt modelId="{8699DDA3-1C78-4635-9EA0-C913BA074578}" type="pres">
      <dgm:prSet presAssocID="{FABBB680-BB3D-4B0C-ABF0-1C875B32DAE1}" presName="descendantText" presStyleLbl="alignAcc1" presStyleIdx="3" presStyleCnt="6">
        <dgm:presLayoutVars>
          <dgm:bulletEnabled val="1"/>
        </dgm:presLayoutVars>
      </dgm:prSet>
      <dgm:spPr/>
    </dgm:pt>
    <dgm:pt modelId="{3A366BCF-7511-4995-98D4-27514BA2C260}" type="pres">
      <dgm:prSet presAssocID="{6D0877DB-36B8-4696-A959-D6011538769D}" presName="sp" presStyleCnt="0"/>
      <dgm:spPr/>
    </dgm:pt>
    <dgm:pt modelId="{2C03AC8F-75B5-45BC-84ED-328EC7A103BB}" type="pres">
      <dgm:prSet presAssocID="{F488DE54-C308-4D6E-BCBB-E3D126A9B2FF}" presName="composite" presStyleCnt="0"/>
      <dgm:spPr/>
    </dgm:pt>
    <dgm:pt modelId="{7718DF5E-215A-4D21-B35B-46C48CE6F5B1}" type="pres">
      <dgm:prSet presAssocID="{F488DE54-C308-4D6E-BCBB-E3D126A9B2FF}" presName="parentText" presStyleLbl="alignNode1" presStyleIdx="4" presStyleCnt="6">
        <dgm:presLayoutVars>
          <dgm:chMax val="1"/>
          <dgm:bulletEnabled val="1"/>
        </dgm:presLayoutVars>
      </dgm:prSet>
      <dgm:spPr/>
    </dgm:pt>
    <dgm:pt modelId="{21AB12EF-68D0-4A2E-BFE5-651ECA5F627A}" type="pres">
      <dgm:prSet presAssocID="{F488DE54-C308-4D6E-BCBB-E3D126A9B2FF}" presName="descendantText" presStyleLbl="alignAcc1" presStyleIdx="4" presStyleCnt="6">
        <dgm:presLayoutVars>
          <dgm:bulletEnabled val="1"/>
        </dgm:presLayoutVars>
      </dgm:prSet>
      <dgm:spPr/>
    </dgm:pt>
    <dgm:pt modelId="{85523A7C-DC96-40C8-888E-20E729E7EDAF}" type="pres">
      <dgm:prSet presAssocID="{441AEF1F-55C9-487C-8A35-4BF1271D48D9}" presName="sp" presStyleCnt="0"/>
      <dgm:spPr/>
    </dgm:pt>
    <dgm:pt modelId="{3008B99E-6BB2-4ACE-9985-BDB3C9BC7E7B}" type="pres">
      <dgm:prSet presAssocID="{26906419-4AF0-44F6-B26F-E86BB2CC10F9}" presName="composite" presStyleCnt="0"/>
      <dgm:spPr/>
    </dgm:pt>
    <dgm:pt modelId="{2C3A2C37-596F-4BE7-ABF0-B27613CA5247}" type="pres">
      <dgm:prSet presAssocID="{26906419-4AF0-44F6-B26F-E86BB2CC10F9}" presName="parentText" presStyleLbl="alignNode1" presStyleIdx="5" presStyleCnt="6">
        <dgm:presLayoutVars>
          <dgm:chMax val="1"/>
          <dgm:bulletEnabled val="1"/>
        </dgm:presLayoutVars>
      </dgm:prSet>
      <dgm:spPr/>
    </dgm:pt>
    <dgm:pt modelId="{638CC5C7-76F8-4DCB-B454-E5D003260A3F}" type="pres">
      <dgm:prSet presAssocID="{26906419-4AF0-44F6-B26F-E86BB2CC10F9}" presName="descendantText" presStyleLbl="alignAcc1" presStyleIdx="5" presStyleCnt="6">
        <dgm:presLayoutVars>
          <dgm:bulletEnabled val="1"/>
        </dgm:presLayoutVars>
      </dgm:prSet>
      <dgm:spPr/>
    </dgm:pt>
  </dgm:ptLst>
  <dgm:cxnLst>
    <dgm:cxn modelId="{14423115-14CF-4331-B99F-1CBB779FD911}" type="presOf" srcId="{0FB1DB99-58E1-4E81-AC7E-357B5F9B3858}" destId="{3CFE46C3-A8E9-49FA-A392-4134DF3AC810}" srcOrd="0" destOrd="0" presId="urn:microsoft.com/office/officeart/2005/8/layout/chevron2"/>
    <dgm:cxn modelId="{C48C981F-A78E-4DE0-B9C2-5BE72938898C}" srcId="{97C73225-272B-4C40-AFD8-B85B7BC679D2}" destId="{C0E62BED-580B-4BED-BF90-15D9B2D3CD1B}" srcOrd="0" destOrd="0" parTransId="{A2E4F12F-6DBD-4023-A524-D6C94EECF092}" sibTransId="{514804F0-21E2-4062-9338-C2F6BA3D70B7}"/>
    <dgm:cxn modelId="{AEBA2D37-842A-4DE5-9948-4DAB88FB17EB}" srcId="{26906419-4AF0-44F6-B26F-E86BB2CC10F9}" destId="{D6673568-2CE3-4AFD-9D74-B8C78A7DEF06}" srcOrd="0" destOrd="0" parTransId="{6F2AC7A8-38C3-4E24-B767-0CEAB376F533}" sibTransId="{03135567-FECE-4B1A-9FB1-EF993CA39B12}"/>
    <dgm:cxn modelId="{5C52843A-A2FD-44BE-A38A-176D4411657E}" srcId="{F7FDD19C-418C-46E7-A8ED-971629CAA52B}" destId="{26906419-4AF0-44F6-B26F-E86BB2CC10F9}" srcOrd="5" destOrd="0" parTransId="{88D0276B-4EF6-4979-8EEC-FA8BBE2E514B}" sibTransId="{8FFF3567-7EEC-4915-9ABC-4753B9F276C5}"/>
    <dgm:cxn modelId="{B4EC236D-7324-48A5-AC27-44A0CCF5CF0D}" type="presOf" srcId="{54266245-99BC-4537-8B7B-7A71BF27DCBC}" destId="{D807ABB2-9CBE-4C09-A88D-86CA3FC47BB9}" srcOrd="0" destOrd="0" presId="urn:microsoft.com/office/officeart/2005/8/layout/chevron2"/>
    <dgm:cxn modelId="{88EB636D-225A-4067-BC94-F87F44A5B459}" srcId="{FABBB680-BB3D-4B0C-ABF0-1C875B32DAE1}" destId="{F1302C6E-1CC3-49CA-8D1D-2D86C327149A}" srcOrd="0" destOrd="0" parTransId="{817ABA97-44DE-475B-A7F9-47152F675CD0}" sibTransId="{820AADB8-9D9F-48B7-A283-257A01634DD1}"/>
    <dgm:cxn modelId="{04328D51-7E54-4903-B862-F82C5097251C}" type="presOf" srcId="{D6673568-2CE3-4AFD-9D74-B8C78A7DEF06}" destId="{638CC5C7-76F8-4DCB-B454-E5D003260A3F}" srcOrd="0" destOrd="0" presId="urn:microsoft.com/office/officeart/2005/8/layout/chevron2"/>
    <dgm:cxn modelId="{76956552-B3A6-44AD-8E59-3FC968C10520}" srcId="{F7FDD19C-418C-46E7-A8ED-971629CAA52B}" destId="{97C73225-272B-4C40-AFD8-B85B7BC679D2}" srcOrd="1" destOrd="0" parTransId="{FE657AE8-CEB3-4DB0-AD8E-70D46851A792}" sibTransId="{D6D6334F-E16F-4D17-ABB4-1212E30FAAFF}"/>
    <dgm:cxn modelId="{1CC9B052-F701-4687-A526-32C636249F17}" srcId="{F7FDD19C-418C-46E7-A8ED-971629CAA52B}" destId="{193B6160-988C-4E29-99B1-B87B498DFCDD}" srcOrd="0" destOrd="0" parTransId="{6C44DC7F-509C-4DA8-AA0F-82197F7D99F7}" sibTransId="{12F133D7-5EB8-4304-88BB-DB851FCBC4CA}"/>
    <dgm:cxn modelId="{E43FFA72-0B9C-49D4-9DB6-B2D245D67292}" type="presOf" srcId="{E190417A-5AEC-4D0F-B826-C1DD6555DC28}" destId="{4D0CCE62-3FC0-45BF-B0C5-9922BD09D203}" srcOrd="0" destOrd="0" presId="urn:microsoft.com/office/officeart/2005/8/layout/chevron2"/>
    <dgm:cxn modelId="{76256453-6B9E-422F-9DA6-7FFB39E0ACDF}" type="presOf" srcId="{193B6160-988C-4E29-99B1-B87B498DFCDD}" destId="{185B54E9-D977-4E3D-8AC2-48AA5CE97C82}" srcOrd="0" destOrd="0" presId="urn:microsoft.com/office/officeart/2005/8/layout/chevron2"/>
    <dgm:cxn modelId="{B03FE273-20DA-4AF5-BC37-6CDF1E26DE51}" type="presOf" srcId="{F488DE54-C308-4D6E-BCBB-E3D126A9B2FF}" destId="{7718DF5E-215A-4D21-B35B-46C48CE6F5B1}" srcOrd="0" destOrd="0" presId="urn:microsoft.com/office/officeart/2005/8/layout/chevron2"/>
    <dgm:cxn modelId="{999DA977-42A2-4384-9B50-2C1494C8D775}" srcId="{F488DE54-C308-4D6E-BCBB-E3D126A9B2FF}" destId="{D91A2738-CF86-499D-B2CC-389B9010D1AC}" srcOrd="0" destOrd="0" parTransId="{17008647-B3D4-4E9A-9343-0A3979BBB9AF}" sibTransId="{8BD0AE7F-8EE8-4402-A347-B22E34784CBF}"/>
    <dgm:cxn modelId="{195CF157-2B24-42B2-8E75-E3159939350E}" type="presOf" srcId="{F7FDD19C-418C-46E7-A8ED-971629CAA52B}" destId="{2E3F2D91-DD41-47C9-81E5-8B25068CA351}" srcOrd="0" destOrd="0" presId="urn:microsoft.com/office/officeart/2005/8/layout/chevron2"/>
    <dgm:cxn modelId="{0BB2FC7A-0EAD-42AD-8FEF-3D22FE7383CB}" type="presOf" srcId="{F1302C6E-1CC3-49CA-8D1D-2D86C327149A}" destId="{8699DDA3-1C78-4635-9EA0-C913BA074578}" srcOrd="0" destOrd="0" presId="urn:microsoft.com/office/officeart/2005/8/layout/chevron2"/>
    <dgm:cxn modelId="{2110337C-DE81-421C-B130-DA1FFB3D30A6}" type="presOf" srcId="{26906419-4AF0-44F6-B26F-E86BB2CC10F9}" destId="{2C3A2C37-596F-4BE7-ABF0-B27613CA5247}" srcOrd="0" destOrd="0" presId="urn:microsoft.com/office/officeart/2005/8/layout/chevron2"/>
    <dgm:cxn modelId="{E6F9038B-8E4B-4EB8-9C17-F3F1E7A3E54E}" type="presOf" srcId="{97C73225-272B-4C40-AFD8-B85B7BC679D2}" destId="{745977D6-84B4-477A-A709-D24F693E1ABE}" srcOrd="0" destOrd="0" presId="urn:microsoft.com/office/officeart/2005/8/layout/chevron2"/>
    <dgm:cxn modelId="{870561B5-F993-4F14-8EDD-92BD47056C1F}" type="presOf" srcId="{C0E62BED-580B-4BED-BF90-15D9B2D3CD1B}" destId="{D49A9965-06E7-476F-B52C-E2996152FDAF}" srcOrd="0" destOrd="0" presId="urn:microsoft.com/office/officeart/2005/8/layout/chevron2"/>
    <dgm:cxn modelId="{8B9562D1-F546-479B-B3B6-94DE41B7C0F4}" type="presOf" srcId="{D91A2738-CF86-499D-B2CC-389B9010D1AC}" destId="{21AB12EF-68D0-4A2E-BFE5-651ECA5F627A}" srcOrd="0" destOrd="0" presId="urn:microsoft.com/office/officeart/2005/8/layout/chevron2"/>
    <dgm:cxn modelId="{64B35BD7-F08B-49C7-8BBD-2748F394C33D}" type="presOf" srcId="{FABBB680-BB3D-4B0C-ABF0-1C875B32DAE1}" destId="{D5DCF849-6612-4DF0-8C31-088010D9F7BB}" srcOrd="0" destOrd="0" presId="urn:microsoft.com/office/officeart/2005/8/layout/chevron2"/>
    <dgm:cxn modelId="{1B3B03DB-D26C-4421-B994-16C729C6635E}" srcId="{F7FDD19C-418C-46E7-A8ED-971629CAA52B}" destId="{FABBB680-BB3D-4B0C-ABF0-1C875B32DAE1}" srcOrd="3" destOrd="0" parTransId="{D7B7A40A-6C7C-478A-8823-3B1404457406}" sibTransId="{6D0877DB-36B8-4696-A959-D6011538769D}"/>
    <dgm:cxn modelId="{E388E4E3-3BD1-4A58-9103-FED6297AE263}" srcId="{F7FDD19C-418C-46E7-A8ED-971629CAA52B}" destId="{F488DE54-C308-4D6E-BCBB-E3D126A9B2FF}" srcOrd="4" destOrd="0" parTransId="{9C2D608C-CDB3-4708-A28B-529698A0AE22}" sibTransId="{441AEF1F-55C9-487C-8A35-4BF1271D48D9}"/>
    <dgm:cxn modelId="{606EE2EB-894A-46A0-8EB0-73E91B59CF9B}" srcId="{F7FDD19C-418C-46E7-A8ED-971629CAA52B}" destId="{54266245-99BC-4537-8B7B-7A71BF27DCBC}" srcOrd="2" destOrd="0" parTransId="{83FB21B6-0C58-4289-92D8-8154ACD0067C}" sibTransId="{A1552DF9-B002-40AA-B09D-46FEE8E3523E}"/>
    <dgm:cxn modelId="{700AB8FC-3CA1-4333-9210-797CDA721A7D}" srcId="{193B6160-988C-4E29-99B1-B87B498DFCDD}" destId="{E190417A-5AEC-4D0F-B826-C1DD6555DC28}" srcOrd="0" destOrd="0" parTransId="{67D54B81-D173-4D97-A45A-5BF04FC4769A}" sibTransId="{4CE54DF6-6D47-43E4-A5A4-99999645C08F}"/>
    <dgm:cxn modelId="{B960CBFD-D84B-4C5F-AD9C-75065F480F8B}" srcId="{54266245-99BC-4537-8B7B-7A71BF27DCBC}" destId="{0FB1DB99-58E1-4E81-AC7E-357B5F9B3858}" srcOrd="0" destOrd="0" parTransId="{7D65F691-3346-48C9-B46C-20F429B37EAB}" sibTransId="{73A12911-E8F6-46D4-9951-B840DD854CA2}"/>
    <dgm:cxn modelId="{44E9FC79-793C-4D32-9127-B586F8CEBEBA}" type="presParOf" srcId="{2E3F2D91-DD41-47C9-81E5-8B25068CA351}" destId="{FCA8445B-C8A2-496F-93AC-792FB86A047F}" srcOrd="0" destOrd="0" presId="urn:microsoft.com/office/officeart/2005/8/layout/chevron2"/>
    <dgm:cxn modelId="{1799DF55-5665-4C75-98FA-43D12AF7159D}" type="presParOf" srcId="{FCA8445B-C8A2-496F-93AC-792FB86A047F}" destId="{185B54E9-D977-4E3D-8AC2-48AA5CE97C82}" srcOrd="0" destOrd="0" presId="urn:microsoft.com/office/officeart/2005/8/layout/chevron2"/>
    <dgm:cxn modelId="{85A158CE-66C7-4DAC-AD42-05078F7685D4}" type="presParOf" srcId="{FCA8445B-C8A2-496F-93AC-792FB86A047F}" destId="{4D0CCE62-3FC0-45BF-B0C5-9922BD09D203}" srcOrd="1" destOrd="0" presId="urn:microsoft.com/office/officeart/2005/8/layout/chevron2"/>
    <dgm:cxn modelId="{C3F726EA-C03D-4FC9-B5BC-A6DB272E1DCB}" type="presParOf" srcId="{2E3F2D91-DD41-47C9-81E5-8B25068CA351}" destId="{F799CF57-80F6-4B79-93DF-41DD5E96609A}" srcOrd="1" destOrd="0" presId="urn:microsoft.com/office/officeart/2005/8/layout/chevron2"/>
    <dgm:cxn modelId="{A7BF1A3B-90F2-4B43-B03F-A5B43FFD3D3B}" type="presParOf" srcId="{2E3F2D91-DD41-47C9-81E5-8B25068CA351}" destId="{759B63C6-089F-4438-9B3B-4FAA8470C9CE}" srcOrd="2" destOrd="0" presId="urn:microsoft.com/office/officeart/2005/8/layout/chevron2"/>
    <dgm:cxn modelId="{00EA162A-D9EF-4821-8EA8-743083384C74}" type="presParOf" srcId="{759B63C6-089F-4438-9B3B-4FAA8470C9CE}" destId="{745977D6-84B4-477A-A709-D24F693E1ABE}" srcOrd="0" destOrd="0" presId="urn:microsoft.com/office/officeart/2005/8/layout/chevron2"/>
    <dgm:cxn modelId="{9437948F-7830-472A-A64F-B013B221D96E}" type="presParOf" srcId="{759B63C6-089F-4438-9B3B-4FAA8470C9CE}" destId="{D49A9965-06E7-476F-B52C-E2996152FDAF}" srcOrd="1" destOrd="0" presId="urn:microsoft.com/office/officeart/2005/8/layout/chevron2"/>
    <dgm:cxn modelId="{141ACA58-E90B-4AF6-9276-DE5B5AB26623}" type="presParOf" srcId="{2E3F2D91-DD41-47C9-81E5-8B25068CA351}" destId="{54FF8742-668C-4864-9B73-0ADFB4C19ABB}" srcOrd="3" destOrd="0" presId="urn:microsoft.com/office/officeart/2005/8/layout/chevron2"/>
    <dgm:cxn modelId="{C1E84E38-6E1E-4C74-8AF7-6B9BD38B9070}" type="presParOf" srcId="{2E3F2D91-DD41-47C9-81E5-8B25068CA351}" destId="{BD1294E2-6D9E-4E27-9503-E6974814CD6C}" srcOrd="4" destOrd="0" presId="urn:microsoft.com/office/officeart/2005/8/layout/chevron2"/>
    <dgm:cxn modelId="{D7B5CA6E-3421-4388-89B6-029B8BD7FEA6}" type="presParOf" srcId="{BD1294E2-6D9E-4E27-9503-E6974814CD6C}" destId="{D807ABB2-9CBE-4C09-A88D-86CA3FC47BB9}" srcOrd="0" destOrd="0" presId="urn:microsoft.com/office/officeart/2005/8/layout/chevron2"/>
    <dgm:cxn modelId="{0C95E963-F632-4175-BD39-1ED76F45FBCE}" type="presParOf" srcId="{BD1294E2-6D9E-4E27-9503-E6974814CD6C}" destId="{3CFE46C3-A8E9-49FA-A392-4134DF3AC810}" srcOrd="1" destOrd="0" presId="urn:microsoft.com/office/officeart/2005/8/layout/chevron2"/>
    <dgm:cxn modelId="{8249F51E-4808-4957-9E98-86CF018D5F3E}" type="presParOf" srcId="{2E3F2D91-DD41-47C9-81E5-8B25068CA351}" destId="{973454C9-BC86-458D-BB6D-9AF3DCF7429D}" srcOrd="5" destOrd="0" presId="urn:microsoft.com/office/officeart/2005/8/layout/chevron2"/>
    <dgm:cxn modelId="{390CBA8C-9EEC-4867-944B-ABD4EE0115DC}" type="presParOf" srcId="{2E3F2D91-DD41-47C9-81E5-8B25068CA351}" destId="{F3002820-3080-49A8-8EC9-657E16A5A041}" srcOrd="6" destOrd="0" presId="urn:microsoft.com/office/officeart/2005/8/layout/chevron2"/>
    <dgm:cxn modelId="{EBDDFD18-C2C7-4C2F-86A4-097C79166F81}" type="presParOf" srcId="{F3002820-3080-49A8-8EC9-657E16A5A041}" destId="{D5DCF849-6612-4DF0-8C31-088010D9F7BB}" srcOrd="0" destOrd="0" presId="urn:microsoft.com/office/officeart/2005/8/layout/chevron2"/>
    <dgm:cxn modelId="{6E8D34D8-F6F0-4367-981F-8812259D39AC}" type="presParOf" srcId="{F3002820-3080-49A8-8EC9-657E16A5A041}" destId="{8699DDA3-1C78-4635-9EA0-C913BA074578}" srcOrd="1" destOrd="0" presId="urn:microsoft.com/office/officeart/2005/8/layout/chevron2"/>
    <dgm:cxn modelId="{A3454E46-1196-4045-9A46-DC4CF8234EBA}" type="presParOf" srcId="{2E3F2D91-DD41-47C9-81E5-8B25068CA351}" destId="{3A366BCF-7511-4995-98D4-27514BA2C260}" srcOrd="7" destOrd="0" presId="urn:microsoft.com/office/officeart/2005/8/layout/chevron2"/>
    <dgm:cxn modelId="{16C9ACA2-EE38-40CB-936F-0B93CE2AD3D0}" type="presParOf" srcId="{2E3F2D91-DD41-47C9-81E5-8B25068CA351}" destId="{2C03AC8F-75B5-45BC-84ED-328EC7A103BB}" srcOrd="8" destOrd="0" presId="urn:microsoft.com/office/officeart/2005/8/layout/chevron2"/>
    <dgm:cxn modelId="{B3197D28-BADB-4EB3-8F3F-BD09E682C880}" type="presParOf" srcId="{2C03AC8F-75B5-45BC-84ED-328EC7A103BB}" destId="{7718DF5E-215A-4D21-B35B-46C48CE6F5B1}" srcOrd="0" destOrd="0" presId="urn:microsoft.com/office/officeart/2005/8/layout/chevron2"/>
    <dgm:cxn modelId="{A1D4726B-552C-4A9C-8C47-2960094AA88B}" type="presParOf" srcId="{2C03AC8F-75B5-45BC-84ED-328EC7A103BB}" destId="{21AB12EF-68D0-4A2E-BFE5-651ECA5F627A}" srcOrd="1" destOrd="0" presId="urn:microsoft.com/office/officeart/2005/8/layout/chevron2"/>
    <dgm:cxn modelId="{CB9B8C0F-3C9F-42DE-8D88-F0526BEA196E}" type="presParOf" srcId="{2E3F2D91-DD41-47C9-81E5-8B25068CA351}" destId="{85523A7C-DC96-40C8-888E-20E729E7EDAF}" srcOrd="9" destOrd="0" presId="urn:microsoft.com/office/officeart/2005/8/layout/chevron2"/>
    <dgm:cxn modelId="{FB03C90E-D247-484C-8294-5F887A1EF5C2}" type="presParOf" srcId="{2E3F2D91-DD41-47C9-81E5-8B25068CA351}" destId="{3008B99E-6BB2-4ACE-9985-BDB3C9BC7E7B}" srcOrd="10" destOrd="0" presId="urn:microsoft.com/office/officeart/2005/8/layout/chevron2"/>
    <dgm:cxn modelId="{8C68D91D-7A89-489A-A07C-99EDF5380EC4}" type="presParOf" srcId="{3008B99E-6BB2-4ACE-9985-BDB3C9BC7E7B}" destId="{2C3A2C37-596F-4BE7-ABF0-B27613CA5247}" srcOrd="0" destOrd="0" presId="urn:microsoft.com/office/officeart/2005/8/layout/chevron2"/>
    <dgm:cxn modelId="{45DDE7F7-4162-4BB5-93D0-C4A27856C36C}" type="presParOf" srcId="{3008B99E-6BB2-4ACE-9985-BDB3C9BC7E7B}" destId="{638CC5C7-76F8-4DCB-B454-E5D003260A3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5B54E9-D977-4E3D-8AC2-48AA5CE97C82}">
      <dsp:nvSpPr>
        <dsp:cNvPr id="0" name=""/>
        <dsp:cNvSpPr/>
      </dsp:nvSpPr>
      <dsp:spPr>
        <a:xfrm rot="5400000">
          <a:off x="-112170" y="118974"/>
          <a:ext cx="747805" cy="523463"/>
        </a:xfrm>
        <a:prstGeom prst="chevron">
          <a:avLst/>
        </a:prstGeom>
        <a:solidFill>
          <a:schemeClr val="bg2">
            <a:lumMod val="7500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" y="268535"/>
        <a:ext cx="523463" cy="224342"/>
      </dsp:txXfrm>
    </dsp:sp>
    <dsp:sp modelId="{4D0CCE62-3FC0-45BF-B0C5-9922BD09D203}">
      <dsp:nvSpPr>
        <dsp:cNvPr id="0" name=""/>
        <dsp:cNvSpPr/>
      </dsp:nvSpPr>
      <dsp:spPr>
        <a:xfrm rot="5400000">
          <a:off x="3979134" y="-3448867"/>
          <a:ext cx="486073" cy="739741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22 марта прошел семинар по обобщению практики работы первичной профсоюзной организации школы № 2</a:t>
          </a:r>
        </a:p>
      </dsp:txBody>
      <dsp:txXfrm rot="-5400000">
        <a:off x="523463" y="30532"/>
        <a:ext cx="7373687" cy="438617"/>
      </dsp:txXfrm>
    </dsp:sp>
    <dsp:sp modelId="{745977D6-84B4-477A-A709-D24F693E1ABE}">
      <dsp:nvSpPr>
        <dsp:cNvPr id="0" name=""/>
        <dsp:cNvSpPr/>
      </dsp:nvSpPr>
      <dsp:spPr>
        <a:xfrm rot="5400000">
          <a:off x="-112170" y="793744"/>
          <a:ext cx="747805" cy="523463"/>
        </a:xfrm>
        <a:prstGeom prst="chevron">
          <a:avLst/>
        </a:prstGeom>
        <a:solidFill>
          <a:schemeClr val="bg2">
            <a:lumMod val="75000"/>
          </a:schemeClr>
        </a:solidFill>
        <a:ln w="9525" cap="flat" cmpd="sng" algn="ctr">
          <a:solidFill>
            <a:schemeClr val="accent2">
              <a:hueOff val="61224"/>
              <a:satOff val="-6870"/>
              <a:lumOff val="1177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" y="943305"/>
        <a:ext cx="523463" cy="224342"/>
      </dsp:txXfrm>
    </dsp:sp>
    <dsp:sp modelId="{D49A9965-06E7-476F-B52C-E2996152FDAF}">
      <dsp:nvSpPr>
        <dsp:cNvPr id="0" name=""/>
        <dsp:cNvSpPr/>
      </dsp:nvSpPr>
      <dsp:spPr>
        <a:xfrm rot="5400000">
          <a:off x="3979134" y="-2774097"/>
          <a:ext cx="486073" cy="739741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61224"/>
              <a:satOff val="-6870"/>
              <a:lumOff val="1177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>
              <a:effectLst/>
              <a:latin typeface="Times New Roman"/>
              <a:ea typeface="Times New Roman"/>
            </a:rPr>
            <a:t>8-9 апреля приняли участие в краевом семинаре по теме: «Организационные основы деятельности Общероссийского Профсоюза образования» в качестве слушателей и модератора</a:t>
          </a: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523463" y="705302"/>
        <a:ext cx="7373687" cy="438617"/>
      </dsp:txXfrm>
    </dsp:sp>
    <dsp:sp modelId="{D807ABB2-9CBE-4C09-A88D-86CA3FC47BB9}">
      <dsp:nvSpPr>
        <dsp:cNvPr id="0" name=""/>
        <dsp:cNvSpPr/>
      </dsp:nvSpPr>
      <dsp:spPr>
        <a:xfrm rot="5400000">
          <a:off x="-112170" y="1468514"/>
          <a:ext cx="747805" cy="523463"/>
        </a:xfrm>
        <a:prstGeom prst="chevron">
          <a:avLst/>
        </a:prstGeom>
        <a:solidFill>
          <a:schemeClr val="bg2">
            <a:lumMod val="75000"/>
          </a:schemeClr>
        </a:solidFill>
        <a:ln w="9525" cap="flat" cmpd="sng" algn="ctr">
          <a:solidFill>
            <a:schemeClr val="accent2">
              <a:hueOff val="122448"/>
              <a:satOff val="-13741"/>
              <a:lumOff val="2353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" y="1618075"/>
        <a:ext cx="523463" cy="224342"/>
      </dsp:txXfrm>
    </dsp:sp>
    <dsp:sp modelId="{3CFE46C3-A8E9-49FA-A392-4134DF3AC810}">
      <dsp:nvSpPr>
        <dsp:cNvPr id="0" name=""/>
        <dsp:cNvSpPr/>
      </dsp:nvSpPr>
      <dsp:spPr>
        <a:xfrm rot="5400000">
          <a:off x="3979134" y="-2077867"/>
          <a:ext cx="486073" cy="739741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122448"/>
              <a:satOff val="-13741"/>
              <a:lumOff val="2353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>
              <a:effectLst/>
              <a:latin typeface="Times New Roman"/>
              <a:ea typeface="Calibri"/>
            </a:rPr>
            <a:t>22 апреля провели </a:t>
          </a:r>
          <a:r>
            <a:rPr lang="ru-RU" sz="1200" kern="1200" dirty="0">
              <a:effectLst/>
              <a:latin typeface="Times New Roman"/>
              <a:ea typeface="Times New Roman"/>
            </a:rPr>
            <a:t>семинар для председателей первичных профсоюзных организаций и руководителей ОО школ</a:t>
          </a:r>
          <a:r>
            <a:rPr lang="ru-RU" sz="1200" b="1" kern="1200" dirty="0">
              <a:effectLst/>
              <a:latin typeface="Times New Roman"/>
              <a:ea typeface="Times New Roman"/>
            </a:rPr>
            <a:t> </a:t>
          </a:r>
          <a:r>
            <a:rPr lang="ru-RU" sz="1200" kern="1200" dirty="0">
              <a:effectLst/>
              <a:latin typeface="Times New Roman"/>
              <a:ea typeface="Times New Roman"/>
            </a:rPr>
            <a:t>по изменениям в трудовом законодательстве и законодательстве по охране труда.</a:t>
          </a: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523463" y="1401532"/>
        <a:ext cx="7373687" cy="438617"/>
      </dsp:txXfrm>
    </dsp:sp>
    <dsp:sp modelId="{D5DCF849-6612-4DF0-8C31-088010D9F7BB}">
      <dsp:nvSpPr>
        <dsp:cNvPr id="0" name=""/>
        <dsp:cNvSpPr/>
      </dsp:nvSpPr>
      <dsp:spPr>
        <a:xfrm rot="5400000">
          <a:off x="-112170" y="2143284"/>
          <a:ext cx="747805" cy="523463"/>
        </a:xfrm>
        <a:prstGeom prst="chevron">
          <a:avLst/>
        </a:prstGeom>
        <a:solidFill>
          <a:schemeClr val="bg2">
            <a:lumMod val="75000"/>
          </a:schemeClr>
        </a:solidFill>
        <a:ln w="9525" cap="flat" cmpd="sng" algn="ctr">
          <a:solidFill>
            <a:schemeClr val="accent2">
              <a:hueOff val="183672"/>
              <a:satOff val="-20611"/>
              <a:lumOff val="3530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" y="2292845"/>
        <a:ext cx="523463" cy="224342"/>
      </dsp:txXfrm>
    </dsp:sp>
    <dsp:sp modelId="{8699DDA3-1C78-4635-9EA0-C913BA074578}">
      <dsp:nvSpPr>
        <dsp:cNvPr id="0" name=""/>
        <dsp:cNvSpPr/>
      </dsp:nvSpPr>
      <dsp:spPr>
        <a:xfrm rot="5400000">
          <a:off x="3979134" y="-1424557"/>
          <a:ext cx="486073" cy="739741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183672"/>
              <a:satOff val="-20611"/>
              <a:lumOff val="3530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14 апреля организации дополнительного образования города приняли участие в </a:t>
          </a:r>
          <a:r>
            <a:rPr lang="ru-RU" sz="11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вебинаре</a:t>
          </a:r>
          <a:r>
            <a:rPr lang="ru-RU" sz="1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«Воспитание со смыслом» по проведению Всероссийского форума «Развитие системы дополнительного образования детей – путь к обновлению практик воспитания всесторонне развитой личности» и Всероссийского профессионального конкурса «Арктур»</a:t>
          </a:r>
        </a:p>
      </dsp:txBody>
      <dsp:txXfrm rot="-5400000">
        <a:off x="523463" y="2054842"/>
        <a:ext cx="7373687" cy="438617"/>
      </dsp:txXfrm>
    </dsp:sp>
    <dsp:sp modelId="{7718DF5E-215A-4D21-B35B-46C48CE6F5B1}">
      <dsp:nvSpPr>
        <dsp:cNvPr id="0" name=""/>
        <dsp:cNvSpPr/>
      </dsp:nvSpPr>
      <dsp:spPr>
        <a:xfrm rot="5400000">
          <a:off x="-112170" y="2818054"/>
          <a:ext cx="747805" cy="523463"/>
        </a:xfrm>
        <a:prstGeom prst="chevron">
          <a:avLst/>
        </a:prstGeom>
        <a:solidFill>
          <a:schemeClr val="bg2">
            <a:lumMod val="75000"/>
          </a:schemeClr>
        </a:solidFill>
        <a:ln w="9525" cap="flat" cmpd="sng" algn="ctr">
          <a:solidFill>
            <a:schemeClr val="accent2">
              <a:hueOff val="244896"/>
              <a:satOff val="-27481"/>
              <a:lumOff val="4706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" y="2967615"/>
        <a:ext cx="523463" cy="224342"/>
      </dsp:txXfrm>
    </dsp:sp>
    <dsp:sp modelId="{21AB12EF-68D0-4A2E-BFE5-651ECA5F627A}">
      <dsp:nvSpPr>
        <dsp:cNvPr id="0" name=""/>
        <dsp:cNvSpPr/>
      </dsp:nvSpPr>
      <dsp:spPr>
        <a:xfrm rot="5400000">
          <a:off x="3979134" y="-749787"/>
          <a:ext cx="486073" cy="739741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244896"/>
              <a:satOff val="-27481"/>
              <a:lumOff val="4706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Провели Школу правового ориентирования молодого педагога в онлайн-режиме по теме «Оплата листа нетрудоспособности»</a:t>
          </a:r>
        </a:p>
      </dsp:txBody>
      <dsp:txXfrm rot="-5400000">
        <a:off x="523463" y="2729612"/>
        <a:ext cx="7373687" cy="438617"/>
      </dsp:txXfrm>
    </dsp:sp>
    <dsp:sp modelId="{2C3A2C37-596F-4BE7-ABF0-B27613CA5247}">
      <dsp:nvSpPr>
        <dsp:cNvPr id="0" name=""/>
        <dsp:cNvSpPr/>
      </dsp:nvSpPr>
      <dsp:spPr>
        <a:xfrm rot="5400000">
          <a:off x="-112170" y="3492824"/>
          <a:ext cx="747805" cy="523463"/>
        </a:xfrm>
        <a:prstGeom prst="chevron">
          <a:avLst/>
        </a:prstGeom>
        <a:solidFill>
          <a:schemeClr val="bg2">
            <a:lumMod val="75000"/>
          </a:schemeClr>
        </a:solidFill>
        <a:ln w="9525" cap="flat" cmpd="sng" algn="ctr">
          <a:solidFill>
            <a:schemeClr val="accent2">
              <a:hueOff val="306120"/>
              <a:satOff val="-34351"/>
              <a:lumOff val="5883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" y="3642385"/>
        <a:ext cx="523463" cy="224342"/>
      </dsp:txXfrm>
    </dsp:sp>
    <dsp:sp modelId="{638CC5C7-76F8-4DCB-B454-E5D003260A3F}">
      <dsp:nvSpPr>
        <dsp:cNvPr id="0" name=""/>
        <dsp:cNvSpPr/>
      </dsp:nvSpPr>
      <dsp:spPr>
        <a:xfrm rot="5400000">
          <a:off x="3979134" y="-75017"/>
          <a:ext cx="486073" cy="739741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306120"/>
              <a:satOff val="-34351"/>
              <a:lumOff val="5883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57150" lvl="1" indent="-57150" algn="l" defTabSz="5111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150" kern="1200" dirty="0">
              <a:effectLst/>
              <a:latin typeface="Times New Roman"/>
              <a:ea typeface="Times New Roman"/>
            </a:rPr>
            <a:t>Рычкова Н.В. приняла участие в планерном совещании руководителей ДОУ с темой «О совместной работе администрации ОО и выборного органа первичной профсоюзной организации по соблюдению трудового законодательства и законодательства по охране труда»</a:t>
          </a:r>
          <a:endParaRPr lang="ru-RU" sz="115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523463" y="3404382"/>
        <a:ext cx="7373687" cy="438617"/>
      </dsp:txXfrm>
    </dsp:sp>
    <dsp:sp modelId="{299EC92C-CCCF-4AC3-8C8C-5B9FDEE479FC}">
      <dsp:nvSpPr>
        <dsp:cNvPr id="0" name=""/>
        <dsp:cNvSpPr/>
      </dsp:nvSpPr>
      <dsp:spPr>
        <a:xfrm rot="5400000">
          <a:off x="-112170" y="4167593"/>
          <a:ext cx="747805" cy="523463"/>
        </a:xfrm>
        <a:prstGeom prst="chevron">
          <a:avLst/>
        </a:prstGeom>
        <a:solidFill>
          <a:schemeClr val="bg2">
            <a:lumMod val="75000"/>
          </a:schemeClr>
        </a:solidFill>
        <a:ln w="9525" cap="flat" cmpd="sng" algn="ctr">
          <a:solidFill>
            <a:schemeClr val="accent2">
              <a:hueOff val="367344"/>
              <a:satOff val="-41222"/>
              <a:lumOff val="7059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" y="4317154"/>
        <a:ext cx="523463" cy="224342"/>
      </dsp:txXfrm>
    </dsp:sp>
    <dsp:sp modelId="{6578489E-2678-43F6-B05C-F7F9ACB923DC}">
      <dsp:nvSpPr>
        <dsp:cNvPr id="0" name=""/>
        <dsp:cNvSpPr/>
      </dsp:nvSpPr>
      <dsp:spPr>
        <a:xfrm rot="5400000">
          <a:off x="3979134" y="599752"/>
          <a:ext cx="486073" cy="739741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367344"/>
              <a:satOff val="-41222"/>
              <a:lumOff val="7059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29-30 ноября  приняли участие в краевом онлайн-семинаре по теме: «Технология заключения коллективного договора»</a:t>
          </a:r>
        </a:p>
      </dsp:txBody>
      <dsp:txXfrm rot="-5400000">
        <a:off x="523463" y="4079151"/>
        <a:ext cx="7373687" cy="438617"/>
      </dsp:txXfrm>
    </dsp:sp>
    <dsp:sp modelId="{E0D74DED-7576-481E-8757-03FEFEAE0A13}">
      <dsp:nvSpPr>
        <dsp:cNvPr id="0" name=""/>
        <dsp:cNvSpPr/>
      </dsp:nvSpPr>
      <dsp:spPr>
        <a:xfrm rot="5400000">
          <a:off x="-112170" y="4842363"/>
          <a:ext cx="747805" cy="523463"/>
        </a:xfrm>
        <a:prstGeom prst="chevron">
          <a:avLst/>
        </a:prstGeom>
        <a:solidFill>
          <a:schemeClr val="bg2">
            <a:lumMod val="75000"/>
          </a:schemeClr>
        </a:solidFill>
        <a:ln w="9525" cap="flat" cmpd="sng" algn="ctr">
          <a:solidFill>
            <a:schemeClr val="accent2">
              <a:hueOff val="428568"/>
              <a:satOff val="-48092"/>
              <a:lumOff val="8236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" y="4991924"/>
        <a:ext cx="523463" cy="224342"/>
      </dsp:txXfrm>
    </dsp:sp>
    <dsp:sp modelId="{B835F225-F26C-4233-9D1A-33BF66FEB0B6}">
      <dsp:nvSpPr>
        <dsp:cNvPr id="0" name=""/>
        <dsp:cNvSpPr/>
      </dsp:nvSpPr>
      <dsp:spPr>
        <a:xfrm rot="5400000">
          <a:off x="4011842" y="1274522"/>
          <a:ext cx="420657" cy="739741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28568"/>
              <a:satOff val="-48092"/>
              <a:lumOff val="8236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2-3</a:t>
          </a:r>
          <a:r>
            <a:rPr lang="ru-RU" sz="1200" b="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декабря приняли участие в Общероссийском онлайн-</a:t>
          </a:r>
          <a:r>
            <a:rPr lang="ru-RU" sz="1200" b="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вебинаре</a:t>
          </a:r>
          <a:r>
            <a:rPr lang="ru-RU" sz="1200" b="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по теме</a:t>
          </a:r>
          <a:r>
            <a:rPr lang="ru-RU" sz="1200" b="0" kern="1200" dirty="0">
              <a:effectLst/>
              <a:latin typeface="Times New Roman"/>
              <a:ea typeface="Calibri"/>
              <a:cs typeface="Times New Roman"/>
            </a:rPr>
            <a:t>: «Личностный потенциал: педагогическое управление психологическими ресурсами </a:t>
          </a:r>
          <a:r>
            <a:rPr lang="ru-RU" sz="1200" b="0" kern="1200" dirty="0">
              <a:effectLst/>
              <a:latin typeface="Times New Roman"/>
              <a:ea typeface="Calibri"/>
            </a:rPr>
            <a:t>(профессиональный </a:t>
          </a:r>
          <a:r>
            <a:rPr lang="ru-RU" sz="1200" b="0" kern="1200" dirty="0" err="1">
              <a:effectLst/>
              <a:latin typeface="Times New Roman"/>
              <a:ea typeface="Calibri"/>
            </a:rPr>
            <a:t>антистресс</a:t>
          </a:r>
          <a:r>
            <a:rPr lang="ru-RU" sz="1200" b="0" kern="1200" dirty="0">
              <a:effectLst/>
              <a:latin typeface="Times New Roman"/>
              <a:ea typeface="Calibri"/>
            </a:rPr>
            <a:t>) </a:t>
          </a:r>
          <a:endParaRPr lang="ru-RU" sz="12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523464" y="4783436"/>
        <a:ext cx="7376880" cy="3795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5B54E9-D977-4E3D-8AC2-48AA5CE97C82}">
      <dsp:nvSpPr>
        <dsp:cNvPr id="0" name=""/>
        <dsp:cNvSpPr/>
      </dsp:nvSpPr>
      <dsp:spPr>
        <a:xfrm rot="5400000">
          <a:off x="-136869" y="138586"/>
          <a:ext cx="916783" cy="641748"/>
        </a:xfrm>
        <a:prstGeom prst="chevron">
          <a:avLst/>
        </a:prstGeom>
        <a:solidFill>
          <a:schemeClr val="bg2">
            <a:lumMod val="7500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649" y="321942"/>
        <a:ext cx="641748" cy="275035"/>
      </dsp:txXfrm>
    </dsp:sp>
    <dsp:sp modelId="{4D0CCE62-3FC0-45BF-B0C5-9922BD09D203}">
      <dsp:nvSpPr>
        <dsp:cNvPr id="0" name=""/>
        <dsp:cNvSpPr/>
      </dsp:nvSpPr>
      <dsp:spPr>
        <a:xfrm rot="5400000">
          <a:off x="3847193" y="-3194781"/>
          <a:ext cx="868240" cy="72791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Информация о деятельности Читинской территориальной (городской) организации Профсоюза размещается на страницах сайтов краевой организации профсоюза и комитета образования городского округа «Город Чита» (</a:t>
          </a:r>
          <a:r>
            <a:rPr lang="en-US" sz="1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http://zabprofobr.ru/region/34</a:t>
          </a:r>
          <a:r>
            <a:rPr lang="ru-RU" sz="1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en-US" sz="1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https://edu-chita.ru/info/Profsoyuz</a:t>
          </a:r>
          <a:r>
            <a:rPr lang="ru-RU" sz="1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</a:p>
      </dsp:txBody>
      <dsp:txXfrm rot="-5400000">
        <a:off x="641748" y="53048"/>
        <a:ext cx="7236746" cy="783472"/>
      </dsp:txXfrm>
    </dsp:sp>
    <dsp:sp modelId="{745977D6-84B4-477A-A709-D24F693E1ABE}">
      <dsp:nvSpPr>
        <dsp:cNvPr id="0" name=""/>
        <dsp:cNvSpPr/>
      </dsp:nvSpPr>
      <dsp:spPr>
        <a:xfrm rot="5400000">
          <a:off x="-137517" y="1106406"/>
          <a:ext cx="916783" cy="641748"/>
        </a:xfrm>
        <a:prstGeom prst="chevron">
          <a:avLst/>
        </a:prstGeom>
        <a:solidFill>
          <a:schemeClr val="bg2">
            <a:lumMod val="75000"/>
          </a:schemeClr>
        </a:solidFill>
        <a:ln w="9525" cap="flat" cmpd="sng" algn="ctr">
          <a:solidFill>
            <a:schemeClr val="accent2">
              <a:hueOff val="85714"/>
              <a:satOff val="-9618"/>
              <a:lumOff val="1647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1289762"/>
        <a:ext cx="641748" cy="275035"/>
      </dsp:txXfrm>
    </dsp:sp>
    <dsp:sp modelId="{D49A9965-06E7-476F-B52C-E2996152FDAF}">
      <dsp:nvSpPr>
        <dsp:cNvPr id="0" name=""/>
        <dsp:cNvSpPr/>
      </dsp:nvSpPr>
      <dsp:spPr>
        <a:xfrm rot="5400000">
          <a:off x="3983359" y="-2372721"/>
          <a:ext cx="595909" cy="72791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85714"/>
              <a:satOff val="-9618"/>
              <a:lumOff val="1647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размещено 12 публикаций на сайтах краевого комитета профсоюза, комитета образования городского округа «Город Чита»</a:t>
          </a:r>
        </a:p>
      </dsp:txBody>
      <dsp:txXfrm rot="-5400000">
        <a:off x="641749" y="997979"/>
        <a:ext cx="7250040" cy="537729"/>
      </dsp:txXfrm>
    </dsp:sp>
    <dsp:sp modelId="{D807ABB2-9CBE-4C09-A88D-86CA3FC47BB9}">
      <dsp:nvSpPr>
        <dsp:cNvPr id="0" name=""/>
        <dsp:cNvSpPr/>
      </dsp:nvSpPr>
      <dsp:spPr>
        <a:xfrm rot="5400000">
          <a:off x="-137517" y="1928466"/>
          <a:ext cx="916783" cy="641748"/>
        </a:xfrm>
        <a:prstGeom prst="chevron">
          <a:avLst/>
        </a:prstGeom>
        <a:solidFill>
          <a:schemeClr val="bg2">
            <a:lumMod val="75000"/>
          </a:schemeClr>
        </a:solidFill>
        <a:ln w="9525" cap="flat" cmpd="sng" algn="ctr">
          <a:solidFill>
            <a:schemeClr val="accent2">
              <a:hueOff val="171427"/>
              <a:satOff val="-19237"/>
              <a:lumOff val="3294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2111822"/>
        <a:ext cx="641748" cy="275035"/>
      </dsp:txXfrm>
    </dsp:sp>
    <dsp:sp modelId="{3CFE46C3-A8E9-49FA-A392-4134DF3AC810}">
      <dsp:nvSpPr>
        <dsp:cNvPr id="0" name=""/>
        <dsp:cNvSpPr/>
      </dsp:nvSpPr>
      <dsp:spPr>
        <a:xfrm rot="5400000">
          <a:off x="3983359" y="-1524352"/>
          <a:ext cx="595909" cy="72791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171427"/>
              <a:satOff val="-19237"/>
              <a:lumOff val="3294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t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33 первичных профсоюзных организаций осуществляют подписку на газету «Мой профсоюз»</a:t>
          </a:r>
        </a:p>
        <a:p>
          <a:pPr marL="11430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641749" y="1846348"/>
        <a:ext cx="7250040" cy="537729"/>
      </dsp:txXfrm>
    </dsp:sp>
    <dsp:sp modelId="{D5DCF849-6612-4DF0-8C31-088010D9F7BB}">
      <dsp:nvSpPr>
        <dsp:cNvPr id="0" name=""/>
        <dsp:cNvSpPr/>
      </dsp:nvSpPr>
      <dsp:spPr>
        <a:xfrm rot="5400000">
          <a:off x="-137517" y="2750526"/>
          <a:ext cx="916783" cy="641748"/>
        </a:xfrm>
        <a:prstGeom prst="chevron">
          <a:avLst/>
        </a:prstGeom>
        <a:solidFill>
          <a:schemeClr val="bg2">
            <a:lumMod val="75000"/>
          </a:schemeClr>
        </a:solidFill>
        <a:ln w="9525" cap="flat" cmpd="sng" algn="ctr">
          <a:solidFill>
            <a:schemeClr val="accent2">
              <a:hueOff val="257141"/>
              <a:satOff val="-28855"/>
              <a:lumOff val="4942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2933882"/>
        <a:ext cx="641748" cy="275035"/>
      </dsp:txXfrm>
    </dsp:sp>
    <dsp:sp modelId="{8699DDA3-1C78-4635-9EA0-C913BA074578}">
      <dsp:nvSpPr>
        <dsp:cNvPr id="0" name=""/>
        <dsp:cNvSpPr/>
      </dsp:nvSpPr>
      <dsp:spPr>
        <a:xfrm rot="5400000">
          <a:off x="3983359" y="-728601"/>
          <a:ext cx="595909" cy="72791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257141"/>
              <a:satOff val="-28855"/>
              <a:lumOff val="4942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64 первичных профсоюзных организации выписывают журнал «GNMC.ru»</a:t>
          </a:r>
        </a:p>
        <a:p>
          <a:pPr marL="11430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641749" y="2642099"/>
        <a:ext cx="7250040" cy="537729"/>
      </dsp:txXfrm>
    </dsp:sp>
    <dsp:sp modelId="{7718DF5E-215A-4D21-B35B-46C48CE6F5B1}">
      <dsp:nvSpPr>
        <dsp:cNvPr id="0" name=""/>
        <dsp:cNvSpPr/>
      </dsp:nvSpPr>
      <dsp:spPr>
        <a:xfrm rot="5400000">
          <a:off x="-137517" y="3572586"/>
          <a:ext cx="916783" cy="641748"/>
        </a:xfrm>
        <a:prstGeom prst="chevron">
          <a:avLst/>
        </a:prstGeom>
        <a:solidFill>
          <a:schemeClr val="bg2">
            <a:lumMod val="75000"/>
          </a:schemeClr>
        </a:solidFill>
        <a:ln w="9525" cap="flat" cmpd="sng" algn="ctr">
          <a:solidFill>
            <a:schemeClr val="accent2">
              <a:hueOff val="342855"/>
              <a:satOff val="-38474"/>
              <a:lumOff val="6589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3755942"/>
        <a:ext cx="641748" cy="275035"/>
      </dsp:txXfrm>
    </dsp:sp>
    <dsp:sp modelId="{21AB12EF-68D0-4A2E-BFE5-651ECA5F627A}">
      <dsp:nvSpPr>
        <dsp:cNvPr id="0" name=""/>
        <dsp:cNvSpPr/>
      </dsp:nvSpPr>
      <dsp:spPr>
        <a:xfrm rot="5400000">
          <a:off x="3983359" y="93458"/>
          <a:ext cx="595909" cy="72791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342855"/>
              <a:satOff val="-38474"/>
              <a:lumOff val="6589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подготовлено и опубликовано 5 статей в журнале «GNMC.ru»</a:t>
          </a:r>
        </a:p>
      </dsp:txBody>
      <dsp:txXfrm rot="-5400000">
        <a:off x="641749" y="3464158"/>
        <a:ext cx="7250040" cy="537729"/>
      </dsp:txXfrm>
    </dsp:sp>
    <dsp:sp modelId="{299EC92C-CCCF-4AC3-8C8C-5B9FDEE479FC}">
      <dsp:nvSpPr>
        <dsp:cNvPr id="0" name=""/>
        <dsp:cNvSpPr/>
      </dsp:nvSpPr>
      <dsp:spPr>
        <a:xfrm rot="5400000">
          <a:off x="-137517" y="4394646"/>
          <a:ext cx="916783" cy="641748"/>
        </a:xfrm>
        <a:prstGeom prst="chevron">
          <a:avLst/>
        </a:prstGeom>
        <a:solidFill>
          <a:schemeClr val="bg2">
            <a:lumMod val="75000"/>
          </a:schemeClr>
        </a:solidFill>
        <a:ln w="9525" cap="flat" cmpd="sng" algn="ctr">
          <a:solidFill>
            <a:schemeClr val="accent2">
              <a:hueOff val="428568"/>
              <a:satOff val="-48092"/>
              <a:lumOff val="8236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4578002"/>
        <a:ext cx="641748" cy="275035"/>
      </dsp:txXfrm>
    </dsp:sp>
    <dsp:sp modelId="{6578489E-2678-43F6-B05C-F7F9ACB923DC}">
      <dsp:nvSpPr>
        <dsp:cNvPr id="0" name=""/>
        <dsp:cNvSpPr/>
      </dsp:nvSpPr>
      <dsp:spPr>
        <a:xfrm rot="5400000">
          <a:off x="3983359" y="915518"/>
          <a:ext cx="595909" cy="72791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28568"/>
              <a:satOff val="-48092"/>
              <a:lumOff val="8236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выпущено 6 информационных бюллетеней</a:t>
          </a:r>
        </a:p>
        <a:p>
          <a:pPr marL="11430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641749" y="4286218"/>
        <a:ext cx="7250040" cy="53772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5B54E9-D977-4E3D-8AC2-48AA5CE97C82}">
      <dsp:nvSpPr>
        <dsp:cNvPr id="0" name=""/>
        <dsp:cNvSpPr/>
      </dsp:nvSpPr>
      <dsp:spPr>
        <a:xfrm rot="5400000">
          <a:off x="-112280" y="116410"/>
          <a:ext cx="748536" cy="523975"/>
        </a:xfrm>
        <a:prstGeom prst="chevron">
          <a:avLst/>
        </a:prstGeom>
        <a:solidFill>
          <a:schemeClr val="bg2">
            <a:lumMod val="7500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266118"/>
        <a:ext cx="523975" cy="224561"/>
      </dsp:txXfrm>
    </dsp:sp>
    <dsp:sp modelId="{4D0CCE62-3FC0-45BF-B0C5-9922BD09D203}">
      <dsp:nvSpPr>
        <dsp:cNvPr id="0" name=""/>
        <dsp:cNvSpPr/>
      </dsp:nvSpPr>
      <dsp:spPr>
        <a:xfrm rot="5400000">
          <a:off x="3979152" y="-3451047"/>
          <a:ext cx="486548" cy="739690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>
              <a:effectLst/>
              <a:latin typeface="Times New Roman"/>
              <a:ea typeface="Calibri"/>
            </a:rPr>
            <a:t>27 февраля молодые педагоги из школ города Читы приняли участие в интеллектуальной игре «КВИЗ»</a:t>
          </a:r>
          <a:endParaRPr lang="ru-RU" sz="12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523975" y="27881"/>
        <a:ext cx="7373152" cy="439046"/>
      </dsp:txXfrm>
    </dsp:sp>
    <dsp:sp modelId="{745977D6-84B4-477A-A709-D24F693E1ABE}">
      <dsp:nvSpPr>
        <dsp:cNvPr id="0" name=""/>
        <dsp:cNvSpPr/>
      </dsp:nvSpPr>
      <dsp:spPr>
        <a:xfrm rot="5400000">
          <a:off x="-112280" y="791839"/>
          <a:ext cx="748536" cy="523975"/>
        </a:xfrm>
        <a:prstGeom prst="chevron">
          <a:avLst/>
        </a:prstGeom>
        <a:solidFill>
          <a:schemeClr val="bg2">
            <a:lumMod val="75000"/>
          </a:schemeClr>
        </a:solidFill>
        <a:ln w="9525" cap="flat" cmpd="sng" algn="ctr">
          <a:solidFill>
            <a:schemeClr val="accent2">
              <a:hueOff val="61224"/>
              <a:satOff val="-6870"/>
              <a:lumOff val="1177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941547"/>
        <a:ext cx="523975" cy="224561"/>
      </dsp:txXfrm>
    </dsp:sp>
    <dsp:sp modelId="{D49A9965-06E7-476F-B52C-E2996152FDAF}">
      <dsp:nvSpPr>
        <dsp:cNvPr id="0" name=""/>
        <dsp:cNvSpPr/>
      </dsp:nvSpPr>
      <dsp:spPr>
        <a:xfrm rot="5400000">
          <a:off x="3979152" y="-2775618"/>
          <a:ext cx="486548" cy="739690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61224"/>
              <a:satOff val="-6870"/>
              <a:lumOff val="1177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>
              <a:effectLst/>
              <a:latin typeface="Times New Roman"/>
              <a:ea typeface="Calibri"/>
            </a:rPr>
            <a:t>В феврале, при поддержке городской организации профсоюза, состоялся ежегодный традиционный конкурс для молодых педагогов «Минута Славы»</a:t>
          </a: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523975" y="703310"/>
        <a:ext cx="7373152" cy="439046"/>
      </dsp:txXfrm>
    </dsp:sp>
    <dsp:sp modelId="{D807ABB2-9CBE-4C09-A88D-86CA3FC47BB9}">
      <dsp:nvSpPr>
        <dsp:cNvPr id="0" name=""/>
        <dsp:cNvSpPr/>
      </dsp:nvSpPr>
      <dsp:spPr>
        <a:xfrm rot="5400000">
          <a:off x="-112280" y="1467269"/>
          <a:ext cx="748536" cy="523975"/>
        </a:xfrm>
        <a:prstGeom prst="chevron">
          <a:avLst/>
        </a:prstGeom>
        <a:solidFill>
          <a:schemeClr val="bg2">
            <a:lumMod val="75000"/>
          </a:schemeClr>
        </a:solidFill>
        <a:ln w="9525" cap="flat" cmpd="sng" algn="ctr">
          <a:solidFill>
            <a:schemeClr val="accent2">
              <a:hueOff val="122448"/>
              <a:satOff val="-13741"/>
              <a:lumOff val="2353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1616977"/>
        <a:ext cx="523975" cy="224561"/>
      </dsp:txXfrm>
    </dsp:sp>
    <dsp:sp modelId="{3CFE46C3-A8E9-49FA-A392-4134DF3AC810}">
      <dsp:nvSpPr>
        <dsp:cNvPr id="0" name=""/>
        <dsp:cNvSpPr/>
      </dsp:nvSpPr>
      <dsp:spPr>
        <a:xfrm rot="5400000">
          <a:off x="3979152" y="-2078707"/>
          <a:ext cx="486548" cy="739690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122448"/>
              <a:satOff val="-13741"/>
              <a:lumOff val="2353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>
              <a:effectLst/>
              <a:latin typeface="Times New Roman"/>
              <a:ea typeface="Calibri"/>
            </a:rPr>
            <a:t>В марте члены Совета молодых педагогов города приняли участие в Молодежном профсоюзном форуме «Регион молодых» на базе детского спортивного лагеря «</a:t>
          </a:r>
          <a:r>
            <a:rPr lang="ru-RU" sz="1200" kern="1200" dirty="0" err="1">
              <a:effectLst/>
              <a:latin typeface="Times New Roman"/>
              <a:ea typeface="Calibri"/>
            </a:rPr>
            <a:t>Арахлей</a:t>
          </a:r>
          <a:r>
            <a:rPr lang="ru-RU" sz="1200" kern="1200" dirty="0">
              <a:effectLst/>
              <a:latin typeface="Times New Roman"/>
              <a:ea typeface="Calibri"/>
            </a:rPr>
            <a:t>»</a:t>
          </a: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523975" y="1400221"/>
        <a:ext cx="7373152" cy="439046"/>
      </dsp:txXfrm>
    </dsp:sp>
    <dsp:sp modelId="{D5DCF849-6612-4DF0-8C31-088010D9F7BB}">
      <dsp:nvSpPr>
        <dsp:cNvPr id="0" name=""/>
        <dsp:cNvSpPr/>
      </dsp:nvSpPr>
      <dsp:spPr>
        <a:xfrm rot="5400000">
          <a:off x="-112280" y="2142698"/>
          <a:ext cx="748536" cy="523975"/>
        </a:xfrm>
        <a:prstGeom prst="chevron">
          <a:avLst/>
        </a:prstGeom>
        <a:solidFill>
          <a:schemeClr val="bg2">
            <a:lumMod val="75000"/>
          </a:schemeClr>
        </a:solidFill>
        <a:ln w="9525" cap="flat" cmpd="sng" algn="ctr">
          <a:solidFill>
            <a:schemeClr val="accent2">
              <a:hueOff val="183672"/>
              <a:satOff val="-20611"/>
              <a:lumOff val="3530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2292406"/>
        <a:ext cx="523975" cy="224561"/>
      </dsp:txXfrm>
    </dsp:sp>
    <dsp:sp modelId="{8699DDA3-1C78-4635-9EA0-C913BA074578}">
      <dsp:nvSpPr>
        <dsp:cNvPr id="0" name=""/>
        <dsp:cNvSpPr/>
      </dsp:nvSpPr>
      <dsp:spPr>
        <a:xfrm rot="5400000">
          <a:off x="3979152" y="-1424759"/>
          <a:ext cx="486548" cy="739690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183672"/>
              <a:satOff val="-20611"/>
              <a:lumOff val="3530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>
              <a:effectLst/>
              <a:latin typeface="Times New Roman"/>
              <a:ea typeface="Calibri"/>
            </a:rPr>
            <a:t>В апреле состоялся региональный этап Всероссийского конкурса «Стратегический резерв 2021». По итогам форума определилась 20-ка активных участников, в которую вошли молодые педагоги из Читы</a:t>
          </a: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523975" y="2054169"/>
        <a:ext cx="7373152" cy="439046"/>
      </dsp:txXfrm>
    </dsp:sp>
    <dsp:sp modelId="{7718DF5E-215A-4D21-B35B-46C48CE6F5B1}">
      <dsp:nvSpPr>
        <dsp:cNvPr id="0" name=""/>
        <dsp:cNvSpPr/>
      </dsp:nvSpPr>
      <dsp:spPr>
        <a:xfrm rot="5400000">
          <a:off x="-112280" y="2818128"/>
          <a:ext cx="748536" cy="523975"/>
        </a:xfrm>
        <a:prstGeom prst="chevron">
          <a:avLst/>
        </a:prstGeom>
        <a:solidFill>
          <a:schemeClr val="bg2">
            <a:lumMod val="75000"/>
          </a:schemeClr>
        </a:solidFill>
        <a:ln w="9525" cap="flat" cmpd="sng" algn="ctr">
          <a:solidFill>
            <a:schemeClr val="accent2">
              <a:hueOff val="244896"/>
              <a:satOff val="-27481"/>
              <a:lumOff val="4706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2967836"/>
        <a:ext cx="523975" cy="224561"/>
      </dsp:txXfrm>
    </dsp:sp>
    <dsp:sp modelId="{21AB12EF-68D0-4A2E-BFE5-651ECA5F627A}">
      <dsp:nvSpPr>
        <dsp:cNvPr id="0" name=""/>
        <dsp:cNvSpPr/>
      </dsp:nvSpPr>
      <dsp:spPr>
        <a:xfrm rot="5400000">
          <a:off x="3979152" y="-749329"/>
          <a:ext cx="486548" cy="739690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244896"/>
              <a:satOff val="-27481"/>
              <a:lumOff val="4706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>
              <a:effectLst/>
              <a:latin typeface="Times New Roman"/>
              <a:ea typeface="Calibri"/>
            </a:rPr>
            <a:t>с 22 по 24 марта 2021 года состоялась Молодежная профсоюзная смена «Педагог. Инновация. Перезагрузка» Активное участие в работе смены приняли молодые педагоги из города.</a:t>
          </a: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523975" y="2729599"/>
        <a:ext cx="7373152" cy="439046"/>
      </dsp:txXfrm>
    </dsp:sp>
    <dsp:sp modelId="{2C3A2C37-596F-4BE7-ABF0-B27613CA5247}">
      <dsp:nvSpPr>
        <dsp:cNvPr id="0" name=""/>
        <dsp:cNvSpPr/>
      </dsp:nvSpPr>
      <dsp:spPr>
        <a:xfrm rot="5400000">
          <a:off x="-112280" y="3493557"/>
          <a:ext cx="748536" cy="523975"/>
        </a:xfrm>
        <a:prstGeom prst="chevron">
          <a:avLst/>
        </a:prstGeom>
        <a:solidFill>
          <a:schemeClr val="bg2">
            <a:lumMod val="75000"/>
          </a:schemeClr>
        </a:solidFill>
        <a:ln w="9525" cap="flat" cmpd="sng" algn="ctr">
          <a:solidFill>
            <a:schemeClr val="accent2">
              <a:hueOff val="306120"/>
              <a:satOff val="-34351"/>
              <a:lumOff val="5883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3643265"/>
        <a:ext cx="523975" cy="224561"/>
      </dsp:txXfrm>
    </dsp:sp>
    <dsp:sp modelId="{638CC5C7-76F8-4DCB-B454-E5D003260A3F}">
      <dsp:nvSpPr>
        <dsp:cNvPr id="0" name=""/>
        <dsp:cNvSpPr/>
      </dsp:nvSpPr>
      <dsp:spPr>
        <a:xfrm rot="5400000">
          <a:off x="3979152" y="-73900"/>
          <a:ext cx="486548" cy="739690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306120"/>
              <a:satOff val="-34351"/>
              <a:lumOff val="5883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>
              <a:effectLst/>
              <a:latin typeface="Times New Roman"/>
              <a:ea typeface="Calibri"/>
            </a:rPr>
            <a:t>С 22 по 25 марта в г. Владивосток проходил форум молодых педагогов «Дальневосточная Россия. Перезагрузка в школе». От г. Читы приняла участие член Совета молодых педагогов города</a:t>
          </a: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523975" y="3405028"/>
        <a:ext cx="7373152" cy="439046"/>
      </dsp:txXfrm>
    </dsp:sp>
    <dsp:sp modelId="{299EC92C-CCCF-4AC3-8C8C-5B9FDEE479FC}">
      <dsp:nvSpPr>
        <dsp:cNvPr id="0" name=""/>
        <dsp:cNvSpPr/>
      </dsp:nvSpPr>
      <dsp:spPr>
        <a:xfrm rot="5400000">
          <a:off x="-112280" y="4168987"/>
          <a:ext cx="748536" cy="523975"/>
        </a:xfrm>
        <a:prstGeom prst="chevron">
          <a:avLst/>
        </a:prstGeom>
        <a:solidFill>
          <a:schemeClr val="bg2">
            <a:lumMod val="75000"/>
          </a:schemeClr>
        </a:solidFill>
        <a:ln w="9525" cap="flat" cmpd="sng" algn="ctr">
          <a:solidFill>
            <a:schemeClr val="accent2">
              <a:hueOff val="367344"/>
              <a:satOff val="-41222"/>
              <a:lumOff val="7059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4318695"/>
        <a:ext cx="523975" cy="224561"/>
      </dsp:txXfrm>
    </dsp:sp>
    <dsp:sp modelId="{6578489E-2678-43F6-B05C-F7F9ACB923DC}">
      <dsp:nvSpPr>
        <dsp:cNvPr id="0" name=""/>
        <dsp:cNvSpPr/>
      </dsp:nvSpPr>
      <dsp:spPr>
        <a:xfrm rot="5400000">
          <a:off x="3979152" y="601529"/>
          <a:ext cx="486548" cy="739690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367344"/>
              <a:satOff val="-41222"/>
              <a:lumOff val="7059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>
              <a:effectLst/>
              <a:latin typeface="Times New Roman"/>
              <a:ea typeface="Calibri"/>
            </a:rPr>
            <a:t>24-25 апреля проводилась ежегодная весенняя Спартакиада педагогов города при поддержке городской организации профсоюза. Приняло участие 15 команд из образовательных организаций города.</a:t>
          </a: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523975" y="4080458"/>
        <a:ext cx="7373152" cy="439046"/>
      </dsp:txXfrm>
    </dsp:sp>
    <dsp:sp modelId="{E0D74DED-7576-481E-8757-03FEFEAE0A13}">
      <dsp:nvSpPr>
        <dsp:cNvPr id="0" name=""/>
        <dsp:cNvSpPr/>
      </dsp:nvSpPr>
      <dsp:spPr>
        <a:xfrm rot="5400000">
          <a:off x="-112280" y="4844416"/>
          <a:ext cx="748536" cy="523975"/>
        </a:xfrm>
        <a:prstGeom prst="chevron">
          <a:avLst/>
        </a:prstGeom>
        <a:solidFill>
          <a:schemeClr val="bg2">
            <a:lumMod val="75000"/>
          </a:schemeClr>
        </a:solidFill>
        <a:ln w="9525" cap="flat" cmpd="sng" algn="ctr">
          <a:solidFill>
            <a:schemeClr val="accent2">
              <a:hueOff val="428568"/>
              <a:satOff val="-48092"/>
              <a:lumOff val="8236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4994124"/>
        <a:ext cx="523975" cy="224561"/>
      </dsp:txXfrm>
    </dsp:sp>
    <dsp:sp modelId="{B835F225-F26C-4233-9D1A-33BF66FEB0B6}">
      <dsp:nvSpPr>
        <dsp:cNvPr id="0" name=""/>
        <dsp:cNvSpPr/>
      </dsp:nvSpPr>
      <dsp:spPr>
        <a:xfrm rot="5400000">
          <a:off x="4011892" y="1276958"/>
          <a:ext cx="421068" cy="739690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28568"/>
              <a:satOff val="-48092"/>
              <a:lumOff val="8236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>
              <a:effectLst/>
              <a:latin typeface="Times New Roman"/>
              <a:ea typeface="Times New Roman"/>
            </a:rPr>
            <a:t>В рамках августовской конференции работников образования подготовлен брифинг для молодых педагогов по теме «Все, что вы знаете и не знаете о Профсоюзе»</a:t>
          </a:r>
          <a:endParaRPr lang="ru-RU" sz="12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523975" y="4785431"/>
        <a:ext cx="7376348" cy="37995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5B54E9-D977-4E3D-8AC2-48AA5CE97C82}">
      <dsp:nvSpPr>
        <dsp:cNvPr id="0" name=""/>
        <dsp:cNvSpPr/>
      </dsp:nvSpPr>
      <dsp:spPr>
        <a:xfrm rot="5400000">
          <a:off x="-149238" y="149794"/>
          <a:ext cx="994923" cy="696446"/>
        </a:xfrm>
        <a:prstGeom prst="chevron">
          <a:avLst/>
        </a:prstGeom>
        <a:solidFill>
          <a:schemeClr val="bg2">
            <a:lumMod val="7500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348778"/>
        <a:ext cx="696446" cy="298477"/>
      </dsp:txXfrm>
    </dsp:sp>
    <dsp:sp modelId="{4D0CCE62-3FC0-45BF-B0C5-9922BD09D203}">
      <dsp:nvSpPr>
        <dsp:cNvPr id="0" name=""/>
        <dsp:cNvSpPr/>
      </dsp:nvSpPr>
      <dsp:spPr>
        <a:xfrm rot="5400000">
          <a:off x="3985312" y="-3288310"/>
          <a:ext cx="646700" cy="722443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 октябре состоялся ежегодный методический </a:t>
          </a:r>
          <a:r>
            <a:rPr lang="ru-RU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интенсив</a:t>
          </a:r>
          <a:r>
            <a:rPr lang="ru-RU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для молодых педагогов. Для молодых педагогов был представлен видеоролик «Будущее начинается сегодня» и освещены основные направления деятельности городской организации профсоюза и работе с молодежью.</a:t>
          </a:r>
          <a:endParaRPr lang="ru-RU" sz="12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696447" y="32124"/>
        <a:ext cx="7192863" cy="583562"/>
      </dsp:txXfrm>
    </dsp:sp>
    <dsp:sp modelId="{745977D6-84B4-477A-A709-D24F693E1ABE}">
      <dsp:nvSpPr>
        <dsp:cNvPr id="0" name=""/>
        <dsp:cNvSpPr/>
      </dsp:nvSpPr>
      <dsp:spPr>
        <a:xfrm rot="5400000">
          <a:off x="-149238" y="1047547"/>
          <a:ext cx="994923" cy="696446"/>
        </a:xfrm>
        <a:prstGeom prst="chevron">
          <a:avLst/>
        </a:prstGeom>
        <a:solidFill>
          <a:schemeClr val="bg2">
            <a:lumMod val="75000"/>
          </a:schemeClr>
        </a:solidFill>
        <a:ln w="9525" cap="flat" cmpd="sng" algn="ctr">
          <a:solidFill>
            <a:schemeClr val="accent2">
              <a:hueOff val="85714"/>
              <a:satOff val="-9618"/>
              <a:lumOff val="1647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1246531"/>
        <a:ext cx="696446" cy="298477"/>
      </dsp:txXfrm>
    </dsp:sp>
    <dsp:sp modelId="{D49A9965-06E7-476F-B52C-E2996152FDAF}">
      <dsp:nvSpPr>
        <dsp:cNvPr id="0" name=""/>
        <dsp:cNvSpPr/>
      </dsp:nvSpPr>
      <dsp:spPr>
        <a:xfrm rot="5400000">
          <a:off x="3985312" y="-2390556"/>
          <a:ext cx="646700" cy="722443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85714"/>
              <a:satOff val="-9618"/>
              <a:lumOff val="1647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При финансовой поддержке краевой и городской организаций Профсоюза, учитель истории школы №11" г. Читы Кузнецов Игорь принял участие во Всероссийском конкурсе молодых педагогов и управленцев "Педагогический дебют-2021" в номинации "Молодые классные руководители" в г. Москве. </a:t>
          </a:r>
        </a:p>
      </dsp:txBody>
      <dsp:txXfrm rot="-5400000">
        <a:off x="696447" y="929878"/>
        <a:ext cx="7192863" cy="583562"/>
      </dsp:txXfrm>
    </dsp:sp>
    <dsp:sp modelId="{D807ABB2-9CBE-4C09-A88D-86CA3FC47BB9}">
      <dsp:nvSpPr>
        <dsp:cNvPr id="0" name=""/>
        <dsp:cNvSpPr/>
      </dsp:nvSpPr>
      <dsp:spPr>
        <a:xfrm rot="5400000">
          <a:off x="-149238" y="1945301"/>
          <a:ext cx="994923" cy="696446"/>
        </a:xfrm>
        <a:prstGeom prst="chevron">
          <a:avLst/>
        </a:prstGeom>
        <a:solidFill>
          <a:schemeClr val="bg2">
            <a:lumMod val="75000"/>
          </a:schemeClr>
        </a:solidFill>
        <a:ln w="9525" cap="flat" cmpd="sng" algn="ctr">
          <a:solidFill>
            <a:schemeClr val="accent2">
              <a:hueOff val="171427"/>
              <a:satOff val="-19237"/>
              <a:lumOff val="3294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2144285"/>
        <a:ext cx="696446" cy="298477"/>
      </dsp:txXfrm>
    </dsp:sp>
    <dsp:sp modelId="{3CFE46C3-A8E9-49FA-A392-4134DF3AC810}">
      <dsp:nvSpPr>
        <dsp:cNvPr id="0" name=""/>
        <dsp:cNvSpPr/>
      </dsp:nvSpPr>
      <dsp:spPr>
        <a:xfrm rot="5400000">
          <a:off x="3985312" y="-1464251"/>
          <a:ext cx="646700" cy="722443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171427"/>
              <a:satOff val="-19237"/>
              <a:lumOff val="3294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Совет молодых педагогов г. Читы в декабре принял участие в акции «Стань Дедом Морозом» для детей социально-реабилитационного центра «Кедр» при поддержке Читинской территориальной (городской) организации Профсоюза.</a:t>
          </a:r>
        </a:p>
      </dsp:txBody>
      <dsp:txXfrm rot="-5400000">
        <a:off x="696447" y="1856183"/>
        <a:ext cx="7192863" cy="583562"/>
      </dsp:txXfrm>
    </dsp:sp>
    <dsp:sp modelId="{D5DCF849-6612-4DF0-8C31-088010D9F7BB}">
      <dsp:nvSpPr>
        <dsp:cNvPr id="0" name=""/>
        <dsp:cNvSpPr/>
      </dsp:nvSpPr>
      <dsp:spPr>
        <a:xfrm rot="5400000">
          <a:off x="-149238" y="2843054"/>
          <a:ext cx="994923" cy="696446"/>
        </a:xfrm>
        <a:prstGeom prst="chevron">
          <a:avLst/>
        </a:prstGeom>
        <a:solidFill>
          <a:schemeClr val="bg2">
            <a:lumMod val="75000"/>
          </a:schemeClr>
        </a:solidFill>
        <a:ln w="9525" cap="flat" cmpd="sng" algn="ctr">
          <a:solidFill>
            <a:schemeClr val="accent2">
              <a:hueOff val="257141"/>
              <a:satOff val="-28855"/>
              <a:lumOff val="4942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3042038"/>
        <a:ext cx="696446" cy="298477"/>
      </dsp:txXfrm>
    </dsp:sp>
    <dsp:sp modelId="{8699DDA3-1C78-4635-9EA0-C913BA074578}">
      <dsp:nvSpPr>
        <dsp:cNvPr id="0" name=""/>
        <dsp:cNvSpPr/>
      </dsp:nvSpPr>
      <dsp:spPr>
        <a:xfrm rot="5400000">
          <a:off x="3985312" y="-595050"/>
          <a:ext cx="646700" cy="722443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257141"/>
              <a:satOff val="-28855"/>
              <a:lumOff val="4942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 декабре команда Совета молодых педагогов города приняла участие в новогоднем турнире по боулингу среди профсоюзных организаций в рамках закрытия Года спорта, здоровья и долголетия в Профсоюзе.</a:t>
          </a:r>
        </a:p>
      </dsp:txBody>
      <dsp:txXfrm rot="-5400000">
        <a:off x="696447" y="2725384"/>
        <a:ext cx="7192863" cy="583562"/>
      </dsp:txXfrm>
    </dsp:sp>
    <dsp:sp modelId="{7718DF5E-215A-4D21-B35B-46C48CE6F5B1}">
      <dsp:nvSpPr>
        <dsp:cNvPr id="0" name=""/>
        <dsp:cNvSpPr/>
      </dsp:nvSpPr>
      <dsp:spPr>
        <a:xfrm rot="5400000">
          <a:off x="-149238" y="3740807"/>
          <a:ext cx="994923" cy="696446"/>
        </a:xfrm>
        <a:prstGeom prst="chevron">
          <a:avLst/>
        </a:prstGeom>
        <a:solidFill>
          <a:schemeClr val="bg2">
            <a:lumMod val="75000"/>
          </a:schemeClr>
        </a:solidFill>
        <a:ln w="9525" cap="flat" cmpd="sng" algn="ctr">
          <a:solidFill>
            <a:schemeClr val="accent2">
              <a:hueOff val="342855"/>
              <a:satOff val="-38474"/>
              <a:lumOff val="6589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3939791"/>
        <a:ext cx="696446" cy="298477"/>
      </dsp:txXfrm>
    </dsp:sp>
    <dsp:sp modelId="{21AB12EF-68D0-4A2E-BFE5-651ECA5F627A}">
      <dsp:nvSpPr>
        <dsp:cNvPr id="0" name=""/>
        <dsp:cNvSpPr/>
      </dsp:nvSpPr>
      <dsp:spPr>
        <a:xfrm rot="5400000">
          <a:off x="3985312" y="302703"/>
          <a:ext cx="646700" cy="722443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342855"/>
              <a:satOff val="-38474"/>
              <a:lumOff val="6589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>
              <a:effectLst/>
              <a:latin typeface="Times New Roman"/>
              <a:ea typeface="Calibri"/>
            </a:rPr>
            <a:t>Проведена школа правового ориентирования в онлайн режиме с молодыми педагогами по теме: «Порядок расчета больничного листа»</a:t>
          </a: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696447" y="3623138"/>
        <a:ext cx="7192863" cy="583562"/>
      </dsp:txXfrm>
    </dsp:sp>
    <dsp:sp modelId="{2C3A2C37-596F-4BE7-ABF0-B27613CA5247}">
      <dsp:nvSpPr>
        <dsp:cNvPr id="0" name=""/>
        <dsp:cNvSpPr/>
      </dsp:nvSpPr>
      <dsp:spPr>
        <a:xfrm rot="5400000">
          <a:off x="-149238" y="4638560"/>
          <a:ext cx="994923" cy="696446"/>
        </a:xfrm>
        <a:prstGeom prst="chevron">
          <a:avLst/>
        </a:prstGeom>
        <a:solidFill>
          <a:schemeClr val="bg2">
            <a:lumMod val="75000"/>
          </a:schemeClr>
        </a:solidFill>
        <a:ln w="9525" cap="flat" cmpd="sng" algn="ctr">
          <a:solidFill>
            <a:schemeClr val="accent2">
              <a:hueOff val="428568"/>
              <a:satOff val="-48092"/>
              <a:lumOff val="8236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4837544"/>
        <a:ext cx="696446" cy="298477"/>
      </dsp:txXfrm>
    </dsp:sp>
    <dsp:sp modelId="{638CC5C7-76F8-4DCB-B454-E5D003260A3F}">
      <dsp:nvSpPr>
        <dsp:cNvPr id="0" name=""/>
        <dsp:cNvSpPr/>
      </dsp:nvSpPr>
      <dsp:spPr>
        <a:xfrm rot="5400000">
          <a:off x="3985312" y="1200456"/>
          <a:ext cx="646700" cy="722443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28568"/>
              <a:satOff val="-48092"/>
              <a:lumOff val="8236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>
              <a:solidFill>
                <a:srgbClr val="000000"/>
              </a:solidFill>
              <a:effectLst/>
              <a:latin typeface="Times New Roman"/>
              <a:ea typeface="Calibri"/>
            </a:rPr>
            <a:t>Главным специалистом аппарата Забайкальской краевой организации Профсоюза, председателем Забайкальской Ассоциации молодых педагогов </a:t>
          </a:r>
          <a:r>
            <a:rPr lang="ru-RU" sz="1200" kern="1200" dirty="0" err="1">
              <a:solidFill>
                <a:srgbClr val="000000"/>
              </a:solidFill>
              <a:effectLst/>
              <a:latin typeface="Times New Roman"/>
              <a:ea typeface="Calibri"/>
            </a:rPr>
            <a:t>Балабон</a:t>
          </a:r>
          <a:r>
            <a:rPr lang="ru-RU" sz="1200" kern="1200" dirty="0">
              <a:solidFill>
                <a:srgbClr val="000000"/>
              </a:solidFill>
              <a:effectLst/>
              <a:latin typeface="Times New Roman"/>
              <a:ea typeface="Calibri"/>
            </a:rPr>
            <a:t> С. подготовлена статья  в журнал ГНМЦ.</a:t>
          </a:r>
          <a:r>
            <a:rPr lang="en-US" sz="1200" kern="1200" dirty="0" err="1">
              <a:solidFill>
                <a:srgbClr val="000000"/>
              </a:solidFill>
              <a:effectLst/>
              <a:latin typeface="Times New Roman"/>
              <a:ea typeface="Calibri"/>
            </a:rPr>
            <a:t>ru</a:t>
          </a:r>
          <a:r>
            <a:rPr lang="en-US" sz="1200" kern="1200" dirty="0">
              <a:solidFill>
                <a:srgbClr val="000000"/>
              </a:solidFill>
              <a:effectLst/>
              <a:latin typeface="Times New Roman"/>
              <a:ea typeface="Calibri"/>
            </a:rPr>
            <a:t> </a:t>
          </a:r>
          <a:r>
            <a:rPr lang="ru-RU" sz="1200" kern="1200" dirty="0">
              <a:solidFill>
                <a:srgbClr val="000000"/>
              </a:solidFill>
              <a:effectLst/>
              <a:latin typeface="Times New Roman"/>
              <a:ea typeface="Calibri"/>
            </a:rPr>
            <a:t>«Молодежь — это не только «будущее» профсоюза, но и его успешное «настоящее».</a:t>
          </a: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696447" y="4520891"/>
        <a:ext cx="7192863" cy="5835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1CE9A9-EF20-49E3-898C-3C756C59A8E1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4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EE38E0-7445-457A-B46A-EA9C159E5D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9335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EE38E0-7445-457A-B46A-EA9C159E5D36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3199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EE38E0-7445-457A-B46A-EA9C159E5D36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3199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EE38E0-7445-457A-B46A-EA9C159E5D36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3199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EE38E0-7445-457A-B46A-EA9C159E5D36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3199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EE38E0-7445-457A-B46A-EA9C159E5D36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3199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EE38E0-7445-457A-B46A-EA9C159E5D36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3199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EE38E0-7445-457A-B46A-EA9C159E5D36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3199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EE38E0-7445-457A-B46A-EA9C159E5D36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3199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EE38E0-7445-457A-B46A-EA9C159E5D36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3199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EE38E0-7445-457A-B46A-EA9C159E5D36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3199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EE38E0-7445-457A-B46A-EA9C159E5D36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3199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EE38E0-7445-457A-B46A-EA9C159E5D36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3199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EE38E0-7445-457A-B46A-EA9C159E5D36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3199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EE38E0-7445-457A-B46A-EA9C159E5D36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3199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EE38E0-7445-457A-B46A-EA9C159E5D36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319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Relationship Id="rId9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4.png"/><Relationship Id="rId7" Type="http://schemas.openxmlformats.org/officeDocument/2006/relationships/diagramQuickStyle" Target="../diagrams/quickStyle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16.png"/><Relationship Id="rId9" Type="http://schemas.microsoft.com/office/2007/relationships/diagramDrawing" Target="../diagrams/drawing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4.png"/><Relationship Id="rId7" Type="http://schemas.openxmlformats.org/officeDocument/2006/relationships/diagramQuickStyle" Target="../diagrams/quickStyle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image" Target="../media/image16.png"/><Relationship Id="rId9" Type="http://schemas.microsoft.com/office/2007/relationships/diagramDrawing" Target="../diagrams/drawing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13" Type="http://schemas.openxmlformats.org/officeDocument/2006/relationships/image" Target="../media/image25.jpeg"/><Relationship Id="rId3" Type="http://schemas.openxmlformats.org/officeDocument/2006/relationships/image" Target="../media/image4.png"/><Relationship Id="rId7" Type="http://schemas.openxmlformats.org/officeDocument/2006/relationships/image" Target="../media/image19.jpeg"/><Relationship Id="rId12" Type="http://schemas.openxmlformats.org/officeDocument/2006/relationships/image" Target="../media/image2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jpeg"/><Relationship Id="rId11" Type="http://schemas.openxmlformats.org/officeDocument/2006/relationships/image" Target="../media/image23.jpeg"/><Relationship Id="rId5" Type="http://schemas.openxmlformats.org/officeDocument/2006/relationships/image" Target="../media/image17.jpeg"/><Relationship Id="rId10" Type="http://schemas.openxmlformats.org/officeDocument/2006/relationships/image" Target="../media/image22.jpeg"/><Relationship Id="rId4" Type="http://schemas.openxmlformats.org/officeDocument/2006/relationships/image" Target="../media/image16.png"/><Relationship Id="rId9" Type="http://schemas.openxmlformats.org/officeDocument/2006/relationships/image" Target="../media/image21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jpeg"/><Relationship Id="rId5" Type="http://schemas.openxmlformats.org/officeDocument/2006/relationships/image" Target="../media/image27.jpeg"/><Relationship Id="rId4" Type="http://schemas.openxmlformats.org/officeDocument/2006/relationships/image" Target="../media/image26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jpeg"/><Relationship Id="rId5" Type="http://schemas.openxmlformats.org/officeDocument/2006/relationships/image" Target="../media/image5.png"/><Relationship Id="rId4" Type="http://schemas.openxmlformats.org/officeDocument/2006/relationships/image" Target="../media/image3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5465" y="303095"/>
            <a:ext cx="984168" cy="1115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938923" y="2708920"/>
            <a:ext cx="7266153" cy="324036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ПУБЛИЧНЫЙ ОТЧЕТ </a:t>
            </a:r>
          </a:p>
          <a:p>
            <a:pPr algn="ctr"/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2021 год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475656" y="332656"/>
            <a:ext cx="61206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ОБЩЕРОССИЙСКИЙ ПРОФСОЮЗ ОБРАЗОВАНИЯ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Читинская территориальная (городская) организация Профессионального союза работников народного образования и науки РФ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491880" y="6093296"/>
            <a:ext cx="21602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Чита, 2022 г.</a:t>
            </a:r>
          </a:p>
        </p:txBody>
      </p:sp>
      <p:pic>
        <p:nvPicPr>
          <p:cNvPr id="1026" name="Picture 2" descr="C:\мои документы\Атрибутика\Логотип.pn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8344" y="332656"/>
            <a:ext cx="1152128" cy="1146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26781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/>
        </p:nvGrpSpPr>
        <p:grpSpPr>
          <a:xfrm>
            <a:off x="251521" y="196454"/>
            <a:ext cx="8701930" cy="6149587"/>
            <a:chOff x="251521" y="196454"/>
            <a:chExt cx="8701930" cy="6149587"/>
          </a:xfrm>
        </p:grpSpPr>
        <p:grpSp>
          <p:nvGrpSpPr>
            <p:cNvPr id="2" name="Группа 1"/>
            <p:cNvGrpSpPr/>
            <p:nvPr/>
          </p:nvGrpSpPr>
          <p:grpSpPr>
            <a:xfrm>
              <a:off x="1558620" y="1519525"/>
              <a:ext cx="5796201" cy="4173424"/>
              <a:chOff x="1656118" y="1412777"/>
              <a:chExt cx="5796201" cy="4173424"/>
            </a:xfrm>
          </p:grpSpPr>
          <p:sp>
            <p:nvSpPr>
              <p:cNvPr id="3" name="Полилиния 2"/>
              <p:cNvSpPr/>
              <p:nvPr/>
            </p:nvSpPr>
            <p:spPr>
              <a:xfrm>
                <a:off x="1656854" y="1415813"/>
                <a:ext cx="544773" cy="778247"/>
              </a:xfrm>
              <a:custGeom>
                <a:avLst/>
                <a:gdLst>
                  <a:gd name="connsiteX0" fmla="*/ 0 w 778247"/>
                  <a:gd name="connsiteY0" fmla="*/ 0 h 544773"/>
                  <a:gd name="connsiteX1" fmla="*/ 505861 w 778247"/>
                  <a:gd name="connsiteY1" fmla="*/ 0 h 544773"/>
                  <a:gd name="connsiteX2" fmla="*/ 778247 w 778247"/>
                  <a:gd name="connsiteY2" fmla="*/ 272387 h 544773"/>
                  <a:gd name="connsiteX3" fmla="*/ 505861 w 778247"/>
                  <a:gd name="connsiteY3" fmla="*/ 544773 h 544773"/>
                  <a:gd name="connsiteX4" fmla="*/ 0 w 778247"/>
                  <a:gd name="connsiteY4" fmla="*/ 544773 h 544773"/>
                  <a:gd name="connsiteX5" fmla="*/ 272387 w 778247"/>
                  <a:gd name="connsiteY5" fmla="*/ 272387 h 544773"/>
                  <a:gd name="connsiteX6" fmla="*/ 0 w 778247"/>
                  <a:gd name="connsiteY6" fmla="*/ 0 h 5447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78247" h="544773">
                    <a:moveTo>
                      <a:pt x="778247" y="0"/>
                    </a:moveTo>
                    <a:lnTo>
                      <a:pt x="778247" y="354103"/>
                    </a:lnTo>
                    <a:lnTo>
                      <a:pt x="389123" y="544773"/>
                    </a:lnTo>
                    <a:lnTo>
                      <a:pt x="0" y="354103"/>
                    </a:lnTo>
                    <a:lnTo>
                      <a:pt x="0" y="0"/>
                    </a:lnTo>
                    <a:lnTo>
                      <a:pt x="389123" y="190671"/>
                    </a:lnTo>
                    <a:lnTo>
                      <a:pt x="778247" y="0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1">
                <a:schemeClr val="accent2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1431" tIns="283817" rIns="11429" bIns="283816" numCol="1" spcCol="1270" anchor="ctr" anchorCtr="0">
                <a:noAutofit/>
              </a:bodyPr>
              <a:lstStyle/>
              <a:p>
                <a:pPr lvl="0" algn="ctr" defTabSz="800100" rt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ru-RU" sz="1800" b="1" kern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" name="Полилиния 3"/>
              <p:cNvSpPr/>
              <p:nvPr/>
            </p:nvSpPr>
            <p:spPr>
              <a:xfrm>
                <a:off x="2223778" y="1412777"/>
                <a:ext cx="5215866" cy="505860"/>
              </a:xfrm>
              <a:custGeom>
                <a:avLst/>
                <a:gdLst>
                  <a:gd name="connsiteX0" fmla="*/ 84312 w 505860"/>
                  <a:gd name="connsiteY0" fmla="*/ 0 h 5215866"/>
                  <a:gd name="connsiteX1" fmla="*/ 421548 w 505860"/>
                  <a:gd name="connsiteY1" fmla="*/ 0 h 5215866"/>
                  <a:gd name="connsiteX2" fmla="*/ 505860 w 505860"/>
                  <a:gd name="connsiteY2" fmla="*/ 84312 h 5215866"/>
                  <a:gd name="connsiteX3" fmla="*/ 505860 w 505860"/>
                  <a:gd name="connsiteY3" fmla="*/ 5215866 h 5215866"/>
                  <a:gd name="connsiteX4" fmla="*/ 505860 w 505860"/>
                  <a:gd name="connsiteY4" fmla="*/ 5215866 h 5215866"/>
                  <a:gd name="connsiteX5" fmla="*/ 0 w 505860"/>
                  <a:gd name="connsiteY5" fmla="*/ 5215866 h 5215866"/>
                  <a:gd name="connsiteX6" fmla="*/ 0 w 505860"/>
                  <a:gd name="connsiteY6" fmla="*/ 5215866 h 5215866"/>
                  <a:gd name="connsiteX7" fmla="*/ 0 w 505860"/>
                  <a:gd name="connsiteY7" fmla="*/ 84312 h 5215866"/>
                  <a:gd name="connsiteX8" fmla="*/ 84312 w 505860"/>
                  <a:gd name="connsiteY8" fmla="*/ 0 h 5215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05860" h="5215866">
                    <a:moveTo>
                      <a:pt x="505860" y="869335"/>
                    </a:moveTo>
                    <a:lnTo>
                      <a:pt x="505860" y="4346531"/>
                    </a:lnTo>
                    <a:cubicBezTo>
                      <a:pt x="505860" y="4826646"/>
                      <a:pt x="502199" y="5215861"/>
                      <a:pt x="497683" y="5215861"/>
                    </a:cubicBezTo>
                    <a:lnTo>
                      <a:pt x="0" y="5215861"/>
                    </a:lnTo>
                    <a:lnTo>
                      <a:pt x="0" y="5215861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497683" y="5"/>
                    </a:lnTo>
                    <a:cubicBezTo>
                      <a:pt x="502199" y="5"/>
                      <a:pt x="505860" y="389220"/>
                      <a:pt x="505860" y="869335"/>
                    </a:cubicBez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28016" tIns="36124" rIns="36124" bIns="36124" numCol="1" spcCol="1270" anchor="ctr" anchorCtr="0">
                <a:noAutofit/>
              </a:bodyPr>
              <a:lstStyle/>
              <a:p>
                <a:pPr marL="171450" lvl="1" indent="-171450" algn="l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ru-RU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</a:t>
                </a:r>
                <a:r>
                  <a:rPr lang="ru-RU" sz="1800" b="1" kern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по социальному партнерству и правозащитной работе</a:t>
                </a:r>
              </a:p>
            </p:txBody>
          </p:sp>
          <p:sp>
            <p:nvSpPr>
              <p:cNvPr id="6" name="Полилиния 5"/>
              <p:cNvSpPr/>
              <p:nvPr/>
            </p:nvSpPr>
            <p:spPr>
              <a:xfrm>
                <a:off x="1656854" y="2094242"/>
                <a:ext cx="544773" cy="778247"/>
              </a:xfrm>
              <a:custGeom>
                <a:avLst/>
                <a:gdLst>
                  <a:gd name="connsiteX0" fmla="*/ 0 w 778247"/>
                  <a:gd name="connsiteY0" fmla="*/ 0 h 544773"/>
                  <a:gd name="connsiteX1" fmla="*/ 505861 w 778247"/>
                  <a:gd name="connsiteY1" fmla="*/ 0 h 544773"/>
                  <a:gd name="connsiteX2" fmla="*/ 778247 w 778247"/>
                  <a:gd name="connsiteY2" fmla="*/ 272387 h 544773"/>
                  <a:gd name="connsiteX3" fmla="*/ 505861 w 778247"/>
                  <a:gd name="connsiteY3" fmla="*/ 544773 h 544773"/>
                  <a:gd name="connsiteX4" fmla="*/ 0 w 778247"/>
                  <a:gd name="connsiteY4" fmla="*/ 544773 h 544773"/>
                  <a:gd name="connsiteX5" fmla="*/ 272387 w 778247"/>
                  <a:gd name="connsiteY5" fmla="*/ 272387 h 544773"/>
                  <a:gd name="connsiteX6" fmla="*/ 0 w 778247"/>
                  <a:gd name="connsiteY6" fmla="*/ 0 h 5447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78247" h="544773">
                    <a:moveTo>
                      <a:pt x="778247" y="0"/>
                    </a:moveTo>
                    <a:lnTo>
                      <a:pt x="778247" y="354103"/>
                    </a:lnTo>
                    <a:lnTo>
                      <a:pt x="389123" y="544773"/>
                    </a:lnTo>
                    <a:lnTo>
                      <a:pt x="0" y="354103"/>
                    </a:lnTo>
                    <a:lnTo>
                      <a:pt x="0" y="0"/>
                    </a:lnTo>
                    <a:lnTo>
                      <a:pt x="389123" y="190671"/>
                    </a:lnTo>
                    <a:lnTo>
                      <a:pt x="778247" y="0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1">
                <a:schemeClr val="accent2">
                  <a:hueOff val="-1311081"/>
                  <a:satOff val="-1555"/>
                  <a:lumOff val="-823"/>
                  <a:alphaOff val="0"/>
                </a:schemeClr>
              </a:lnRef>
              <a:fillRef idx="3">
                <a:schemeClr val="accent2">
                  <a:hueOff val="-1311081"/>
                  <a:satOff val="-1555"/>
                  <a:lumOff val="-823"/>
                  <a:alphaOff val="0"/>
                </a:schemeClr>
              </a:fillRef>
              <a:effectRef idx="2">
                <a:schemeClr val="accent2">
                  <a:hueOff val="-1311081"/>
                  <a:satOff val="-1555"/>
                  <a:lumOff val="-823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1431" tIns="283817" rIns="11429" bIns="283816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ru-RU" sz="1800" b="1" kern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" name="Полилиния 7"/>
              <p:cNvSpPr/>
              <p:nvPr/>
            </p:nvSpPr>
            <p:spPr>
              <a:xfrm>
                <a:off x="2236453" y="2094242"/>
                <a:ext cx="5215866" cy="505860"/>
              </a:xfrm>
              <a:custGeom>
                <a:avLst/>
                <a:gdLst>
                  <a:gd name="connsiteX0" fmla="*/ 84312 w 505860"/>
                  <a:gd name="connsiteY0" fmla="*/ 0 h 5215866"/>
                  <a:gd name="connsiteX1" fmla="*/ 421548 w 505860"/>
                  <a:gd name="connsiteY1" fmla="*/ 0 h 5215866"/>
                  <a:gd name="connsiteX2" fmla="*/ 505860 w 505860"/>
                  <a:gd name="connsiteY2" fmla="*/ 84312 h 5215866"/>
                  <a:gd name="connsiteX3" fmla="*/ 505860 w 505860"/>
                  <a:gd name="connsiteY3" fmla="*/ 5215866 h 5215866"/>
                  <a:gd name="connsiteX4" fmla="*/ 505860 w 505860"/>
                  <a:gd name="connsiteY4" fmla="*/ 5215866 h 5215866"/>
                  <a:gd name="connsiteX5" fmla="*/ 0 w 505860"/>
                  <a:gd name="connsiteY5" fmla="*/ 5215866 h 5215866"/>
                  <a:gd name="connsiteX6" fmla="*/ 0 w 505860"/>
                  <a:gd name="connsiteY6" fmla="*/ 5215866 h 5215866"/>
                  <a:gd name="connsiteX7" fmla="*/ 0 w 505860"/>
                  <a:gd name="connsiteY7" fmla="*/ 84312 h 5215866"/>
                  <a:gd name="connsiteX8" fmla="*/ 84312 w 505860"/>
                  <a:gd name="connsiteY8" fmla="*/ 0 h 5215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05860" h="5215866">
                    <a:moveTo>
                      <a:pt x="505860" y="869335"/>
                    </a:moveTo>
                    <a:lnTo>
                      <a:pt x="505860" y="4346531"/>
                    </a:lnTo>
                    <a:cubicBezTo>
                      <a:pt x="505860" y="4826646"/>
                      <a:pt x="502199" y="5215861"/>
                      <a:pt x="497683" y="5215861"/>
                    </a:cubicBezTo>
                    <a:lnTo>
                      <a:pt x="0" y="5215861"/>
                    </a:lnTo>
                    <a:lnTo>
                      <a:pt x="0" y="5215861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497683" y="5"/>
                    </a:lnTo>
                    <a:cubicBezTo>
                      <a:pt x="502199" y="5"/>
                      <a:pt x="505860" y="389220"/>
                      <a:pt x="505860" y="869335"/>
                    </a:cubicBez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hueOff val="-1311081"/>
                  <a:satOff val="-1555"/>
                  <a:lumOff val="-823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28016" tIns="36124" rIns="36124" bIns="36124" numCol="1" spcCol="1270" anchor="ctr" anchorCtr="0">
                <a:noAutofit/>
              </a:bodyPr>
              <a:lstStyle/>
              <a:p>
                <a:pPr marL="171450" lvl="1" indent="-171450" algn="l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ru-RU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ru-RU" sz="1800" b="1" kern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по защите прав членов профсоюза на здоровые и безопасные условия труда</a:t>
                </a:r>
              </a:p>
            </p:txBody>
          </p:sp>
          <p:sp>
            <p:nvSpPr>
              <p:cNvPr id="9" name="Полилиния 8"/>
              <p:cNvSpPr/>
              <p:nvPr/>
            </p:nvSpPr>
            <p:spPr>
              <a:xfrm>
                <a:off x="1656853" y="2772670"/>
                <a:ext cx="544773" cy="778247"/>
              </a:xfrm>
              <a:custGeom>
                <a:avLst/>
                <a:gdLst>
                  <a:gd name="connsiteX0" fmla="*/ 0 w 778247"/>
                  <a:gd name="connsiteY0" fmla="*/ 0 h 544773"/>
                  <a:gd name="connsiteX1" fmla="*/ 505861 w 778247"/>
                  <a:gd name="connsiteY1" fmla="*/ 0 h 544773"/>
                  <a:gd name="connsiteX2" fmla="*/ 778247 w 778247"/>
                  <a:gd name="connsiteY2" fmla="*/ 272387 h 544773"/>
                  <a:gd name="connsiteX3" fmla="*/ 505861 w 778247"/>
                  <a:gd name="connsiteY3" fmla="*/ 544773 h 544773"/>
                  <a:gd name="connsiteX4" fmla="*/ 0 w 778247"/>
                  <a:gd name="connsiteY4" fmla="*/ 544773 h 544773"/>
                  <a:gd name="connsiteX5" fmla="*/ 272387 w 778247"/>
                  <a:gd name="connsiteY5" fmla="*/ 272387 h 544773"/>
                  <a:gd name="connsiteX6" fmla="*/ 0 w 778247"/>
                  <a:gd name="connsiteY6" fmla="*/ 0 h 5447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78247" h="544773">
                    <a:moveTo>
                      <a:pt x="778247" y="0"/>
                    </a:moveTo>
                    <a:lnTo>
                      <a:pt x="778247" y="354103"/>
                    </a:lnTo>
                    <a:lnTo>
                      <a:pt x="389123" y="544773"/>
                    </a:lnTo>
                    <a:lnTo>
                      <a:pt x="0" y="354103"/>
                    </a:lnTo>
                    <a:lnTo>
                      <a:pt x="0" y="0"/>
                    </a:lnTo>
                    <a:lnTo>
                      <a:pt x="389123" y="190671"/>
                    </a:lnTo>
                    <a:lnTo>
                      <a:pt x="778247" y="0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1">
                <a:schemeClr val="accent2">
                  <a:hueOff val="-2622161"/>
                  <a:satOff val="-3110"/>
                  <a:lumOff val="-1647"/>
                  <a:alphaOff val="0"/>
                </a:schemeClr>
              </a:lnRef>
              <a:fillRef idx="3">
                <a:schemeClr val="accent2">
                  <a:hueOff val="-2622161"/>
                  <a:satOff val="-3110"/>
                  <a:lumOff val="-1647"/>
                  <a:alphaOff val="0"/>
                </a:schemeClr>
              </a:fillRef>
              <a:effectRef idx="2">
                <a:schemeClr val="accent2">
                  <a:hueOff val="-2622161"/>
                  <a:satOff val="-3110"/>
                  <a:lumOff val="-1647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1431" tIns="283817" rIns="11429" bIns="283816" numCol="1" spcCol="1270" anchor="ctr" anchorCtr="0">
                <a:noAutofit/>
              </a:bodyPr>
              <a:lstStyle/>
              <a:p>
                <a:pPr marL="0" lvl="0" indent="0" algn="l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800" b="1" kern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  <p:sp>
            <p:nvSpPr>
              <p:cNvPr id="11" name="Полилиния 10"/>
              <p:cNvSpPr/>
              <p:nvPr/>
            </p:nvSpPr>
            <p:spPr>
              <a:xfrm>
                <a:off x="2236453" y="2772671"/>
                <a:ext cx="5215866" cy="506127"/>
              </a:xfrm>
              <a:custGeom>
                <a:avLst/>
                <a:gdLst>
                  <a:gd name="connsiteX0" fmla="*/ 84356 w 506126"/>
                  <a:gd name="connsiteY0" fmla="*/ 0 h 5215866"/>
                  <a:gd name="connsiteX1" fmla="*/ 421770 w 506126"/>
                  <a:gd name="connsiteY1" fmla="*/ 0 h 5215866"/>
                  <a:gd name="connsiteX2" fmla="*/ 506126 w 506126"/>
                  <a:gd name="connsiteY2" fmla="*/ 84356 h 5215866"/>
                  <a:gd name="connsiteX3" fmla="*/ 506126 w 506126"/>
                  <a:gd name="connsiteY3" fmla="*/ 5215866 h 5215866"/>
                  <a:gd name="connsiteX4" fmla="*/ 506126 w 506126"/>
                  <a:gd name="connsiteY4" fmla="*/ 5215866 h 5215866"/>
                  <a:gd name="connsiteX5" fmla="*/ 0 w 506126"/>
                  <a:gd name="connsiteY5" fmla="*/ 5215866 h 5215866"/>
                  <a:gd name="connsiteX6" fmla="*/ 0 w 506126"/>
                  <a:gd name="connsiteY6" fmla="*/ 5215866 h 5215866"/>
                  <a:gd name="connsiteX7" fmla="*/ 0 w 506126"/>
                  <a:gd name="connsiteY7" fmla="*/ 84356 h 5215866"/>
                  <a:gd name="connsiteX8" fmla="*/ 84356 w 506126"/>
                  <a:gd name="connsiteY8" fmla="*/ 0 h 5215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06126" h="5215866">
                    <a:moveTo>
                      <a:pt x="506126" y="869332"/>
                    </a:moveTo>
                    <a:lnTo>
                      <a:pt x="506126" y="4346534"/>
                    </a:lnTo>
                    <a:cubicBezTo>
                      <a:pt x="506126" y="4826655"/>
                      <a:pt x="502461" y="5215861"/>
                      <a:pt x="497940" y="5215861"/>
                    </a:cubicBezTo>
                    <a:lnTo>
                      <a:pt x="0" y="5215861"/>
                    </a:lnTo>
                    <a:lnTo>
                      <a:pt x="0" y="5215861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497940" y="5"/>
                    </a:lnTo>
                    <a:cubicBezTo>
                      <a:pt x="502461" y="5"/>
                      <a:pt x="506126" y="389211"/>
                      <a:pt x="506126" y="869332"/>
                    </a:cubicBez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hueOff val="-2622161"/>
                  <a:satOff val="-3110"/>
                  <a:lumOff val="-1647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28017" tIns="36136" rIns="36136" bIns="36139" numCol="1" spcCol="1270" anchor="ctr" anchorCtr="0">
                <a:noAutofit/>
              </a:bodyPr>
              <a:lstStyle/>
              <a:p>
                <a:pPr marL="171450" lvl="1" indent="-171450" algn="l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ru-RU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ru-RU" sz="1800" b="1" kern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по мотивации профсоюзного членства</a:t>
                </a:r>
              </a:p>
            </p:txBody>
          </p:sp>
          <p:sp>
            <p:nvSpPr>
              <p:cNvPr id="12" name="Полилиния 11"/>
              <p:cNvSpPr/>
              <p:nvPr/>
            </p:nvSpPr>
            <p:spPr>
              <a:xfrm>
                <a:off x="1656852" y="3451097"/>
                <a:ext cx="544773" cy="778247"/>
              </a:xfrm>
              <a:custGeom>
                <a:avLst/>
                <a:gdLst>
                  <a:gd name="connsiteX0" fmla="*/ 0 w 778247"/>
                  <a:gd name="connsiteY0" fmla="*/ 0 h 544773"/>
                  <a:gd name="connsiteX1" fmla="*/ 505861 w 778247"/>
                  <a:gd name="connsiteY1" fmla="*/ 0 h 544773"/>
                  <a:gd name="connsiteX2" fmla="*/ 778247 w 778247"/>
                  <a:gd name="connsiteY2" fmla="*/ 272387 h 544773"/>
                  <a:gd name="connsiteX3" fmla="*/ 505861 w 778247"/>
                  <a:gd name="connsiteY3" fmla="*/ 544773 h 544773"/>
                  <a:gd name="connsiteX4" fmla="*/ 0 w 778247"/>
                  <a:gd name="connsiteY4" fmla="*/ 544773 h 544773"/>
                  <a:gd name="connsiteX5" fmla="*/ 272387 w 778247"/>
                  <a:gd name="connsiteY5" fmla="*/ 272387 h 544773"/>
                  <a:gd name="connsiteX6" fmla="*/ 0 w 778247"/>
                  <a:gd name="connsiteY6" fmla="*/ 0 h 5447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78247" h="544773">
                    <a:moveTo>
                      <a:pt x="778247" y="0"/>
                    </a:moveTo>
                    <a:lnTo>
                      <a:pt x="778247" y="354103"/>
                    </a:lnTo>
                    <a:lnTo>
                      <a:pt x="389123" y="544773"/>
                    </a:lnTo>
                    <a:lnTo>
                      <a:pt x="0" y="354103"/>
                    </a:lnTo>
                    <a:lnTo>
                      <a:pt x="0" y="0"/>
                    </a:lnTo>
                    <a:lnTo>
                      <a:pt x="389123" y="190671"/>
                    </a:lnTo>
                    <a:lnTo>
                      <a:pt x="778247" y="0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1">
                <a:schemeClr val="accent2">
                  <a:hueOff val="-3933242"/>
                  <a:satOff val="-4666"/>
                  <a:lumOff val="-2470"/>
                  <a:alphaOff val="0"/>
                </a:schemeClr>
              </a:lnRef>
              <a:fillRef idx="3">
                <a:schemeClr val="accent2">
                  <a:hueOff val="-3933242"/>
                  <a:satOff val="-4666"/>
                  <a:lumOff val="-2470"/>
                  <a:alphaOff val="0"/>
                </a:schemeClr>
              </a:fillRef>
              <a:effectRef idx="2">
                <a:schemeClr val="accent2">
                  <a:hueOff val="-3933242"/>
                  <a:satOff val="-4666"/>
                  <a:lumOff val="-247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1431" tIns="283817" rIns="11429" bIns="283816" numCol="1" spcCol="1270" anchor="ctr" anchorCtr="0">
                <a:noAutofit/>
              </a:bodyPr>
              <a:lstStyle/>
              <a:p>
                <a:pPr lvl="0" algn="l" defTabSz="800100" rt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ru-RU" sz="1800" b="1" kern="1200" dirty="0"/>
              </a:p>
            </p:txBody>
          </p:sp>
          <p:sp>
            <p:nvSpPr>
              <p:cNvPr id="13" name="Полилиния 12"/>
              <p:cNvSpPr/>
              <p:nvPr/>
            </p:nvSpPr>
            <p:spPr>
              <a:xfrm>
                <a:off x="2237027" y="3468268"/>
                <a:ext cx="5215292" cy="505861"/>
              </a:xfrm>
              <a:custGeom>
                <a:avLst/>
                <a:gdLst>
                  <a:gd name="connsiteX0" fmla="*/ 84312 w 505860"/>
                  <a:gd name="connsiteY0" fmla="*/ 0 h 5215292"/>
                  <a:gd name="connsiteX1" fmla="*/ 421548 w 505860"/>
                  <a:gd name="connsiteY1" fmla="*/ 0 h 5215292"/>
                  <a:gd name="connsiteX2" fmla="*/ 505860 w 505860"/>
                  <a:gd name="connsiteY2" fmla="*/ 84312 h 5215292"/>
                  <a:gd name="connsiteX3" fmla="*/ 505860 w 505860"/>
                  <a:gd name="connsiteY3" fmla="*/ 5215292 h 5215292"/>
                  <a:gd name="connsiteX4" fmla="*/ 505860 w 505860"/>
                  <a:gd name="connsiteY4" fmla="*/ 5215292 h 5215292"/>
                  <a:gd name="connsiteX5" fmla="*/ 0 w 505860"/>
                  <a:gd name="connsiteY5" fmla="*/ 5215292 h 5215292"/>
                  <a:gd name="connsiteX6" fmla="*/ 0 w 505860"/>
                  <a:gd name="connsiteY6" fmla="*/ 5215292 h 5215292"/>
                  <a:gd name="connsiteX7" fmla="*/ 0 w 505860"/>
                  <a:gd name="connsiteY7" fmla="*/ 84312 h 5215292"/>
                  <a:gd name="connsiteX8" fmla="*/ 84312 w 505860"/>
                  <a:gd name="connsiteY8" fmla="*/ 0 h 52152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05860" h="5215292">
                    <a:moveTo>
                      <a:pt x="505860" y="869239"/>
                    </a:moveTo>
                    <a:lnTo>
                      <a:pt x="505860" y="4346053"/>
                    </a:lnTo>
                    <a:cubicBezTo>
                      <a:pt x="505860" y="4826115"/>
                      <a:pt x="502199" y="5215287"/>
                      <a:pt x="497682" y="5215287"/>
                    </a:cubicBezTo>
                    <a:lnTo>
                      <a:pt x="0" y="5215287"/>
                    </a:lnTo>
                    <a:lnTo>
                      <a:pt x="0" y="5215287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497682" y="5"/>
                    </a:lnTo>
                    <a:cubicBezTo>
                      <a:pt x="502199" y="5"/>
                      <a:pt x="505860" y="389177"/>
                      <a:pt x="505860" y="869239"/>
                    </a:cubicBez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hueOff val="-3933242"/>
                  <a:satOff val="-4666"/>
                  <a:lumOff val="-247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28016" tIns="36124" rIns="36124" bIns="36125" numCol="1" spcCol="1270" anchor="ctr" anchorCtr="0">
                <a:noAutofit/>
              </a:bodyPr>
              <a:lstStyle/>
              <a:p>
                <a:pPr marL="171450" lvl="1" indent="-171450" algn="l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ru-RU" sz="1800" b="1" kern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3- по информационной работе</a:t>
                </a:r>
              </a:p>
            </p:txBody>
          </p:sp>
          <p:sp>
            <p:nvSpPr>
              <p:cNvPr id="15" name="Полилиния 14"/>
              <p:cNvSpPr/>
              <p:nvPr/>
            </p:nvSpPr>
            <p:spPr>
              <a:xfrm>
                <a:off x="1656851" y="4156120"/>
                <a:ext cx="544773" cy="778247"/>
              </a:xfrm>
              <a:custGeom>
                <a:avLst/>
                <a:gdLst>
                  <a:gd name="connsiteX0" fmla="*/ 0 w 778247"/>
                  <a:gd name="connsiteY0" fmla="*/ 0 h 544773"/>
                  <a:gd name="connsiteX1" fmla="*/ 505861 w 778247"/>
                  <a:gd name="connsiteY1" fmla="*/ 0 h 544773"/>
                  <a:gd name="connsiteX2" fmla="*/ 778247 w 778247"/>
                  <a:gd name="connsiteY2" fmla="*/ 272387 h 544773"/>
                  <a:gd name="connsiteX3" fmla="*/ 505861 w 778247"/>
                  <a:gd name="connsiteY3" fmla="*/ 544773 h 544773"/>
                  <a:gd name="connsiteX4" fmla="*/ 0 w 778247"/>
                  <a:gd name="connsiteY4" fmla="*/ 544773 h 544773"/>
                  <a:gd name="connsiteX5" fmla="*/ 272387 w 778247"/>
                  <a:gd name="connsiteY5" fmla="*/ 272387 h 544773"/>
                  <a:gd name="connsiteX6" fmla="*/ 0 w 778247"/>
                  <a:gd name="connsiteY6" fmla="*/ 0 h 5447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78247" h="544773">
                    <a:moveTo>
                      <a:pt x="778247" y="0"/>
                    </a:moveTo>
                    <a:lnTo>
                      <a:pt x="778247" y="354103"/>
                    </a:lnTo>
                    <a:lnTo>
                      <a:pt x="389123" y="544773"/>
                    </a:lnTo>
                    <a:lnTo>
                      <a:pt x="0" y="354103"/>
                    </a:lnTo>
                    <a:lnTo>
                      <a:pt x="0" y="0"/>
                    </a:lnTo>
                    <a:lnTo>
                      <a:pt x="389123" y="190671"/>
                    </a:lnTo>
                    <a:lnTo>
                      <a:pt x="778247" y="0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1">
                <a:schemeClr val="accent2">
                  <a:hueOff val="-5244323"/>
                  <a:satOff val="-6221"/>
                  <a:lumOff val="-3294"/>
                  <a:alphaOff val="0"/>
                </a:schemeClr>
              </a:lnRef>
              <a:fillRef idx="3">
                <a:schemeClr val="accent2">
                  <a:hueOff val="-5244323"/>
                  <a:satOff val="-6221"/>
                  <a:lumOff val="-3294"/>
                  <a:alphaOff val="0"/>
                </a:schemeClr>
              </a:fillRef>
              <a:effectRef idx="2">
                <a:schemeClr val="accent2">
                  <a:hueOff val="-5244323"/>
                  <a:satOff val="-6221"/>
                  <a:lumOff val="-3294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1431" tIns="283817" rIns="11429" bIns="283816" numCol="1" spcCol="1270" anchor="ctr" anchorCtr="0">
                <a:noAutofit/>
              </a:bodyPr>
              <a:lstStyle/>
              <a:p>
                <a:pPr lvl="0" algn="l" defTabSz="800100" rt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ru-RU" sz="1800" b="1" kern="1200" dirty="0"/>
              </a:p>
            </p:txBody>
          </p:sp>
          <p:sp>
            <p:nvSpPr>
              <p:cNvPr id="16" name="Полилиния 15"/>
              <p:cNvSpPr/>
              <p:nvPr/>
            </p:nvSpPr>
            <p:spPr>
              <a:xfrm>
                <a:off x="2236453" y="4156120"/>
                <a:ext cx="5215866" cy="505861"/>
              </a:xfrm>
              <a:custGeom>
                <a:avLst/>
                <a:gdLst>
                  <a:gd name="connsiteX0" fmla="*/ 84312 w 505860"/>
                  <a:gd name="connsiteY0" fmla="*/ 0 h 5215866"/>
                  <a:gd name="connsiteX1" fmla="*/ 421548 w 505860"/>
                  <a:gd name="connsiteY1" fmla="*/ 0 h 5215866"/>
                  <a:gd name="connsiteX2" fmla="*/ 505860 w 505860"/>
                  <a:gd name="connsiteY2" fmla="*/ 84312 h 5215866"/>
                  <a:gd name="connsiteX3" fmla="*/ 505860 w 505860"/>
                  <a:gd name="connsiteY3" fmla="*/ 5215866 h 5215866"/>
                  <a:gd name="connsiteX4" fmla="*/ 505860 w 505860"/>
                  <a:gd name="connsiteY4" fmla="*/ 5215866 h 5215866"/>
                  <a:gd name="connsiteX5" fmla="*/ 0 w 505860"/>
                  <a:gd name="connsiteY5" fmla="*/ 5215866 h 5215866"/>
                  <a:gd name="connsiteX6" fmla="*/ 0 w 505860"/>
                  <a:gd name="connsiteY6" fmla="*/ 5215866 h 5215866"/>
                  <a:gd name="connsiteX7" fmla="*/ 0 w 505860"/>
                  <a:gd name="connsiteY7" fmla="*/ 84312 h 5215866"/>
                  <a:gd name="connsiteX8" fmla="*/ 84312 w 505860"/>
                  <a:gd name="connsiteY8" fmla="*/ 0 h 5215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05860" h="5215866">
                    <a:moveTo>
                      <a:pt x="505860" y="869335"/>
                    </a:moveTo>
                    <a:lnTo>
                      <a:pt x="505860" y="4346531"/>
                    </a:lnTo>
                    <a:cubicBezTo>
                      <a:pt x="505860" y="4826646"/>
                      <a:pt x="502199" y="5215861"/>
                      <a:pt x="497683" y="5215861"/>
                    </a:cubicBezTo>
                    <a:lnTo>
                      <a:pt x="0" y="5215861"/>
                    </a:lnTo>
                    <a:lnTo>
                      <a:pt x="0" y="5215861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497683" y="5"/>
                    </a:lnTo>
                    <a:cubicBezTo>
                      <a:pt x="502199" y="5"/>
                      <a:pt x="505860" y="389220"/>
                      <a:pt x="505860" y="869335"/>
                    </a:cubicBez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hueOff val="-5244323"/>
                  <a:satOff val="-6221"/>
                  <a:lumOff val="-3294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28016" tIns="36124" rIns="36124" bIns="36125" numCol="1" spcCol="1270" anchor="ctr" anchorCtr="0">
                <a:noAutofit/>
              </a:bodyPr>
              <a:lstStyle/>
              <a:p>
                <a:pPr marL="171450" lvl="1" indent="-171450" algn="l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ru-RU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</a:t>
                </a:r>
                <a:r>
                  <a:rPr lang="ru-RU" sz="1800" b="1" kern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по финансовой работе</a:t>
                </a:r>
              </a:p>
            </p:txBody>
          </p:sp>
          <p:sp>
            <p:nvSpPr>
              <p:cNvPr id="17" name="Полилиния 16"/>
              <p:cNvSpPr/>
              <p:nvPr/>
            </p:nvSpPr>
            <p:spPr>
              <a:xfrm>
                <a:off x="1656118" y="4807954"/>
                <a:ext cx="544773" cy="778247"/>
              </a:xfrm>
              <a:custGeom>
                <a:avLst/>
                <a:gdLst>
                  <a:gd name="connsiteX0" fmla="*/ 0 w 778247"/>
                  <a:gd name="connsiteY0" fmla="*/ 0 h 544773"/>
                  <a:gd name="connsiteX1" fmla="*/ 505861 w 778247"/>
                  <a:gd name="connsiteY1" fmla="*/ 0 h 544773"/>
                  <a:gd name="connsiteX2" fmla="*/ 778247 w 778247"/>
                  <a:gd name="connsiteY2" fmla="*/ 272387 h 544773"/>
                  <a:gd name="connsiteX3" fmla="*/ 505861 w 778247"/>
                  <a:gd name="connsiteY3" fmla="*/ 544773 h 544773"/>
                  <a:gd name="connsiteX4" fmla="*/ 0 w 778247"/>
                  <a:gd name="connsiteY4" fmla="*/ 544773 h 544773"/>
                  <a:gd name="connsiteX5" fmla="*/ 272387 w 778247"/>
                  <a:gd name="connsiteY5" fmla="*/ 272387 h 544773"/>
                  <a:gd name="connsiteX6" fmla="*/ 0 w 778247"/>
                  <a:gd name="connsiteY6" fmla="*/ 0 h 5447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78247" h="544773">
                    <a:moveTo>
                      <a:pt x="778247" y="0"/>
                    </a:moveTo>
                    <a:lnTo>
                      <a:pt x="778247" y="354103"/>
                    </a:lnTo>
                    <a:lnTo>
                      <a:pt x="389123" y="544773"/>
                    </a:lnTo>
                    <a:lnTo>
                      <a:pt x="0" y="354103"/>
                    </a:lnTo>
                    <a:lnTo>
                      <a:pt x="0" y="0"/>
                    </a:lnTo>
                    <a:lnTo>
                      <a:pt x="389123" y="190671"/>
                    </a:lnTo>
                    <a:lnTo>
                      <a:pt x="778247" y="0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1">
                <a:schemeClr val="accent2">
                  <a:hueOff val="-6555403"/>
                  <a:satOff val="-7776"/>
                  <a:lumOff val="-4117"/>
                  <a:alphaOff val="0"/>
                </a:schemeClr>
              </a:lnRef>
              <a:fillRef idx="3">
                <a:schemeClr val="accent2">
                  <a:hueOff val="-6555403"/>
                  <a:satOff val="-7776"/>
                  <a:lumOff val="-4117"/>
                  <a:alphaOff val="0"/>
                </a:schemeClr>
              </a:fillRef>
              <a:effectRef idx="2">
                <a:schemeClr val="accent2">
                  <a:hueOff val="-6555403"/>
                  <a:satOff val="-7776"/>
                  <a:lumOff val="-4117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1431" tIns="283817" rIns="11429" bIns="283816" numCol="1" spcCol="1270" anchor="ctr" anchorCtr="0">
                <a:noAutofit/>
              </a:bodyPr>
              <a:lstStyle/>
              <a:p>
                <a:pPr lvl="0" algn="l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ru-RU" sz="18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" name="Полилиния 17"/>
              <p:cNvSpPr/>
              <p:nvPr/>
            </p:nvSpPr>
            <p:spPr>
              <a:xfrm>
                <a:off x="2236453" y="4807955"/>
                <a:ext cx="5215866" cy="505861"/>
              </a:xfrm>
              <a:custGeom>
                <a:avLst/>
                <a:gdLst>
                  <a:gd name="connsiteX0" fmla="*/ 84312 w 505860"/>
                  <a:gd name="connsiteY0" fmla="*/ 0 h 5215866"/>
                  <a:gd name="connsiteX1" fmla="*/ 421548 w 505860"/>
                  <a:gd name="connsiteY1" fmla="*/ 0 h 5215866"/>
                  <a:gd name="connsiteX2" fmla="*/ 505860 w 505860"/>
                  <a:gd name="connsiteY2" fmla="*/ 84312 h 5215866"/>
                  <a:gd name="connsiteX3" fmla="*/ 505860 w 505860"/>
                  <a:gd name="connsiteY3" fmla="*/ 5215866 h 5215866"/>
                  <a:gd name="connsiteX4" fmla="*/ 505860 w 505860"/>
                  <a:gd name="connsiteY4" fmla="*/ 5215866 h 5215866"/>
                  <a:gd name="connsiteX5" fmla="*/ 0 w 505860"/>
                  <a:gd name="connsiteY5" fmla="*/ 5215866 h 5215866"/>
                  <a:gd name="connsiteX6" fmla="*/ 0 w 505860"/>
                  <a:gd name="connsiteY6" fmla="*/ 5215866 h 5215866"/>
                  <a:gd name="connsiteX7" fmla="*/ 0 w 505860"/>
                  <a:gd name="connsiteY7" fmla="*/ 84312 h 5215866"/>
                  <a:gd name="connsiteX8" fmla="*/ 84312 w 505860"/>
                  <a:gd name="connsiteY8" fmla="*/ 0 h 5215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05860" h="5215866">
                    <a:moveTo>
                      <a:pt x="505860" y="869335"/>
                    </a:moveTo>
                    <a:lnTo>
                      <a:pt x="505860" y="4346531"/>
                    </a:lnTo>
                    <a:cubicBezTo>
                      <a:pt x="505860" y="4826646"/>
                      <a:pt x="502199" y="5215861"/>
                      <a:pt x="497683" y="5215861"/>
                    </a:cubicBezTo>
                    <a:lnTo>
                      <a:pt x="0" y="5215861"/>
                    </a:lnTo>
                    <a:lnTo>
                      <a:pt x="0" y="5215861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497683" y="5"/>
                    </a:lnTo>
                    <a:cubicBezTo>
                      <a:pt x="502199" y="5"/>
                      <a:pt x="505860" y="389220"/>
                      <a:pt x="505860" y="869335"/>
                    </a:cubicBez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hueOff val="-6555403"/>
                  <a:satOff val="-7776"/>
                  <a:lumOff val="-4117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28016" tIns="36124" rIns="36124" bIns="36125" numCol="1" spcCol="1270" anchor="ctr" anchorCtr="0">
                <a:noAutofit/>
              </a:bodyPr>
              <a:lstStyle/>
              <a:p>
                <a:pPr marL="171450" lvl="1" indent="-171450" algn="l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ru-RU" sz="1800" b="1" kern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23 – по организационным вопросам</a:t>
                </a:r>
              </a:p>
            </p:txBody>
          </p:sp>
        </p:grpSp>
        <p:pic>
          <p:nvPicPr>
            <p:cNvPr id="5" name="Picture 4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1" y="196454"/>
              <a:ext cx="864096" cy="979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Прямоугольник 13"/>
            <p:cNvSpPr/>
            <p:nvPr/>
          </p:nvSpPr>
          <p:spPr>
            <a:xfrm>
              <a:off x="1259632" y="260648"/>
              <a:ext cx="6840760" cy="13234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/>
              <a:r>
                <a:rPr lang="ru-RU" sz="20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заседаниях Комитета и Президиума Читинской территориальной (городской) организации Профсоюза было рассмотрено 52 вопроса. В том числе:</a:t>
              </a:r>
            </a:p>
            <a:p>
              <a:pPr lvl="0" algn="ctr"/>
              <a:endPara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9" name="Picture 2" descr="C:\мои документы\Атрибутика\Логотип.png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56377" y="224362"/>
              <a:ext cx="997074" cy="951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Полилиния 19"/>
            <p:cNvSpPr/>
            <p:nvPr/>
          </p:nvSpPr>
          <p:spPr>
            <a:xfrm>
              <a:off x="2138955" y="5589239"/>
              <a:ext cx="5215866" cy="505861"/>
            </a:xfrm>
            <a:custGeom>
              <a:avLst/>
              <a:gdLst>
                <a:gd name="connsiteX0" fmla="*/ 84312 w 505860"/>
                <a:gd name="connsiteY0" fmla="*/ 0 h 5215866"/>
                <a:gd name="connsiteX1" fmla="*/ 421548 w 505860"/>
                <a:gd name="connsiteY1" fmla="*/ 0 h 5215866"/>
                <a:gd name="connsiteX2" fmla="*/ 505860 w 505860"/>
                <a:gd name="connsiteY2" fmla="*/ 84312 h 5215866"/>
                <a:gd name="connsiteX3" fmla="*/ 505860 w 505860"/>
                <a:gd name="connsiteY3" fmla="*/ 5215866 h 5215866"/>
                <a:gd name="connsiteX4" fmla="*/ 505860 w 505860"/>
                <a:gd name="connsiteY4" fmla="*/ 5215866 h 5215866"/>
                <a:gd name="connsiteX5" fmla="*/ 0 w 505860"/>
                <a:gd name="connsiteY5" fmla="*/ 5215866 h 5215866"/>
                <a:gd name="connsiteX6" fmla="*/ 0 w 505860"/>
                <a:gd name="connsiteY6" fmla="*/ 5215866 h 5215866"/>
                <a:gd name="connsiteX7" fmla="*/ 0 w 505860"/>
                <a:gd name="connsiteY7" fmla="*/ 84312 h 5215866"/>
                <a:gd name="connsiteX8" fmla="*/ 84312 w 505860"/>
                <a:gd name="connsiteY8" fmla="*/ 0 h 5215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05860" h="5215866">
                  <a:moveTo>
                    <a:pt x="505860" y="869335"/>
                  </a:moveTo>
                  <a:lnTo>
                    <a:pt x="505860" y="4346531"/>
                  </a:lnTo>
                  <a:cubicBezTo>
                    <a:pt x="505860" y="4826646"/>
                    <a:pt x="502199" y="5215861"/>
                    <a:pt x="497683" y="5215861"/>
                  </a:cubicBezTo>
                  <a:lnTo>
                    <a:pt x="0" y="5215861"/>
                  </a:lnTo>
                  <a:lnTo>
                    <a:pt x="0" y="5215861"/>
                  </a:lnTo>
                  <a:lnTo>
                    <a:pt x="0" y="5"/>
                  </a:lnTo>
                  <a:lnTo>
                    <a:pt x="0" y="5"/>
                  </a:lnTo>
                  <a:lnTo>
                    <a:pt x="497683" y="5"/>
                  </a:lnTo>
                  <a:cubicBezTo>
                    <a:pt x="502199" y="5"/>
                    <a:pt x="505860" y="389220"/>
                    <a:pt x="505860" y="869335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extrusionH="12700" prstMaterial="plastic">
              <a:bevelT w="50800" h="50800"/>
            </a:sp3d>
          </p:spPr>
          <p:style>
            <a:lnRef idx="1">
              <a:schemeClr val="accent2">
                <a:hueOff val="-5244323"/>
                <a:satOff val="-6221"/>
                <a:lumOff val="-3294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8016" tIns="36124" rIns="36124" bIns="36125" numCol="1" spcCol="1270" anchor="ctr" anchorCtr="0">
              <a:noAutofit/>
            </a:bodyPr>
            <a:lstStyle/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  <a:r>
                <a:rPr lang="ru-RU" sz="18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по работе с молодыми педагогами</a:t>
              </a:r>
            </a:p>
          </p:txBody>
        </p:sp>
        <p:sp>
          <p:nvSpPr>
            <p:cNvPr id="21" name="Полилиния 20"/>
            <p:cNvSpPr/>
            <p:nvPr/>
          </p:nvSpPr>
          <p:spPr>
            <a:xfrm>
              <a:off x="1558619" y="5567794"/>
              <a:ext cx="544773" cy="778247"/>
            </a:xfrm>
            <a:custGeom>
              <a:avLst/>
              <a:gdLst>
                <a:gd name="connsiteX0" fmla="*/ 0 w 778247"/>
                <a:gd name="connsiteY0" fmla="*/ 0 h 544773"/>
                <a:gd name="connsiteX1" fmla="*/ 505861 w 778247"/>
                <a:gd name="connsiteY1" fmla="*/ 0 h 544773"/>
                <a:gd name="connsiteX2" fmla="*/ 778247 w 778247"/>
                <a:gd name="connsiteY2" fmla="*/ 272387 h 544773"/>
                <a:gd name="connsiteX3" fmla="*/ 505861 w 778247"/>
                <a:gd name="connsiteY3" fmla="*/ 544773 h 544773"/>
                <a:gd name="connsiteX4" fmla="*/ 0 w 778247"/>
                <a:gd name="connsiteY4" fmla="*/ 544773 h 544773"/>
                <a:gd name="connsiteX5" fmla="*/ 272387 w 778247"/>
                <a:gd name="connsiteY5" fmla="*/ 272387 h 544773"/>
                <a:gd name="connsiteX6" fmla="*/ 0 w 778247"/>
                <a:gd name="connsiteY6" fmla="*/ 0 h 5447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78247" h="544773">
                  <a:moveTo>
                    <a:pt x="778247" y="0"/>
                  </a:moveTo>
                  <a:lnTo>
                    <a:pt x="778247" y="354103"/>
                  </a:lnTo>
                  <a:lnTo>
                    <a:pt x="389123" y="544773"/>
                  </a:lnTo>
                  <a:lnTo>
                    <a:pt x="0" y="354103"/>
                  </a:lnTo>
                  <a:lnTo>
                    <a:pt x="0" y="0"/>
                  </a:lnTo>
                  <a:lnTo>
                    <a:pt x="389123" y="190671"/>
                  </a:lnTo>
                  <a:lnTo>
                    <a:pt x="778247" y="0"/>
                  </a:ln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2">
                <a:hueOff val="-6555403"/>
                <a:satOff val="-7776"/>
                <a:lumOff val="-4117"/>
                <a:alphaOff val="0"/>
              </a:schemeClr>
            </a:lnRef>
            <a:fillRef idx="3">
              <a:schemeClr val="accent2">
                <a:hueOff val="-6555403"/>
                <a:satOff val="-7776"/>
                <a:lumOff val="-4117"/>
                <a:alphaOff val="0"/>
              </a:schemeClr>
            </a:fillRef>
            <a:effectRef idx="2">
              <a:schemeClr val="accent2">
                <a:hueOff val="-6555403"/>
                <a:satOff val="-7776"/>
                <a:lumOff val="-4117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431" tIns="283817" rIns="11429" bIns="283816" numCol="1" spcCol="1270" anchor="ctr" anchorCtr="0">
              <a:noAutofit/>
            </a:bodyPr>
            <a:lstStyle/>
            <a:p>
              <a:pPr lvl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800" b="1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417234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251521" y="-5263"/>
            <a:ext cx="8648172" cy="6581710"/>
            <a:chOff x="251521" y="-5263"/>
            <a:chExt cx="8648172" cy="6581710"/>
          </a:xfrm>
        </p:grpSpPr>
        <p:pic>
          <p:nvPicPr>
            <p:cNvPr id="5" name="Picture 4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1" y="-5263"/>
              <a:ext cx="864096" cy="979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Прямоугольник 13"/>
            <p:cNvSpPr/>
            <p:nvPr/>
          </p:nvSpPr>
          <p:spPr>
            <a:xfrm>
              <a:off x="1259632" y="260648"/>
              <a:ext cx="6840760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/>
              <a:r>
                <a:rPr lang="ru-RU" sz="2800" b="1" dirty="0">
                  <a:latin typeface="Times New Roman"/>
                  <a:ea typeface="Times New Roman"/>
                </a:rPr>
                <a:t>Обучение профсоюзного актива</a:t>
              </a:r>
            </a:p>
            <a:p>
              <a:pPr lvl="0" algn="ctr"/>
              <a:endParaRPr lang="ru-RU" sz="2000" b="1" dirty="0">
                <a:latin typeface="Times New Roman"/>
                <a:ea typeface="Times New Roman"/>
              </a:endParaRPr>
            </a:p>
          </p:txBody>
        </p:sp>
        <p:graphicFrame>
          <p:nvGraphicFramePr>
            <p:cNvPr id="21" name="Схема 20"/>
            <p:cNvGraphicFramePr/>
            <p:nvPr>
              <p:extLst>
                <p:ext uri="{D42A27DB-BD31-4B8C-83A1-F6EECF244321}">
                  <p14:modId xmlns:p14="http://schemas.microsoft.com/office/powerpoint/2010/main" val="3617258012"/>
                </p:ext>
              </p:extLst>
            </p:nvPr>
          </p:nvGraphicFramePr>
          <p:xfrm>
            <a:off x="719572" y="1091645"/>
            <a:ext cx="7920879" cy="5484802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4" r:lo="rId5" r:qs="rId6" r:cs="rId7"/>
            </a:graphicData>
          </a:graphic>
        </p:graphicFrame>
        <p:pic>
          <p:nvPicPr>
            <p:cNvPr id="9" name="Picture 2" descr="C:\мои документы\Атрибутика\Логотип.png"/>
            <p:cNvPicPr>
              <a:picLocks noChangeAspect="1" noChangeArrowheads="1"/>
            </p:cNvPicPr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94746" y="110535"/>
              <a:ext cx="904947" cy="8633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0155929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41707" y="218346"/>
            <a:ext cx="8671603" cy="6379006"/>
            <a:chOff x="241707" y="218346"/>
            <a:chExt cx="8671603" cy="6379006"/>
          </a:xfrm>
        </p:grpSpPr>
        <p:pic>
          <p:nvPicPr>
            <p:cNvPr id="5" name="Picture 4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1707" y="220840"/>
              <a:ext cx="864096" cy="979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Прямоугольник 13"/>
            <p:cNvSpPr/>
            <p:nvPr/>
          </p:nvSpPr>
          <p:spPr>
            <a:xfrm>
              <a:off x="1259632" y="260648"/>
              <a:ext cx="684076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/>
              <a:r>
                <a:rPr lang="ru-RU" sz="2800" b="1" dirty="0">
                  <a:latin typeface="Times New Roman"/>
                  <a:ea typeface="Times New Roman"/>
                </a:rPr>
                <a:t>Информационная работа</a:t>
              </a:r>
              <a:endPara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1" name="Схема 20"/>
            <p:cNvGraphicFramePr/>
            <p:nvPr>
              <p:extLst>
                <p:ext uri="{D42A27DB-BD31-4B8C-83A1-F6EECF244321}">
                  <p14:modId xmlns:p14="http://schemas.microsoft.com/office/powerpoint/2010/main" val="1169592737"/>
                </p:ext>
              </p:extLst>
            </p:nvPr>
          </p:nvGraphicFramePr>
          <p:xfrm>
            <a:off x="704954" y="1412776"/>
            <a:ext cx="7920879" cy="5184576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4" r:lo="rId5" r:qs="rId6" r:cs="rId7"/>
            </a:graphicData>
          </a:graphic>
        </p:graphicFrame>
        <p:pic>
          <p:nvPicPr>
            <p:cNvPr id="6" name="Picture 2" descr="C:\мои документы\Атрибутика\Логотип.png"/>
            <p:cNvPicPr>
              <a:picLocks noChangeAspect="1" noChangeArrowheads="1"/>
            </p:cNvPicPr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84368" y="218346"/>
              <a:ext cx="1028942" cy="981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2709485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Группа 37"/>
          <p:cNvGrpSpPr/>
          <p:nvPr/>
        </p:nvGrpSpPr>
        <p:grpSpPr>
          <a:xfrm>
            <a:off x="251521" y="110535"/>
            <a:ext cx="8699225" cy="6550256"/>
            <a:chOff x="251521" y="110535"/>
            <a:chExt cx="8699225" cy="6550256"/>
          </a:xfrm>
        </p:grpSpPr>
        <p:pic>
          <p:nvPicPr>
            <p:cNvPr id="5" name="Picture 4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1" y="110535"/>
              <a:ext cx="864096" cy="979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Прямоугольник 13"/>
            <p:cNvSpPr/>
            <p:nvPr/>
          </p:nvSpPr>
          <p:spPr>
            <a:xfrm>
              <a:off x="1259632" y="260648"/>
              <a:ext cx="6840760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/>
              <a:r>
                <a:rPr lang="ru-RU" sz="2800" b="1" dirty="0">
                  <a:latin typeface="Times New Roman"/>
                  <a:ea typeface="Times New Roman"/>
                </a:rPr>
                <a:t>Темы статей в журнале «ГНМЦ.</a:t>
              </a:r>
              <a:r>
                <a:rPr lang="en-US" sz="2800" b="1" dirty="0" err="1">
                  <a:latin typeface="Times New Roman"/>
                  <a:ea typeface="Times New Roman"/>
                </a:rPr>
                <a:t>ru</a:t>
              </a:r>
              <a:r>
                <a:rPr lang="ru-RU" sz="2800" b="1" dirty="0">
                  <a:latin typeface="Times New Roman"/>
                  <a:ea typeface="Times New Roman"/>
                </a:rPr>
                <a:t>» и </a:t>
              </a:r>
            </a:p>
            <a:p>
              <a:pPr lvl="0" algn="ctr"/>
              <a:r>
                <a:rPr lang="ru-RU" sz="2800" b="1" dirty="0">
                  <a:latin typeface="Times New Roman"/>
                  <a:ea typeface="Times New Roman"/>
                </a:rPr>
                <a:t>информационных</a:t>
              </a:r>
              <a:r>
                <a:rPr lang="en-US" sz="2800" b="1" dirty="0">
                  <a:latin typeface="Times New Roman"/>
                  <a:ea typeface="Times New Roman"/>
                </a:rPr>
                <a:t> </a:t>
              </a:r>
              <a:r>
                <a:rPr lang="ru-RU" sz="2800" b="1" dirty="0">
                  <a:latin typeface="Times New Roman"/>
                  <a:ea typeface="Times New Roman"/>
                </a:rPr>
                <a:t>бюллетеней</a:t>
              </a:r>
              <a:endPara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9" name="Группа 8"/>
            <p:cNvGrpSpPr/>
            <p:nvPr/>
          </p:nvGrpSpPr>
          <p:grpSpPr>
            <a:xfrm>
              <a:off x="4716016" y="1346137"/>
              <a:ext cx="4072046" cy="5016061"/>
              <a:chOff x="4716016" y="1224662"/>
              <a:chExt cx="4072046" cy="5016061"/>
            </a:xfrm>
          </p:grpSpPr>
          <p:sp>
            <p:nvSpPr>
              <p:cNvPr id="10" name="Полилиния 9"/>
              <p:cNvSpPr/>
              <p:nvPr/>
            </p:nvSpPr>
            <p:spPr>
              <a:xfrm>
                <a:off x="4716016" y="1224662"/>
                <a:ext cx="2952328" cy="886612"/>
              </a:xfrm>
              <a:custGeom>
                <a:avLst/>
                <a:gdLst>
                  <a:gd name="connsiteX0" fmla="*/ 0 w 2870902"/>
                  <a:gd name="connsiteY0" fmla="*/ 88661 h 886611"/>
                  <a:gd name="connsiteX1" fmla="*/ 88661 w 2870902"/>
                  <a:gd name="connsiteY1" fmla="*/ 0 h 886611"/>
                  <a:gd name="connsiteX2" fmla="*/ 2782241 w 2870902"/>
                  <a:gd name="connsiteY2" fmla="*/ 0 h 886611"/>
                  <a:gd name="connsiteX3" fmla="*/ 2870902 w 2870902"/>
                  <a:gd name="connsiteY3" fmla="*/ 88661 h 886611"/>
                  <a:gd name="connsiteX4" fmla="*/ 2870902 w 2870902"/>
                  <a:gd name="connsiteY4" fmla="*/ 797950 h 886611"/>
                  <a:gd name="connsiteX5" fmla="*/ 2782241 w 2870902"/>
                  <a:gd name="connsiteY5" fmla="*/ 886611 h 886611"/>
                  <a:gd name="connsiteX6" fmla="*/ 88661 w 2870902"/>
                  <a:gd name="connsiteY6" fmla="*/ 886611 h 886611"/>
                  <a:gd name="connsiteX7" fmla="*/ 0 w 2870902"/>
                  <a:gd name="connsiteY7" fmla="*/ 797950 h 886611"/>
                  <a:gd name="connsiteX8" fmla="*/ 0 w 2870902"/>
                  <a:gd name="connsiteY8" fmla="*/ 88661 h 886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70902" h="886611">
                    <a:moveTo>
                      <a:pt x="0" y="88661"/>
                    </a:moveTo>
                    <a:cubicBezTo>
                      <a:pt x="0" y="39695"/>
                      <a:pt x="39695" y="0"/>
                      <a:pt x="88661" y="0"/>
                    </a:cubicBezTo>
                    <a:lnTo>
                      <a:pt x="2782241" y="0"/>
                    </a:lnTo>
                    <a:cubicBezTo>
                      <a:pt x="2831207" y="0"/>
                      <a:pt x="2870902" y="39695"/>
                      <a:pt x="2870902" y="88661"/>
                    </a:cubicBezTo>
                    <a:lnTo>
                      <a:pt x="2870902" y="797950"/>
                    </a:lnTo>
                    <a:cubicBezTo>
                      <a:pt x="2870902" y="846916"/>
                      <a:pt x="2831207" y="886611"/>
                      <a:pt x="2782241" y="886611"/>
                    </a:cubicBezTo>
                    <a:lnTo>
                      <a:pt x="88661" y="886611"/>
                    </a:lnTo>
                    <a:cubicBezTo>
                      <a:pt x="39695" y="886611"/>
                      <a:pt x="0" y="846916"/>
                      <a:pt x="0" y="797950"/>
                    </a:cubicBezTo>
                    <a:lnTo>
                      <a:pt x="0" y="88661"/>
                    </a:lnTo>
                    <a:close/>
                  </a:path>
                </a:pathLst>
              </a:custGeom>
              <a:solidFill>
                <a:srgbClr val="85B2F6"/>
              </a:solidFill>
              <a:ln>
                <a:solidFill>
                  <a:srgbClr val="00B050"/>
                </a:solidFill>
              </a:ln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rgbClr r="0" g="0" b="0"/>
              </a:fillRef>
              <a:effectRef idx="2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6448" tIns="46288" rIns="56448" bIns="46288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b="1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Информационные бюллетени</a:t>
                </a:r>
                <a:endParaRPr lang="ru-RU" kern="1200" dirty="0"/>
              </a:p>
            </p:txBody>
          </p:sp>
          <p:sp>
            <p:nvSpPr>
              <p:cNvPr id="11" name="Полилиния 10"/>
              <p:cNvSpPr/>
              <p:nvPr/>
            </p:nvSpPr>
            <p:spPr>
              <a:xfrm>
                <a:off x="4968859" y="2111274"/>
                <a:ext cx="268041" cy="561342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0" y="0"/>
                    </a:moveTo>
                    <a:lnTo>
                      <a:pt x="0" y="561342"/>
                    </a:lnTo>
                    <a:lnTo>
                      <a:pt x="304348" y="561342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  <a:scene3d>
                <a:camera prst="orthographicFront"/>
                <a:lightRig rig="flat" dir="t"/>
              </a:scene3d>
              <a:sp3d prstMaterial="matte"/>
            </p:spPr>
            <p:style>
              <a:lnRef idx="2">
                <a:schemeClr val="accent3">
                  <a:hueOff val="0"/>
                  <a:satOff val="0"/>
                  <a:lumOff val="0"/>
                  <a:alphaOff val="0"/>
                </a:schemeClr>
              </a:lnRef>
              <a:fillRef idx="0">
                <a:scrgbClr r="0" g="0" b="0"/>
              </a:fillRef>
              <a:effectRef idx="0">
                <a:schemeClr val="accent2">
                  <a:tint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2" name="Полилиния 11"/>
              <p:cNvSpPr/>
              <p:nvPr/>
            </p:nvSpPr>
            <p:spPr>
              <a:xfrm>
                <a:off x="5220886" y="2312029"/>
                <a:ext cx="3532513" cy="537549"/>
              </a:xfrm>
              <a:custGeom>
                <a:avLst/>
                <a:gdLst>
                  <a:gd name="connsiteX0" fmla="*/ 0 w 4011002"/>
                  <a:gd name="connsiteY0" fmla="*/ 69943 h 699427"/>
                  <a:gd name="connsiteX1" fmla="*/ 69943 w 4011002"/>
                  <a:gd name="connsiteY1" fmla="*/ 0 h 699427"/>
                  <a:gd name="connsiteX2" fmla="*/ 3941059 w 4011002"/>
                  <a:gd name="connsiteY2" fmla="*/ 0 h 699427"/>
                  <a:gd name="connsiteX3" fmla="*/ 4011002 w 4011002"/>
                  <a:gd name="connsiteY3" fmla="*/ 69943 h 699427"/>
                  <a:gd name="connsiteX4" fmla="*/ 4011002 w 4011002"/>
                  <a:gd name="connsiteY4" fmla="*/ 629484 h 699427"/>
                  <a:gd name="connsiteX5" fmla="*/ 3941059 w 4011002"/>
                  <a:gd name="connsiteY5" fmla="*/ 699427 h 699427"/>
                  <a:gd name="connsiteX6" fmla="*/ 69943 w 4011002"/>
                  <a:gd name="connsiteY6" fmla="*/ 699427 h 699427"/>
                  <a:gd name="connsiteX7" fmla="*/ 0 w 4011002"/>
                  <a:gd name="connsiteY7" fmla="*/ 629484 h 699427"/>
                  <a:gd name="connsiteX8" fmla="*/ 0 w 4011002"/>
                  <a:gd name="connsiteY8" fmla="*/ 69943 h 6994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011002" h="699427">
                    <a:moveTo>
                      <a:pt x="0" y="69943"/>
                    </a:moveTo>
                    <a:cubicBezTo>
                      <a:pt x="0" y="31315"/>
                      <a:pt x="31315" y="0"/>
                      <a:pt x="69943" y="0"/>
                    </a:cubicBezTo>
                    <a:lnTo>
                      <a:pt x="3941059" y="0"/>
                    </a:lnTo>
                    <a:cubicBezTo>
                      <a:pt x="3979687" y="0"/>
                      <a:pt x="4011002" y="31315"/>
                      <a:pt x="4011002" y="69943"/>
                    </a:cubicBezTo>
                    <a:lnTo>
                      <a:pt x="4011002" y="629484"/>
                    </a:lnTo>
                    <a:cubicBezTo>
                      <a:pt x="4011002" y="668112"/>
                      <a:pt x="3979687" y="699427"/>
                      <a:pt x="3941059" y="699427"/>
                    </a:cubicBezTo>
                    <a:lnTo>
                      <a:pt x="69943" y="699427"/>
                    </a:lnTo>
                    <a:cubicBezTo>
                      <a:pt x="31315" y="699427"/>
                      <a:pt x="0" y="668112"/>
                      <a:pt x="0" y="629484"/>
                    </a:cubicBezTo>
                    <a:lnTo>
                      <a:pt x="0" y="69943"/>
                    </a:lnTo>
                    <a:close/>
                  </a:path>
                </a:pathLst>
              </a:custGeom>
              <a:ln>
                <a:solidFill>
                  <a:srgbClr val="00B050"/>
                </a:solidFill>
              </a:ln>
              <a:scene3d>
                <a:camera prst="orthographicFront"/>
                <a:lightRig rig="flat" dir="t"/>
              </a:scene3d>
              <a:sp3d z="-190500" extrusionH="12700" prstMaterial="plastic">
                <a:bevelT w="50800" h="50800"/>
              </a:sp3d>
            </p:spPr>
            <p:style>
              <a:lnRef idx="1">
                <a:schemeClr val="accent2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7156" tIns="38266" rIns="47156" bIns="38266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400" kern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Правила расчета выплат по больничному листу.</a:t>
                </a:r>
                <a:endParaRPr lang="ru-RU" sz="1400" kern="1200" dirty="0"/>
              </a:p>
            </p:txBody>
          </p:sp>
          <p:sp>
            <p:nvSpPr>
              <p:cNvPr id="13" name="Полилиния 12"/>
              <p:cNvSpPr/>
              <p:nvPr/>
            </p:nvSpPr>
            <p:spPr>
              <a:xfrm>
                <a:off x="4968859" y="2111274"/>
                <a:ext cx="252842" cy="1375598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0" y="0"/>
                    </a:moveTo>
                    <a:lnTo>
                      <a:pt x="0" y="1375598"/>
                    </a:lnTo>
                    <a:lnTo>
                      <a:pt x="287090" y="1375598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  <a:scene3d>
                <a:camera prst="orthographicFront"/>
                <a:lightRig rig="flat" dir="t"/>
              </a:scene3d>
              <a:sp3d prstMaterial="matte"/>
            </p:spPr>
            <p:style>
              <a:lnRef idx="2">
                <a:schemeClr val="accent3">
                  <a:hueOff val="0"/>
                  <a:satOff val="0"/>
                  <a:lumOff val="0"/>
                  <a:alphaOff val="0"/>
                </a:schemeClr>
              </a:lnRef>
              <a:fillRef idx="0">
                <a:scrgbClr r="0" g="0" b="0"/>
              </a:fillRef>
              <a:effectRef idx="0">
                <a:schemeClr val="accent2">
                  <a:tint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5" name="Полилиния 14"/>
              <p:cNvSpPr/>
              <p:nvPr/>
            </p:nvSpPr>
            <p:spPr>
              <a:xfrm>
                <a:off x="5221701" y="2941876"/>
                <a:ext cx="3532513" cy="783739"/>
              </a:xfrm>
              <a:custGeom>
                <a:avLst/>
                <a:gdLst>
                  <a:gd name="connsiteX0" fmla="*/ 0 w 4011002"/>
                  <a:gd name="connsiteY0" fmla="*/ 69943 h 699427"/>
                  <a:gd name="connsiteX1" fmla="*/ 69943 w 4011002"/>
                  <a:gd name="connsiteY1" fmla="*/ 0 h 699427"/>
                  <a:gd name="connsiteX2" fmla="*/ 3941059 w 4011002"/>
                  <a:gd name="connsiteY2" fmla="*/ 0 h 699427"/>
                  <a:gd name="connsiteX3" fmla="*/ 4011002 w 4011002"/>
                  <a:gd name="connsiteY3" fmla="*/ 69943 h 699427"/>
                  <a:gd name="connsiteX4" fmla="*/ 4011002 w 4011002"/>
                  <a:gd name="connsiteY4" fmla="*/ 629484 h 699427"/>
                  <a:gd name="connsiteX5" fmla="*/ 3941059 w 4011002"/>
                  <a:gd name="connsiteY5" fmla="*/ 699427 h 699427"/>
                  <a:gd name="connsiteX6" fmla="*/ 69943 w 4011002"/>
                  <a:gd name="connsiteY6" fmla="*/ 699427 h 699427"/>
                  <a:gd name="connsiteX7" fmla="*/ 0 w 4011002"/>
                  <a:gd name="connsiteY7" fmla="*/ 629484 h 699427"/>
                  <a:gd name="connsiteX8" fmla="*/ 0 w 4011002"/>
                  <a:gd name="connsiteY8" fmla="*/ 69943 h 6994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011002" h="699427">
                    <a:moveTo>
                      <a:pt x="0" y="69943"/>
                    </a:moveTo>
                    <a:cubicBezTo>
                      <a:pt x="0" y="31315"/>
                      <a:pt x="31315" y="0"/>
                      <a:pt x="69943" y="0"/>
                    </a:cubicBezTo>
                    <a:lnTo>
                      <a:pt x="3941059" y="0"/>
                    </a:lnTo>
                    <a:cubicBezTo>
                      <a:pt x="3979687" y="0"/>
                      <a:pt x="4011002" y="31315"/>
                      <a:pt x="4011002" y="69943"/>
                    </a:cubicBezTo>
                    <a:lnTo>
                      <a:pt x="4011002" y="629484"/>
                    </a:lnTo>
                    <a:cubicBezTo>
                      <a:pt x="4011002" y="668112"/>
                      <a:pt x="3979687" y="699427"/>
                      <a:pt x="3941059" y="699427"/>
                    </a:cubicBezTo>
                    <a:lnTo>
                      <a:pt x="69943" y="699427"/>
                    </a:lnTo>
                    <a:cubicBezTo>
                      <a:pt x="31315" y="699427"/>
                      <a:pt x="0" y="668112"/>
                      <a:pt x="0" y="629484"/>
                    </a:cubicBezTo>
                    <a:lnTo>
                      <a:pt x="0" y="69943"/>
                    </a:lnTo>
                    <a:close/>
                  </a:path>
                </a:pathLst>
              </a:custGeom>
              <a:ln>
                <a:solidFill>
                  <a:srgbClr val="00B050"/>
                </a:solidFill>
              </a:ln>
              <a:scene3d>
                <a:camera prst="orthographicFront"/>
                <a:lightRig rig="flat" dir="t"/>
              </a:scene3d>
              <a:sp3d z="-190500" extrusionH="12700" prstMaterial="plastic">
                <a:bevelT w="50800" h="50800"/>
              </a:sp3d>
            </p:spPr>
            <p:style>
              <a:lnRef idx="1">
                <a:schemeClr val="accent2">
                  <a:hueOff val="-3277702"/>
                  <a:satOff val="-3888"/>
                  <a:lumOff val="-2059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7156" tIns="38266" rIns="47156" bIns="38266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400" kern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Размер и порядок уплаты членских профсоюзных взносов неработающим пенсионерам и временно неработающим членам профсоюза</a:t>
                </a:r>
                <a:r>
                  <a:rPr lang="ru-RU" sz="1600" kern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ru-RU" sz="1600" kern="1200" dirty="0"/>
              </a:p>
            </p:txBody>
          </p:sp>
          <p:sp>
            <p:nvSpPr>
              <p:cNvPr id="16" name="Полилиния 15"/>
              <p:cNvSpPr/>
              <p:nvPr/>
            </p:nvSpPr>
            <p:spPr>
              <a:xfrm>
                <a:off x="4968859" y="2111273"/>
                <a:ext cx="252842" cy="4129450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0" y="0"/>
                    </a:moveTo>
                    <a:lnTo>
                      <a:pt x="0" y="2238254"/>
                    </a:lnTo>
                    <a:lnTo>
                      <a:pt x="287090" y="2238254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  <a:scene3d>
                <a:camera prst="orthographicFront"/>
                <a:lightRig rig="flat" dir="t"/>
              </a:scene3d>
              <a:sp3d prstMaterial="matte"/>
            </p:spPr>
            <p:style>
              <a:lnRef idx="2">
                <a:schemeClr val="accent3">
                  <a:hueOff val="0"/>
                  <a:satOff val="0"/>
                  <a:lumOff val="0"/>
                  <a:alphaOff val="0"/>
                </a:schemeClr>
              </a:lnRef>
              <a:fillRef idx="0">
                <a:scrgbClr r="0" g="0" b="0"/>
              </a:fillRef>
              <a:effectRef idx="0">
                <a:schemeClr val="accent2">
                  <a:tint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7" name="Полилиния 16"/>
              <p:cNvSpPr/>
              <p:nvPr/>
            </p:nvSpPr>
            <p:spPr>
              <a:xfrm>
                <a:off x="5221701" y="3809073"/>
                <a:ext cx="3566361" cy="699427"/>
              </a:xfrm>
              <a:custGeom>
                <a:avLst/>
                <a:gdLst>
                  <a:gd name="connsiteX0" fmla="*/ 0 w 4049435"/>
                  <a:gd name="connsiteY0" fmla="*/ 69943 h 699427"/>
                  <a:gd name="connsiteX1" fmla="*/ 69943 w 4049435"/>
                  <a:gd name="connsiteY1" fmla="*/ 0 h 699427"/>
                  <a:gd name="connsiteX2" fmla="*/ 3979492 w 4049435"/>
                  <a:gd name="connsiteY2" fmla="*/ 0 h 699427"/>
                  <a:gd name="connsiteX3" fmla="*/ 4049435 w 4049435"/>
                  <a:gd name="connsiteY3" fmla="*/ 69943 h 699427"/>
                  <a:gd name="connsiteX4" fmla="*/ 4049435 w 4049435"/>
                  <a:gd name="connsiteY4" fmla="*/ 629484 h 699427"/>
                  <a:gd name="connsiteX5" fmla="*/ 3979492 w 4049435"/>
                  <a:gd name="connsiteY5" fmla="*/ 699427 h 699427"/>
                  <a:gd name="connsiteX6" fmla="*/ 69943 w 4049435"/>
                  <a:gd name="connsiteY6" fmla="*/ 699427 h 699427"/>
                  <a:gd name="connsiteX7" fmla="*/ 0 w 4049435"/>
                  <a:gd name="connsiteY7" fmla="*/ 629484 h 699427"/>
                  <a:gd name="connsiteX8" fmla="*/ 0 w 4049435"/>
                  <a:gd name="connsiteY8" fmla="*/ 69943 h 6994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049435" h="699427">
                    <a:moveTo>
                      <a:pt x="0" y="69943"/>
                    </a:moveTo>
                    <a:cubicBezTo>
                      <a:pt x="0" y="31315"/>
                      <a:pt x="31315" y="0"/>
                      <a:pt x="69943" y="0"/>
                    </a:cubicBezTo>
                    <a:lnTo>
                      <a:pt x="3979492" y="0"/>
                    </a:lnTo>
                    <a:cubicBezTo>
                      <a:pt x="4018120" y="0"/>
                      <a:pt x="4049435" y="31315"/>
                      <a:pt x="4049435" y="69943"/>
                    </a:cubicBezTo>
                    <a:lnTo>
                      <a:pt x="4049435" y="629484"/>
                    </a:lnTo>
                    <a:cubicBezTo>
                      <a:pt x="4049435" y="668112"/>
                      <a:pt x="4018120" y="699427"/>
                      <a:pt x="3979492" y="699427"/>
                    </a:cubicBezTo>
                    <a:lnTo>
                      <a:pt x="69943" y="699427"/>
                    </a:lnTo>
                    <a:cubicBezTo>
                      <a:pt x="31315" y="699427"/>
                      <a:pt x="0" y="668112"/>
                      <a:pt x="0" y="629484"/>
                    </a:cubicBezTo>
                    <a:lnTo>
                      <a:pt x="0" y="69943"/>
                    </a:lnTo>
                    <a:close/>
                  </a:path>
                </a:pathLst>
              </a:custGeom>
              <a:ln>
                <a:solidFill>
                  <a:srgbClr val="00B050"/>
                </a:solidFill>
              </a:ln>
              <a:scene3d>
                <a:camera prst="orthographicFront"/>
                <a:lightRig rig="flat" dir="t"/>
              </a:scene3d>
              <a:sp3d z="-190500" extrusionH="12700" prstMaterial="plastic">
                <a:bevelT w="50800" h="50800"/>
              </a:sp3d>
            </p:spPr>
            <p:style>
              <a:lnRef idx="1">
                <a:schemeClr val="accent2">
                  <a:hueOff val="-6555403"/>
                  <a:satOff val="-7776"/>
                  <a:lumOff val="-4117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7156" tIns="38266" rIns="47156" bIns="38266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400" kern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Основные изменения в ФЗ от 28.12.2013 г. №426-ФЗ «О специальной оценке условий труда».</a:t>
                </a:r>
                <a:endParaRPr lang="ru-RU" sz="1400" kern="1200" dirty="0"/>
              </a:p>
            </p:txBody>
          </p:sp>
        </p:grpSp>
        <p:grpSp>
          <p:nvGrpSpPr>
            <p:cNvPr id="19" name="Группа 18"/>
            <p:cNvGrpSpPr/>
            <p:nvPr/>
          </p:nvGrpSpPr>
          <p:grpSpPr>
            <a:xfrm>
              <a:off x="280243" y="1355319"/>
              <a:ext cx="4219749" cy="5305472"/>
              <a:chOff x="1547816" y="1180787"/>
              <a:chExt cx="5035454" cy="5054560"/>
            </a:xfrm>
          </p:grpSpPr>
          <p:sp>
            <p:nvSpPr>
              <p:cNvPr id="20" name="Полилиния 19"/>
              <p:cNvSpPr/>
              <p:nvPr/>
            </p:nvSpPr>
            <p:spPr>
              <a:xfrm>
                <a:off x="1547816" y="1180787"/>
                <a:ext cx="3488326" cy="881034"/>
              </a:xfrm>
              <a:custGeom>
                <a:avLst/>
                <a:gdLst>
                  <a:gd name="connsiteX0" fmla="*/ 0 w 3488326"/>
                  <a:gd name="connsiteY0" fmla="*/ 88103 h 881034"/>
                  <a:gd name="connsiteX1" fmla="*/ 88103 w 3488326"/>
                  <a:gd name="connsiteY1" fmla="*/ 0 h 881034"/>
                  <a:gd name="connsiteX2" fmla="*/ 3400223 w 3488326"/>
                  <a:gd name="connsiteY2" fmla="*/ 0 h 881034"/>
                  <a:gd name="connsiteX3" fmla="*/ 3488326 w 3488326"/>
                  <a:gd name="connsiteY3" fmla="*/ 88103 h 881034"/>
                  <a:gd name="connsiteX4" fmla="*/ 3488326 w 3488326"/>
                  <a:gd name="connsiteY4" fmla="*/ 792931 h 881034"/>
                  <a:gd name="connsiteX5" fmla="*/ 3400223 w 3488326"/>
                  <a:gd name="connsiteY5" fmla="*/ 881034 h 881034"/>
                  <a:gd name="connsiteX6" fmla="*/ 88103 w 3488326"/>
                  <a:gd name="connsiteY6" fmla="*/ 881034 h 881034"/>
                  <a:gd name="connsiteX7" fmla="*/ 0 w 3488326"/>
                  <a:gd name="connsiteY7" fmla="*/ 792931 h 881034"/>
                  <a:gd name="connsiteX8" fmla="*/ 0 w 3488326"/>
                  <a:gd name="connsiteY8" fmla="*/ 88103 h 8810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488326" h="881034">
                    <a:moveTo>
                      <a:pt x="0" y="88103"/>
                    </a:moveTo>
                    <a:cubicBezTo>
                      <a:pt x="0" y="39445"/>
                      <a:pt x="39445" y="0"/>
                      <a:pt x="88103" y="0"/>
                    </a:cubicBezTo>
                    <a:lnTo>
                      <a:pt x="3400223" y="0"/>
                    </a:lnTo>
                    <a:cubicBezTo>
                      <a:pt x="3448881" y="0"/>
                      <a:pt x="3488326" y="39445"/>
                      <a:pt x="3488326" y="88103"/>
                    </a:cubicBezTo>
                    <a:lnTo>
                      <a:pt x="3488326" y="792931"/>
                    </a:lnTo>
                    <a:cubicBezTo>
                      <a:pt x="3488326" y="841589"/>
                      <a:pt x="3448881" y="881034"/>
                      <a:pt x="3400223" y="881034"/>
                    </a:cubicBezTo>
                    <a:lnTo>
                      <a:pt x="88103" y="881034"/>
                    </a:lnTo>
                    <a:cubicBezTo>
                      <a:pt x="39445" y="881034"/>
                      <a:pt x="0" y="841589"/>
                      <a:pt x="0" y="792931"/>
                    </a:cubicBezTo>
                    <a:lnTo>
                      <a:pt x="0" y="88103"/>
                    </a:lnTo>
                    <a:close/>
                  </a:path>
                </a:pathLst>
              </a:custGeom>
              <a:solidFill>
                <a:srgbClr val="85B2F6"/>
              </a:solidFill>
              <a:ln>
                <a:solidFill>
                  <a:srgbClr val="00B050"/>
                </a:solidFill>
              </a:ln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6285" tIns="46125" rIns="56285" bIns="46125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b="1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Журнал «ГНМЦ.</a:t>
                </a:r>
                <a:r>
                  <a:rPr lang="en-US" b="1" kern="12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ru</a:t>
                </a:r>
                <a:r>
                  <a:rPr lang="ru-RU" b="1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»</a:t>
                </a:r>
              </a:p>
            </p:txBody>
          </p:sp>
          <p:sp>
            <p:nvSpPr>
              <p:cNvPr id="22" name="Полилиния 21"/>
              <p:cNvSpPr/>
              <p:nvPr/>
            </p:nvSpPr>
            <p:spPr>
              <a:xfrm>
                <a:off x="1862375" y="2077786"/>
                <a:ext cx="348777" cy="463370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0" y="0"/>
                    </a:moveTo>
                    <a:lnTo>
                      <a:pt x="0" y="463370"/>
                    </a:lnTo>
                    <a:lnTo>
                      <a:pt x="348777" y="46337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  <a:scene3d>
                <a:camera prst="orthographicFront"/>
                <a:lightRig rig="flat" dir="t"/>
              </a:scene3d>
              <a:sp3d prstMaterial="matte"/>
            </p:spPr>
            <p:style>
              <a:lnRef idx="2">
                <a:schemeClr val="accent3">
                  <a:hueOff val="0"/>
                  <a:satOff val="0"/>
                  <a:lumOff val="0"/>
                  <a:alphaOff val="0"/>
                </a:schemeClr>
              </a:lnRef>
              <a:fillRef idx="0">
                <a:scrgbClr r="0" g="0" b="0"/>
              </a:fillRef>
              <a:effectRef idx="0">
                <a:schemeClr val="accent2">
                  <a:tint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23" name="Полилиния 22"/>
              <p:cNvSpPr/>
              <p:nvPr/>
            </p:nvSpPr>
            <p:spPr>
              <a:xfrm>
                <a:off x="2211153" y="2148457"/>
                <a:ext cx="4339239" cy="785399"/>
              </a:xfrm>
              <a:custGeom>
                <a:avLst/>
                <a:gdLst>
                  <a:gd name="connsiteX0" fmla="*/ 0 w 4339239"/>
                  <a:gd name="connsiteY0" fmla="*/ 78540 h 785399"/>
                  <a:gd name="connsiteX1" fmla="*/ 78540 w 4339239"/>
                  <a:gd name="connsiteY1" fmla="*/ 0 h 785399"/>
                  <a:gd name="connsiteX2" fmla="*/ 4260699 w 4339239"/>
                  <a:gd name="connsiteY2" fmla="*/ 0 h 785399"/>
                  <a:gd name="connsiteX3" fmla="*/ 4339239 w 4339239"/>
                  <a:gd name="connsiteY3" fmla="*/ 78540 h 785399"/>
                  <a:gd name="connsiteX4" fmla="*/ 4339239 w 4339239"/>
                  <a:gd name="connsiteY4" fmla="*/ 706859 h 785399"/>
                  <a:gd name="connsiteX5" fmla="*/ 4260699 w 4339239"/>
                  <a:gd name="connsiteY5" fmla="*/ 785399 h 785399"/>
                  <a:gd name="connsiteX6" fmla="*/ 78540 w 4339239"/>
                  <a:gd name="connsiteY6" fmla="*/ 785399 h 785399"/>
                  <a:gd name="connsiteX7" fmla="*/ 0 w 4339239"/>
                  <a:gd name="connsiteY7" fmla="*/ 706859 h 785399"/>
                  <a:gd name="connsiteX8" fmla="*/ 0 w 4339239"/>
                  <a:gd name="connsiteY8" fmla="*/ 78540 h 7853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339239" h="785399">
                    <a:moveTo>
                      <a:pt x="0" y="78540"/>
                    </a:moveTo>
                    <a:cubicBezTo>
                      <a:pt x="0" y="35164"/>
                      <a:pt x="35164" y="0"/>
                      <a:pt x="78540" y="0"/>
                    </a:cubicBezTo>
                    <a:lnTo>
                      <a:pt x="4260699" y="0"/>
                    </a:lnTo>
                    <a:cubicBezTo>
                      <a:pt x="4304075" y="0"/>
                      <a:pt x="4339239" y="35164"/>
                      <a:pt x="4339239" y="78540"/>
                    </a:cubicBezTo>
                    <a:lnTo>
                      <a:pt x="4339239" y="706859"/>
                    </a:lnTo>
                    <a:cubicBezTo>
                      <a:pt x="4339239" y="750235"/>
                      <a:pt x="4304075" y="785399"/>
                      <a:pt x="4260699" y="785399"/>
                    </a:cubicBezTo>
                    <a:lnTo>
                      <a:pt x="78540" y="785399"/>
                    </a:lnTo>
                    <a:cubicBezTo>
                      <a:pt x="35164" y="785399"/>
                      <a:pt x="0" y="750235"/>
                      <a:pt x="0" y="706859"/>
                    </a:cubicBezTo>
                    <a:lnTo>
                      <a:pt x="0" y="78540"/>
                    </a:ln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z="-190500" extrusionH="12700" prstMaterial="plastic">
                <a:bevelT w="50800" h="50800"/>
              </a:sp3d>
            </p:spPr>
            <p:style>
              <a:lnRef idx="1">
                <a:schemeClr val="accent2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9674" tIns="40784" rIns="49674" bIns="40784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400" kern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Публичный отчет о работе Читинской городской организации Профсоюза за 2020 г.</a:t>
                </a:r>
              </a:p>
            </p:txBody>
          </p:sp>
          <p:sp>
            <p:nvSpPr>
              <p:cNvPr id="24" name="Полилиния 23"/>
              <p:cNvSpPr/>
              <p:nvPr/>
            </p:nvSpPr>
            <p:spPr>
              <a:xfrm>
                <a:off x="1862375" y="2077786"/>
                <a:ext cx="381656" cy="1284644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0" y="0"/>
                    </a:moveTo>
                    <a:lnTo>
                      <a:pt x="0" y="1284644"/>
                    </a:lnTo>
                    <a:lnTo>
                      <a:pt x="381656" y="1284644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  <a:scene3d>
                <a:camera prst="orthographicFront"/>
                <a:lightRig rig="flat" dir="t"/>
              </a:scene3d>
              <a:sp3d prstMaterial="matte"/>
            </p:spPr>
            <p:style>
              <a:lnRef idx="2">
                <a:schemeClr val="accent3">
                  <a:hueOff val="0"/>
                  <a:satOff val="0"/>
                  <a:lumOff val="0"/>
                  <a:alphaOff val="0"/>
                </a:schemeClr>
              </a:lnRef>
              <a:fillRef idx="0">
                <a:scrgbClr r="0" g="0" b="0"/>
              </a:fillRef>
              <a:effectRef idx="0">
                <a:schemeClr val="accent2">
                  <a:tint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25" name="Полилиния 24"/>
              <p:cNvSpPr/>
              <p:nvPr/>
            </p:nvSpPr>
            <p:spPr>
              <a:xfrm>
                <a:off x="2244031" y="2984097"/>
                <a:ext cx="4339239" cy="756665"/>
              </a:xfrm>
              <a:custGeom>
                <a:avLst/>
                <a:gdLst>
                  <a:gd name="connsiteX0" fmla="*/ 0 w 4339239"/>
                  <a:gd name="connsiteY0" fmla="*/ 75667 h 756665"/>
                  <a:gd name="connsiteX1" fmla="*/ 75667 w 4339239"/>
                  <a:gd name="connsiteY1" fmla="*/ 0 h 756665"/>
                  <a:gd name="connsiteX2" fmla="*/ 4263573 w 4339239"/>
                  <a:gd name="connsiteY2" fmla="*/ 0 h 756665"/>
                  <a:gd name="connsiteX3" fmla="*/ 4339240 w 4339239"/>
                  <a:gd name="connsiteY3" fmla="*/ 75667 h 756665"/>
                  <a:gd name="connsiteX4" fmla="*/ 4339239 w 4339239"/>
                  <a:gd name="connsiteY4" fmla="*/ 680999 h 756665"/>
                  <a:gd name="connsiteX5" fmla="*/ 4263572 w 4339239"/>
                  <a:gd name="connsiteY5" fmla="*/ 756666 h 756665"/>
                  <a:gd name="connsiteX6" fmla="*/ 75667 w 4339239"/>
                  <a:gd name="connsiteY6" fmla="*/ 756665 h 756665"/>
                  <a:gd name="connsiteX7" fmla="*/ 0 w 4339239"/>
                  <a:gd name="connsiteY7" fmla="*/ 680998 h 756665"/>
                  <a:gd name="connsiteX8" fmla="*/ 0 w 4339239"/>
                  <a:gd name="connsiteY8" fmla="*/ 75667 h 7566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339239" h="756665">
                    <a:moveTo>
                      <a:pt x="0" y="75667"/>
                    </a:moveTo>
                    <a:cubicBezTo>
                      <a:pt x="0" y="33877"/>
                      <a:pt x="33877" y="0"/>
                      <a:pt x="75667" y="0"/>
                    </a:cubicBezTo>
                    <a:lnTo>
                      <a:pt x="4263573" y="0"/>
                    </a:lnTo>
                    <a:cubicBezTo>
                      <a:pt x="4305363" y="0"/>
                      <a:pt x="4339240" y="33877"/>
                      <a:pt x="4339240" y="75667"/>
                    </a:cubicBezTo>
                    <a:cubicBezTo>
                      <a:pt x="4339240" y="277444"/>
                      <a:pt x="4339239" y="479222"/>
                      <a:pt x="4339239" y="680999"/>
                    </a:cubicBezTo>
                    <a:cubicBezTo>
                      <a:pt x="4339239" y="722789"/>
                      <a:pt x="4305362" y="756666"/>
                      <a:pt x="4263572" y="756666"/>
                    </a:cubicBezTo>
                    <a:lnTo>
                      <a:pt x="75667" y="756665"/>
                    </a:lnTo>
                    <a:cubicBezTo>
                      <a:pt x="33877" y="756665"/>
                      <a:pt x="0" y="722788"/>
                      <a:pt x="0" y="680998"/>
                    </a:cubicBezTo>
                    <a:lnTo>
                      <a:pt x="0" y="75667"/>
                    </a:ln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z="-190500" extrusionH="12700" prstMaterial="plastic">
                <a:bevelT w="50800" h="50800"/>
              </a:sp3d>
            </p:spPr>
            <p:style>
              <a:lnRef idx="1">
                <a:schemeClr val="accent2">
                  <a:hueOff val="-1638851"/>
                  <a:satOff val="-1944"/>
                  <a:lumOff val="-1029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8832" tIns="39942" rIns="48832" bIns="39942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Примерное положение о временном переводе работников образовательных организаций на дистанционную работу.</a:t>
                </a:r>
                <a:endParaRPr lang="ru-RU" sz="1400" kern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" name="Полилиния 25"/>
              <p:cNvSpPr/>
              <p:nvPr/>
            </p:nvSpPr>
            <p:spPr>
              <a:xfrm>
                <a:off x="1862375" y="2077786"/>
                <a:ext cx="348777" cy="2128483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0" y="0"/>
                    </a:moveTo>
                    <a:lnTo>
                      <a:pt x="0" y="2128483"/>
                    </a:lnTo>
                    <a:lnTo>
                      <a:pt x="348777" y="2128483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  <a:scene3d>
                <a:camera prst="orthographicFront"/>
                <a:lightRig rig="flat" dir="t"/>
              </a:scene3d>
              <a:sp3d prstMaterial="matte"/>
            </p:spPr>
            <p:style>
              <a:lnRef idx="2">
                <a:schemeClr val="accent3">
                  <a:hueOff val="0"/>
                  <a:satOff val="0"/>
                  <a:lumOff val="0"/>
                  <a:alphaOff val="0"/>
                </a:schemeClr>
              </a:lnRef>
              <a:fillRef idx="0">
                <a:scrgbClr r="0" g="0" b="0"/>
              </a:fillRef>
              <a:effectRef idx="0">
                <a:schemeClr val="accent2">
                  <a:tint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27" name="Полилиния 26"/>
              <p:cNvSpPr/>
              <p:nvPr/>
            </p:nvSpPr>
            <p:spPr>
              <a:xfrm>
                <a:off x="2211153" y="3827936"/>
                <a:ext cx="4339239" cy="756665"/>
              </a:xfrm>
              <a:custGeom>
                <a:avLst/>
                <a:gdLst>
                  <a:gd name="connsiteX0" fmla="*/ 0 w 4339239"/>
                  <a:gd name="connsiteY0" fmla="*/ 75667 h 756665"/>
                  <a:gd name="connsiteX1" fmla="*/ 75667 w 4339239"/>
                  <a:gd name="connsiteY1" fmla="*/ 0 h 756665"/>
                  <a:gd name="connsiteX2" fmla="*/ 4263573 w 4339239"/>
                  <a:gd name="connsiteY2" fmla="*/ 0 h 756665"/>
                  <a:gd name="connsiteX3" fmla="*/ 4339240 w 4339239"/>
                  <a:gd name="connsiteY3" fmla="*/ 75667 h 756665"/>
                  <a:gd name="connsiteX4" fmla="*/ 4339239 w 4339239"/>
                  <a:gd name="connsiteY4" fmla="*/ 680999 h 756665"/>
                  <a:gd name="connsiteX5" fmla="*/ 4263572 w 4339239"/>
                  <a:gd name="connsiteY5" fmla="*/ 756666 h 756665"/>
                  <a:gd name="connsiteX6" fmla="*/ 75667 w 4339239"/>
                  <a:gd name="connsiteY6" fmla="*/ 756665 h 756665"/>
                  <a:gd name="connsiteX7" fmla="*/ 0 w 4339239"/>
                  <a:gd name="connsiteY7" fmla="*/ 680998 h 756665"/>
                  <a:gd name="connsiteX8" fmla="*/ 0 w 4339239"/>
                  <a:gd name="connsiteY8" fmla="*/ 75667 h 7566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339239" h="756665">
                    <a:moveTo>
                      <a:pt x="0" y="75667"/>
                    </a:moveTo>
                    <a:cubicBezTo>
                      <a:pt x="0" y="33877"/>
                      <a:pt x="33877" y="0"/>
                      <a:pt x="75667" y="0"/>
                    </a:cubicBezTo>
                    <a:lnTo>
                      <a:pt x="4263573" y="0"/>
                    </a:lnTo>
                    <a:cubicBezTo>
                      <a:pt x="4305363" y="0"/>
                      <a:pt x="4339240" y="33877"/>
                      <a:pt x="4339240" y="75667"/>
                    </a:cubicBezTo>
                    <a:cubicBezTo>
                      <a:pt x="4339240" y="277444"/>
                      <a:pt x="4339239" y="479222"/>
                      <a:pt x="4339239" y="680999"/>
                    </a:cubicBezTo>
                    <a:cubicBezTo>
                      <a:pt x="4339239" y="722789"/>
                      <a:pt x="4305362" y="756666"/>
                      <a:pt x="4263572" y="756666"/>
                    </a:cubicBezTo>
                    <a:lnTo>
                      <a:pt x="75667" y="756665"/>
                    </a:lnTo>
                    <a:cubicBezTo>
                      <a:pt x="33877" y="756665"/>
                      <a:pt x="0" y="722788"/>
                      <a:pt x="0" y="680998"/>
                    </a:cubicBezTo>
                    <a:lnTo>
                      <a:pt x="0" y="75667"/>
                    </a:ln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z="-190500" extrusionH="12700" prstMaterial="plastic">
                <a:bevelT w="50800" h="50800"/>
              </a:sp3d>
            </p:spPr>
            <p:style>
              <a:lnRef idx="1">
                <a:schemeClr val="accent2">
                  <a:hueOff val="-3277702"/>
                  <a:satOff val="-3888"/>
                  <a:lumOff val="-2059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8832" tIns="39942" rIns="48832" bIns="39942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400" kern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«Молодежь»- это не только «будущее» профсоюза, но и его успешное «настоящее».</a:t>
                </a:r>
              </a:p>
            </p:txBody>
          </p:sp>
          <p:sp>
            <p:nvSpPr>
              <p:cNvPr id="28" name="Полилиния 27"/>
              <p:cNvSpPr/>
              <p:nvPr/>
            </p:nvSpPr>
            <p:spPr>
              <a:xfrm>
                <a:off x="1862375" y="2077786"/>
                <a:ext cx="348777" cy="2953856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0" y="0"/>
                    </a:moveTo>
                    <a:lnTo>
                      <a:pt x="0" y="2953856"/>
                    </a:lnTo>
                    <a:lnTo>
                      <a:pt x="348777" y="2953856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  <a:scene3d>
                <a:camera prst="orthographicFront"/>
                <a:lightRig rig="flat" dir="t"/>
              </a:scene3d>
              <a:sp3d prstMaterial="matte"/>
            </p:spPr>
            <p:style>
              <a:lnRef idx="2">
                <a:schemeClr val="accent3">
                  <a:hueOff val="0"/>
                  <a:satOff val="0"/>
                  <a:lumOff val="0"/>
                  <a:alphaOff val="0"/>
                </a:schemeClr>
              </a:lnRef>
              <a:fillRef idx="0">
                <a:scrgbClr r="0" g="0" b="0"/>
              </a:fillRef>
              <a:effectRef idx="0">
                <a:schemeClr val="accent2">
                  <a:tint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29" name="Полилиния 28"/>
              <p:cNvSpPr/>
              <p:nvPr/>
            </p:nvSpPr>
            <p:spPr>
              <a:xfrm>
                <a:off x="2211153" y="4653309"/>
                <a:ext cx="4339239" cy="756665"/>
              </a:xfrm>
              <a:custGeom>
                <a:avLst/>
                <a:gdLst>
                  <a:gd name="connsiteX0" fmla="*/ 0 w 4339239"/>
                  <a:gd name="connsiteY0" fmla="*/ 75667 h 756665"/>
                  <a:gd name="connsiteX1" fmla="*/ 75667 w 4339239"/>
                  <a:gd name="connsiteY1" fmla="*/ 0 h 756665"/>
                  <a:gd name="connsiteX2" fmla="*/ 4263573 w 4339239"/>
                  <a:gd name="connsiteY2" fmla="*/ 0 h 756665"/>
                  <a:gd name="connsiteX3" fmla="*/ 4339240 w 4339239"/>
                  <a:gd name="connsiteY3" fmla="*/ 75667 h 756665"/>
                  <a:gd name="connsiteX4" fmla="*/ 4339239 w 4339239"/>
                  <a:gd name="connsiteY4" fmla="*/ 680999 h 756665"/>
                  <a:gd name="connsiteX5" fmla="*/ 4263572 w 4339239"/>
                  <a:gd name="connsiteY5" fmla="*/ 756666 h 756665"/>
                  <a:gd name="connsiteX6" fmla="*/ 75667 w 4339239"/>
                  <a:gd name="connsiteY6" fmla="*/ 756665 h 756665"/>
                  <a:gd name="connsiteX7" fmla="*/ 0 w 4339239"/>
                  <a:gd name="connsiteY7" fmla="*/ 680998 h 756665"/>
                  <a:gd name="connsiteX8" fmla="*/ 0 w 4339239"/>
                  <a:gd name="connsiteY8" fmla="*/ 75667 h 7566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339239" h="756665">
                    <a:moveTo>
                      <a:pt x="0" y="75667"/>
                    </a:moveTo>
                    <a:cubicBezTo>
                      <a:pt x="0" y="33877"/>
                      <a:pt x="33877" y="0"/>
                      <a:pt x="75667" y="0"/>
                    </a:cubicBezTo>
                    <a:lnTo>
                      <a:pt x="4263573" y="0"/>
                    </a:lnTo>
                    <a:cubicBezTo>
                      <a:pt x="4305363" y="0"/>
                      <a:pt x="4339240" y="33877"/>
                      <a:pt x="4339240" y="75667"/>
                    </a:cubicBezTo>
                    <a:cubicBezTo>
                      <a:pt x="4339240" y="277444"/>
                      <a:pt x="4339239" y="479222"/>
                      <a:pt x="4339239" y="680999"/>
                    </a:cubicBezTo>
                    <a:cubicBezTo>
                      <a:pt x="4339239" y="722789"/>
                      <a:pt x="4305362" y="756666"/>
                      <a:pt x="4263572" y="756666"/>
                    </a:cubicBezTo>
                    <a:lnTo>
                      <a:pt x="75667" y="756665"/>
                    </a:lnTo>
                    <a:cubicBezTo>
                      <a:pt x="33877" y="756665"/>
                      <a:pt x="0" y="722788"/>
                      <a:pt x="0" y="680998"/>
                    </a:cubicBezTo>
                    <a:lnTo>
                      <a:pt x="0" y="75667"/>
                    </a:ln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z="-190500" extrusionH="12700" prstMaterial="plastic">
                <a:bevelT w="50800" h="50800"/>
              </a:sp3d>
            </p:spPr>
            <p:style>
              <a:lnRef idx="1">
                <a:schemeClr val="accent2">
                  <a:hueOff val="-4916553"/>
                  <a:satOff val="-5832"/>
                  <a:lumOff val="-3088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8832" tIns="39942" rIns="48832" bIns="39942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400" kern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Порядок ведения трудовых книжек. Основные изменения.</a:t>
                </a:r>
              </a:p>
            </p:txBody>
          </p:sp>
          <p:sp>
            <p:nvSpPr>
              <p:cNvPr id="30" name="Полилиния 29"/>
              <p:cNvSpPr/>
              <p:nvPr/>
            </p:nvSpPr>
            <p:spPr>
              <a:xfrm>
                <a:off x="1862375" y="2077786"/>
                <a:ext cx="348777" cy="3779229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0" y="0"/>
                    </a:moveTo>
                    <a:lnTo>
                      <a:pt x="0" y="3779229"/>
                    </a:lnTo>
                    <a:lnTo>
                      <a:pt x="348777" y="3779229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  <a:scene3d>
                <a:camera prst="orthographicFront"/>
                <a:lightRig rig="flat" dir="t"/>
              </a:scene3d>
              <a:sp3d prstMaterial="matte"/>
            </p:spPr>
            <p:style>
              <a:lnRef idx="2">
                <a:schemeClr val="accent3">
                  <a:hueOff val="0"/>
                  <a:satOff val="0"/>
                  <a:lumOff val="0"/>
                  <a:alphaOff val="0"/>
                </a:schemeClr>
              </a:lnRef>
              <a:fillRef idx="0">
                <a:scrgbClr r="0" g="0" b="0"/>
              </a:fillRef>
              <a:effectRef idx="0">
                <a:schemeClr val="accent2">
                  <a:tint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31" name="Полилиния 30"/>
              <p:cNvSpPr/>
              <p:nvPr/>
            </p:nvSpPr>
            <p:spPr>
              <a:xfrm>
                <a:off x="2211153" y="5478682"/>
                <a:ext cx="4339239" cy="756665"/>
              </a:xfrm>
              <a:custGeom>
                <a:avLst/>
                <a:gdLst>
                  <a:gd name="connsiteX0" fmla="*/ 0 w 4339239"/>
                  <a:gd name="connsiteY0" fmla="*/ 75667 h 756665"/>
                  <a:gd name="connsiteX1" fmla="*/ 75667 w 4339239"/>
                  <a:gd name="connsiteY1" fmla="*/ 0 h 756665"/>
                  <a:gd name="connsiteX2" fmla="*/ 4263573 w 4339239"/>
                  <a:gd name="connsiteY2" fmla="*/ 0 h 756665"/>
                  <a:gd name="connsiteX3" fmla="*/ 4339240 w 4339239"/>
                  <a:gd name="connsiteY3" fmla="*/ 75667 h 756665"/>
                  <a:gd name="connsiteX4" fmla="*/ 4339239 w 4339239"/>
                  <a:gd name="connsiteY4" fmla="*/ 680999 h 756665"/>
                  <a:gd name="connsiteX5" fmla="*/ 4263572 w 4339239"/>
                  <a:gd name="connsiteY5" fmla="*/ 756666 h 756665"/>
                  <a:gd name="connsiteX6" fmla="*/ 75667 w 4339239"/>
                  <a:gd name="connsiteY6" fmla="*/ 756665 h 756665"/>
                  <a:gd name="connsiteX7" fmla="*/ 0 w 4339239"/>
                  <a:gd name="connsiteY7" fmla="*/ 680998 h 756665"/>
                  <a:gd name="connsiteX8" fmla="*/ 0 w 4339239"/>
                  <a:gd name="connsiteY8" fmla="*/ 75667 h 7566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339239" h="756665">
                    <a:moveTo>
                      <a:pt x="0" y="75667"/>
                    </a:moveTo>
                    <a:cubicBezTo>
                      <a:pt x="0" y="33877"/>
                      <a:pt x="33877" y="0"/>
                      <a:pt x="75667" y="0"/>
                    </a:cubicBezTo>
                    <a:lnTo>
                      <a:pt x="4263573" y="0"/>
                    </a:lnTo>
                    <a:cubicBezTo>
                      <a:pt x="4305363" y="0"/>
                      <a:pt x="4339240" y="33877"/>
                      <a:pt x="4339240" y="75667"/>
                    </a:cubicBezTo>
                    <a:cubicBezTo>
                      <a:pt x="4339240" y="277444"/>
                      <a:pt x="4339239" y="479222"/>
                      <a:pt x="4339239" y="680999"/>
                    </a:cubicBezTo>
                    <a:cubicBezTo>
                      <a:pt x="4339239" y="722789"/>
                      <a:pt x="4305362" y="756666"/>
                      <a:pt x="4263572" y="756666"/>
                    </a:cubicBezTo>
                    <a:lnTo>
                      <a:pt x="75667" y="756665"/>
                    </a:lnTo>
                    <a:cubicBezTo>
                      <a:pt x="33877" y="756665"/>
                      <a:pt x="0" y="722788"/>
                      <a:pt x="0" y="680998"/>
                    </a:cubicBezTo>
                    <a:lnTo>
                      <a:pt x="0" y="75667"/>
                    </a:ln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z="-190500" extrusionH="12700" prstMaterial="plastic">
                <a:bevelT w="50800" h="50800"/>
              </a:sp3d>
            </p:spPr>
            <p:style>
              <a:lnRef idx="1">
                <a:schemeClr val="accent2">
                  <a:hueOff val="-6555403"/>
                  <a:satOff val="-7776"/>
                  <a:lumOff val="-4117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8832" tIns="39942" rIns="48832" bIns="39942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400" kern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Основные изменения и новые требования законодательства по охране труда.</a:t>
                </a:r>
              </a:p>
            </p:txBody>
          </p:sp>
        </p:grpSp>
        <p:pic>
          <p:nvPicPr>
            <p:cNvPr id="32" name="Picture 2" descr="C:\мои документы\Атрибутика\Логотип.png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24418" y="210086"/>
              <a:ext cx="1026328" cy="9791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4" name="Полилиния 33"/>
            <p:cNvSpPr/>
            <p:nvPr/>
          </p:nvSpPr>
          <p:spPr>
            <a:xfrm>
              <a:off x="5214736" y="4705652"/>
              <a:ext cx="3532513" cy="589133"/>
            </a:xfrm>
            <a:custGeom>
              <a:avLst/>
              <a:gdLst>
                <a:gd name="connsiteX0" fmla="*/ 0 w 4011002"/>
                <a:gd name="connsiteY0" fmla="*/ 69943 h 699427"/>
                <a:gd name="connsiteX1" fmla="*/ 69943 w 4011002"/>
                <a:gd name="connsiteY1" fmla="*/ 0 h 699427"/>
                <a:gd name="connsiteX2" fmla="*/ 3941059 w 4011002"/>
                <a:gd name="connsiteY2" fmla="*/ 0 h 699427"/>
                <a:gd name="connsiteX3" fmla="*/ 4011002 w 4011002"/>
                <a:gd name="connsiteY3" fmla="*/ 69943 h 699427"/>
                <a:gd name="connsiteX4" fmla="*/ 4011002 w 4011002"/>
                <a:gd name="connsiteY4" fmla="*/ 629484 h 699427"/>
                <a:gd name="connsiteX5" fmla="*/ 3941059 w 4011002"/>
                <a:gd name="connsiteY5" fmla="*/ 699427 h 699427"/>
                <a:gd name="connsiteX6" fmla="*/ 69943 w 4011002"/>
                <a:gd name="connsiteY6" fmla="*/ 699427 h 699427"/>
                <a:gd name="connsiteX7" fmla="*/ 0 w 4011002"/>
                <a:gd name="connsiteY7" fmla="*/ 629484 h 699427"/>
                <a:gd name="connsiteX8" fmla="*/ 0 w 4011002"/>
                <a:gd name="connsiteY8" fmla="*/ 69943 h 6994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11002" h="699427">
                  <a:moveTo>
                    <a:pt x="0" y="69943"/>
                  </a:moveTo>
                  <a:cubicBezTo>
                    <a:pt x="0" y="31315"/>
                    <a:pt x="31315" y="0"/>
                    <a:pt x="69943" y="0"/>
                  </a:cubicBezTo>
                  <a:lnTo>
                    <a:pt x="3941059" y="0"/>
                  </a:lnTo>
                  <a:cubicBezTo>
                    <a:pt x="3979687" y="0"/>
                    <a:pt x="4011002" y="31315"/>
                    <a:pt x="4011002" y="69943"/>
                  </a:cubicBezTo>
                  <a:lnTo>
                    <a:pt x="4011002" y="629484"/>
                  </a:lnTo>
                  <a:cubicBezTo>
                    <a:pt x="4011002" y="668112"/>
                    <a:pt x="3979687" y="699427"/>
                    <a:pt x="3941059" y="699427"/>
                  </a:cubicBezTo>
                  <a:lnTo>
                    <a:pt x="69943" y="699427"/>
                  </a:lnTo>
                  <a:cubicBezTo>
                    <a:pt x="31315" y="699427"/>
                    <a:pt x="0" y="668112"/>
                    <a:pt x="0" y="629484"/>
                  </a:cubicBezTo>
                  <a:lnTo>
                    <a:pt x="0" y="69943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z="-190500" extrusionH="12700" prstMaterial="plastic">
              <a:bevelT w="50800" h="50800"/>
            </a:sp3d>
          </p:spPr>
          <p:style>
            <a:lnRef idx="1">
              <a:schemeClr val="accent2">
                <a:hueOff val="-3277702"/>
                <a:satOff val="-3888"/>
                <a:lumOff val="-2059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7156" tIns="38266" rIns="47156" bIns="38266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Порядок выдачи расчетных листов по заработной плате.</a:t>
              </a:r>
              <a:endParaRPr lang="ru-RU" sz="1600" kern="1200" dirty="0"/>
            </a:p>
          </p:txBody>
        </p:sp>
        <p:sp>
          <p:nvSpPr>
            <p:cNvPr id="35" name="Полилиния 34"/>
            <p:cNvSpPr/>
            <p:nvPr/>
          </p:nvSpPr>
          <p:spPr>
            <a:xfrm>
              <a:off x="5214735" y="5397334"/>
              <a:ext cx="3532513" cy="597185"/>
            </a:xfrm>
            <a:custGeom>
              <a:avLst/>
              <a:gdLst>
                <a:gd name="connsiteX0" fmla="*/ 0 w 4011002"/>
                <a:gd name="connsiteY0" fmla="*/ 69943 h 699427"/>
                <a:gd name="connsiteX1" fmla="*/ 69943 w 4011002"/>
                <a:gd name="connsiteY1" fmla="*/ 0 h 699427"/>
                <a:gd name="connsiteX2" fmla="*/ 3941059 w 4011002"/>
                <a:gd name="connsiteY2" fmla="*/ 0 h 699427"/>
                <a:gd name="connsiteX3" fmla="*/ 4011002 w 4011002"/>
                <a:gd name="connsiteY3" fmla="*/ 69943 h 699427"/>
                <a:gd name="connsiteX4" fmla="*/ 4011002 w 4011002"/>
                <a:gd name="connsiteY4" fmla="*/ 629484 h 699427"/>
                <a:gd name="connsiteX5" fmla="*/ 3941059 w 4011002"/>
                <a:gd name="connsiteY5" fmla="*/ 699427 h 699427"/>
                <a:gd name="connsiteX6" fmla="*/ 69943 w 4011002"/>
                <a:gd name="connsiteY6" fmla="*/ 699427 h 699427"/>
                <a:gd name="connsiteX7" fmla="*/ 0 w 4011002"/>
                <a:gd name="connsiteY7" fmla="*/ 629484 h 699427"/>
                <a:gd name="connsiteX8" fmla="*/ 0 w 4011002"/>
                <a:gd name="connsiteY8" fmla="*/ 69943 h 6994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11002" h="699427">
                  <a:moveTo>
                    <a:pt x="0" y="69943"/>
                  </a:moveTo>
                  <a:cubicBezTo>
                    <a:pt x="0" y="31315"/>
                    <a:pt x="31315" y="0"/>
                    <a:pt x="69943" y="0"/>
                  </a:cubicBezTo>
                  <a:lnTo>
                    <a:pt x="3941059" y="0"/>
                  </a:lnTo>
                  <a:cubicBezTo>
                    <a:pt x="3979687" y="0"/>
                    <a:pt x="4011002" y="31315"/>
                    <a:pt x="4011002" y="69943"/>
                  </a:cubicBezTo>
                  <a:lnTo>
                    <a:pt x="4011002" y="629484"/>
                  </a:lnTo>
                  <a:cubicBezTo>
                    <a:pt x="4011002" y="668112"/>
                    <a:pt x="3979687" y="699427"/>
                    <a:pt x="3941059" y="699427"/>
                  </a:cubicBezTo>
                  <a:lnTo>
                    <a:pt x="69943" y="699427"/>
                  </a:lnTo>
                  <a:cubicBezTo>
                    <a:pt x="31315" y="699427"/>
                    <a:pt x="0" y="668112"/>
                    <a:pt x="0" y="629484"/>
                  </a:cubicBezTo>
                  <a:lnTo>
                    <a:pt x="0" y="69943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z="-190500" extrusionH="12700" prstMaterial="plastic">
              <a:bevelT w="50800" h="50800"/>
            </a:sp3d>
          </p:spPr>
          <p:style>
            <a:lnRef idx="1">
              <a:schemeClr val="accent2">
                <a:hueOff val="-3277702"/>
                <a:satOff val="-3888"/>
                <a:lumOff val="-2059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7156" tIns="38266" rIns="47156" bIns="38266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Общие положения Устава Профсоюза. Основные понятия. Актуальные изменения</a:t>
              </a:r>
              <a:endParaRPr lang="ru-RU" sz="1600" kern="1200" dirty="0"/>
            </a:p>
          </p:txBody>
        </p:sp>
        <p:cxnSp>
          <p:nvCxnSpPr>
            <p:cNvPr id="21" name="Прямая соединительная линия 20"/>
            <p:cNvCxnSpPr/>
            <p:nvPr/>
          </p:nvCxnSpPr>
          <p:spPr>
            <a:xfrm>
              <a:off x="4962707" y="5085183"/>
              <a:ext cx="252028" cy="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>
              <a:off x="4962707" y="5790902"/>
              <a:ext cx="252028" cy="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Полилиния 32"/>
            <p:cNvSpPr/>
            <p:nvPr/>
          </p:nvSpPr>
          <p:spPr>
            <a:xfrm>
              <a:off x="5236900" y="6063606"/>
              <a:ext cx="3532513" cy="597185"/>
            </a:xfrm>
            <a:custGeom>
              <a:avLst/>
              <a:gdLst>
                <a:gd name="connsiteX0" fmla="*/ 0 w 4011002"/>
                <a:gd name="connsiteY0" fmla="*/ 69943 h 699427"/>
                <a:gd name="connsiteX1" fmla="*/ 69943 w 4011002"/>
                <a:gd name="connsiteY1" fmla="*/ 0 h 699427"/>
                <a:gd name="connsiteX2" fmla="*/ 3941059 w 4011002"/>
                <a:gd name="connsiteY2" fmla="*/ 0 h 699427"/>
                <a:gd name="connsiteX3" fmla="*/ 4011002 w 4011002"/>
                <a:gd name="connsiteY3" fmla="*/ 69943 h 699427"/>
                <a:gd name="connsiteX4" fmla="*/ 4011002 w 4011002"/>
                <a:gd name="connsiteY4" fmla="*/ 629484 h 699427"/>
                <a:gd name="connsiteX5" fmla="*/ 3941059 w 4011002"/>
                <a:gd name="connsiteY5" fmla="*/ 699427 h 699427"/>
                <a:gd name="connsiteX6" fmla="*/ 69943 w 4011002"/>
                <a:gd name="connsiteY6" fmla="*/ 699427 h 699427"/>
                <a:gd name="connsiteX7" fmla="*/ 0 w 4011002"/>
                <a:gd name="connsiteY7" fmla="*/ 629484 h 699427"/>
                <a:gd name="connsiteX8" fmla="*/ 0 w 4011002"/>
                <a:gd name="connsiteY8" fmla="*/ 69943 h 6994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11002" h="699427">
                  <a:moveTo>
                    <a:pt x="0" y="69943"/>
                  </a:moveTo>
                  <a:cubicBezTo>
                    <a:pt x="0" y="31315"/>
                    <a:pt x="31315" y="0"/>
                    <a:pt x="69943" y="0"/>
                  </a:cubicBezTo>
                  <a:lnTo>
                    <a:pt x="3941059" y="0"/>
                  </a:lnTo>
                  <a:cubicBezTo>
                    <a:pt x="3979687" y="0"/>
                    <a:pt x="4011002" y="31315"/>
                    <a:pt x="4011002" y="69943"/>
                  </a:cubicBezTo>
                  <a:lnTo>
                    <a:pt x="4011002" y="629484"/>
                  </a:lnTo>
                  <a:cubicBezTo>
                    <a:pt x="4011002" y="668112"/>
                    <a:pt x="3979687" y="699427"/>
                    <a:pt x="3941059" y="699427"/>
                  </a:cubicBezTo>
                  <a:lnTo>
                    <a:pt x="69943" y="699427"/>
                  </a:lnTo>
                  <a:cubicBezTo>
                    <a:pt x="31315" y="699427"/>
                    <a:pt x="0" y="668112"/>
                    <a:pt x="0" y="629484"/>
                  </a:cubicBezTo>
                  <a:lnTo>
                    <a:pt x="0" y="69943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z="-190500" extrusionH="12700" prstMaterial="plastic">
              <a:bevelT w="50800" h="50800"/>
            </a:sp3d>
          </p:spPr>
          <p:style>
            <a:lnRef idx="1">
              <a:schemeClr val="accent2">
                <a:hueOff val="-3277702"/>
                <a:satOff val="-3888"/>
                <a:lumOff val="-2059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7156" tIns="38266" rIns="47156" bIns="38266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Летние каникулы в 2021 году</a:t>
              </a:r>
              <a:endParaRPr lang="ru-RU" sz="1600" kern="1200" dirty="0"/>
            </a:p>
          </p:txBody>
        </p:sp>
        <p:cxnSp>
          <p:nvCxnSpPr>
            <p:cNvPr id="36" name="Прямая соединительная линия 35"/>
            <p:cNvCxnSpPr/>
            <p:nvPr/>
          </p:nvCxnSpPr>
          <p:spPr>
            <a:xfrm>
              <a:off x="4948434" y="6363638"/>
              <a:ext cx="252028" cy="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>
              <a:off x="4968859" y="4437112"/>
              <a:ext cx="0" cy="192652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538283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Группа 25"/>
          <p:cNvGrpSpPr/>
          <p:nvPr/>
        </p:nvGrpSpPr>
        <p:grpSpPr>
          <a:xfrm>
            <a:off x="251520" y="145500"/>
            <a:ext cx="8648174" cy="5947796"/>
            <a:chOff x="251520" y="145500"/>
            <a:chExt cx="8648174" cy="5559939"/>
          </a:xfrm>
        </p:grpSpPr>
        <p:pic>
          <p:nvPicPr>
            <p:cNvPr id="6" name="Picture 4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0" y="145500"/>
              <a:ext cx="864201" cy="979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5" name="Группа 24"/>
            <p:cNvGrpSpPr/>
            <p:nvPr/>
          </p:nvGrpSpPr>
          <p:grpSpPr>
            <a:xfrm>
              <a:off x="1198115" y="1336922"/>
              <a:ext cx="6577317" cy="4368517"/>
              <a:chOff x="1203420" y="1199892"/>
              <a:chExt cx="6577317" cy="4368517"/>
            </a:xfrm>
          </p:grpSpPr>
          <p:sp>
            <p:nvSpPr>
              <p:cNvPr id="5" name="Полилиния 4"/>
              <p:cNvSpPr/>
              <p:nvPr/>
            </p:nvSpPr>
            <p:spPr>
              <a:xfrm>
                <a:off x="1219243" y="1199892"/>
                <a:ext cx="1789295" cy="483227"/>
              </a:xfrm>
              <a:custGeom>
                <a:avLst/>
                <a:gdLst>
                  <a:gd name="connsiteX0" fmla="*/ 0 w 1789295"/>
                  <a:gd name="connsiteY0" fmla="*/ 0 h 483227"/>
                  <a:gd name="connsiteX1" fmla="*/ 1547682 w 1789295"/>
                  <a:gd name="connsiteY1" fmla="*/ 0 h 483227"/>
                  <a:gd name="connsiteX2" fmla="*/ 1789295 w 1789295"/>
                  <a:gd name="connsiteY2" fmla="*/ 241614 h 483227"/>
                  <a:gd name="connsiteX3" fmla="*/ 1547682 w 1789295"/>
                  <a:gd name="connsiteY3" fmla="*/ 483227 h 483227"/>
                  <a:gd name="connsiteX4" fmla="*/ 0 w 1789295"/>
                  <a:gd name="connsiteY4" fmla="*/ 483227 h 483227"/>
                  <a:gd name="connsiteX5" fmla="*/ 241614 w 1789295"/>
                  <a:gd name="connsiteY5" fmla="*/ 241614 h 483227"/>
                  <a:gd name="connsiteX6" fmla="*/ 0 w 1789295"/>
                  <a:gd name="connsiteY6" fmla="*/ 0 h 483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789295" h="483227">
                    <a:moveTo>
                      <a:pt x="0" y="0"/>
                    </a:moveTo>
                    <a:lnTo>
                      <a:pt x="1547682" y="0"/>
                    </a:lnTo>
                    <a:lnTo>
                      <a:pt x="1789295" y="241614"/>
                    </a:lnTo>
                    <a:lnTo>
                      <a:pt x="1547682" y="483227"/>
                    </a:lnTo>
                    <a:lnTo>
                      <a:pt x="0" y="483227"/>
                    </a:lnTo>
                    <a:lnTo>
                      <a:pt x="241614" y="2416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rgbClr r="0" g="0" b="0"/>
              </a:fillRef>
              <a:effectRef idx="2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61934" tIns="10160" rIns="241613" bIns="101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</a:pPr>
                <a:r>
                  <a:rPr lang="ru-RU" sz="1600" b="1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430,9 </a:t>
                </a:r>
              </a:p>
              <a:p>
                <a:pPr lvl="0" algn="ctr" defTabSz="711200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</a:pPr>
                <a:r>
                  <a:rPr lang="ru-RU" sz="1600" b="0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тыс. руб.</a:t>
                </a:r>
              </a:p>
            </p:txBody>
          </p:sp>
          <p:sp>
            <p:nvSpPr>
              <p:cNvPr id="7" name="Полилиния 6"/>
              <p:cNvSpPr/>
              <p:nvPr/>
            </p:nvSpPr>
            <p:spPr>
              <a:xfrm>
                <a:off x="2851489" y="1240966"/>
                <a:ext cx="4889422" cy="401078"/>
              </a:xfrm>
              <a:custGeom>
                <a:avLst/>
                <a:gdLst>
                  <a:gd name="connsiteX0" fmla="*/ 0 w 4889422"/>
                  <a:gd name="connsiteY0" fmla="*/ 0 h 401078"/>
                  <a:gd name="connsiteX1" fmla="*/ 4688883 w 4889422"/>
                  <a:gd name="connsiteY1" fmla="*/ 0 h 401078"/>
                  <a:gd name="connsiteX2" fmla="*/ 4889422 w 4889422"/>
                  <a:gd name="connsiteY2" fmla="*/ 200539 h 401078"/>
                  <a:gd name="connsiteX3" fmla="*/ 4688883 w 4889422"/>
                  <a:gd name="connsiteY3" fmla="*/ 401078 h 401078"/>
                  <a:gd name="connsiteX4" fmla="*/ 0 w 4889422"/>
                  <a:gd name="connsiteY4" fmla="*/ 401078 h 401078"/>
                  <a:gd name="connsiteX5" fmla="*/ 200539 w 4889422"/>
                  <a:gd name="connsiteY5" fmla="*/ 200539 h 401078"/>
                  <a:gd name="connsiteX6" fmla="*/ 0 w 4889422"/>
                  <a:gd name="connsiteY6" fmla="*/ 0 h 4010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889422" h="401078">
                    <a:moveTo>
                      <a:pt x="0" y="0"/>
                    </a:moveTo>
                    <a:lnTo>
                      <a:pt x="4688883" y="0"/>
                    </a:lnTo>
                    <a:lnTo>
                      <a:pt x="4889422" y="200539"/>
                    </a:lnTo>
                    <a:lnTo>
                      <a:pt x="4688883" y="401078"/>
                    </a:lnTo>
                    <a:lnTo>
                      <a:pt x="0" y="401078"/>
                    </a:lnTo>
                    <a:lnTo>
                      <a:pt x="200539" y="20053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  <a:alpha val="90000"/>
                </a:schemeClr>
              </a:solidFill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2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20859" tIns="10160" rIns="200539" bIns="101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600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материальная помощь членам профсоюза</a:t>
                </a:r>
              </a:p>
            </p:txBody>
          </p:sp>
          <p:sp>
            <p:nvSpPr>
              <p:cNvPr id="9" name="Полилиния 8"/>
              <p:cNvSpPr/>
              <p:nvPr/>
            </p:nvSpPr>
            <p:spPr>
              <a:xfrm>
                <a:off x="1203420" y="1763403"/>
                <a:ext cx="1789307" cy="483227"/>
              </a:xfrm>
              <a:custGeom>
                <a:avLst/>
                <a:gdLst>
                  <a:gd name="connsiteX0" fmla="*/ 0 w 1789307"/>
                  <a:gd name="connsiteY0" fmla="*/ 0 h 483227"/>
                  <a:gd name="connsiteX1" fmla="*/ 1547694 w 1789307"/>
                  <a:gd name="connsiteY1" fmla="*/ 0 h 483227"/>
                  <a:gd name="connsiteX2" fmla="*/ 1789307 w 1789307"/>
                  <a:gd name="connsiteY2" fmla="*/ 241614 h 483227"/>
                  <a:gd name="connsiteX3" fmla="*/ 1547694 w 1789307"/>
                  <a:gd name="connsiteY3" fmla="*/ 483227 h 483227"/>
                  <a:gd name="connsiteX4" fmla="*/ 0 w 1789307"/>
                  <a:gd name="connsiteY4" fmla="*/ 483227 h 483227"/>
                  <a:gd name="connsiteX5" fmla="*/ 241614 w 1789307"/>
                  <a:gd name="connsiteY5" fmla="*/ 241614 h 483227"/>
                  <a:gd name="connsiteX6" fmla="*/ 0 w 1789307"/>
                  <a:gd name="connsiteY6" fmla="*/ 0 h 483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789307" h="483227">
                    <a:moveTo>
                      <a:pt x="0" y="0"/>
                    </a:moveTo>
                    <a:lnTo>
                      <a:pt x="1547694" y="0"/>
                    </a:lnTo>
                    <a:lnTo>
                      <a:pt x="1789307" y="241614"/>
                    </a:lnTo>
                    <a:lnTo>
                      <a:pt x="1547694" y="483227"/>
                    </a:lnTo>
                    <a:lnTo>
                      <a:pt x="0" y="483227"/>
                    </a:lnTo>
                    <a:lnTo>
                      <a:pt x="241614" y="2416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rgbClr r="0" g="0" b="0"/>
              </a:fillRef>
              <a:effectRef idx="2">
                <a:schemeClr val="accent2">
                  <a:hueOff val="53571"/>
                  <a:satOff val="-6012"/>
                  <a:lumOff val="1029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61934" tIns="10160" rIns="241613" bIns="101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</a:pPr>
                <a:r>
                  <a:rPr lang="ru-RU" sz="1600" b="1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58,2</a:t>
                </a:r>
                <a:r>
                  <a:rPr lang="ru-RU" sz="1600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lvl="0" algn="ctr" defTabSz="711200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</a:pPr>
                <a:r>
                  <a:rPr lang="ru-RU" sz="1600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тыс. руб.</a:t>
                </a:r>
              </a:p>
            </p:txBody>
          </p:sp>
          <p:sp>
            <p:nvSpPr>
              <p:cNvPr id="12" name="Полилиния 11"/>
              <p:cNvSpPr/>
              <p:nvPr/>
            </p:nvSpPr>
            <p:spPr>
              <a:xfrm>
                <a:off x="2851501" y="1791846"/>
                <a:ext cx="4889402" cy="401078"/>
              </a:xfrm>
              <a:custGeom>
                <a:avLst/>
                <a:gdLst>
                  <a:gd name="connsiteX0" fmla="*/ 0 w 4889402"/>
                  <a:gd name="connsiteY0" fmla="*/ 0 h 401078"/>
                  <a:gd name="connsiteX1" fmla="*/ 4688863 w 4889402"/>
                  <a:gd name="connsiteY1" fmla="*/ 0 h 401078"/>
                  <a:gd name="connsiteX2" fmla="*/ 4889402 w 4889402"/>
                  <a:gd name="connsiteY2" fmla="*/ 200539 h 401078"/>
                  <a:gd name="connsiteX3" fmla="*/ 4688863 w 4889402"/>
                  <a:gd name="connsiteY3" fmla="*/ 401078 h 401078"/>
                  <a:gd name="connsiteX4" fmla="*/ 0 w 4889402"/>
                  <a:gd name="connsiteY4" fmla="*/ 401078 h 401078"/>
                  <a:gd name="connsiteX5" fmla="*/ 200539 w 4889402"/>
                  <a:gd name="connsiteY5" fmla="*/ 200539 h 401078"/>
                  <a:gd name="connsiteX6" fmla="*/ 0 w 4889402"/>
                  <a:gd name="connsiteY6" fmla="*/ 0 h 4010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889402" h="401078">
                    <a:moveTo>
                      <a:pt x="0" y="0"/>
                    </a:moveTo>
                    <a:lnTo>
                      <a:pt x="4688863" y="0"/>
                    </a:lnTo>
                    <a:lnTo>
                      <a:pt x="4889402" y="200539"/>
                    </a:lnTo>
                    <a:lnTo>
                      <a:pt x="4688863" y="401078"/>
                    </a:lnTo>
                    <a:lnTo>
                      <a:pt x="0" y="401078"/>
                    </a:lnTo>
                    <a:lnTo>
                      <a:pt x="200539" y="20053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  <a:alpha val="90000"/>
                </a:schemeClr>
              </a:solidFill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tint val="40000"/>
                  <a:alpha val="90000"/>
                  <a:hueOff val="-16538"/>
                  <a:satOff val="-6320"/>
                  <a:lumOff val="-85"/>
                  <a:alphaOff val="0"/>
                </a:schemeClr>
              </a:lnRef>
              <a:fillRef idx="1">
                <a:schemeClr val="accent2">
                  <a:tint val="40000"/>
                  <a:alpha val="90000"/>
                  <a:hueOff val="-16538"/>
                  <a:satOff val="-6320"/>
                  <a:lumOff val="-85"/>
                  <a:alphaOff val="0"/>
                </a:schemeClr>
              </a:fillRef>
              <a:effectRef idx="2">
                <a:schemeClr val="accent2">
                  <a:tint val="40000"/>
                  <a:alpha val="90000"/>
                  <a:hueOff val="-16538"/>
                  <a:satOff val="-6320"/>
                  <a:lumOff val="-85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20859" tIns="10160" rIns="200539" bIns="101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600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оздоровление членов профсоюза и детский отдых</a:t>
                </a:r>
              </a:p>
            </p:txBody>
          </p:sp>
          <p:sp>
            <p:nvSpPr>
              <p:cNvPr id="13" name="Полилиния 12"/>
              <p:cNvSpPr/>
              <p:nvPr/>
            </p:nvSpPr>
            <p:spPr>
              <a:xfrm>
                <a:off x="1246301" y="2299844"/>
                <a:ext cx="1825174" cy="483227"/>
              </a:xfrm>
              <a:custGeom>
                <a:avLst/>
                <a:gdLst>
                  <a:gd name="connsiteX0" fmla="*/ 0 w 1825174"/>
                  <a:gd name="connsiteY0" fmla="*/ 0 h 483227"/>
                  <a:gd name="connsiteX1" fmla="*/ 1583561 w 1825174"/>
                  <a:gd name="connsiteY1" fmla="*/ 0 h 483227"/>
                  <a:gd name="connsiteX2" fmla="*/ 1825174 w 1825174"/>
                  <a:gd name="connsiteY2" fmla="*/ 241614 h 483227"/>
                  <a:gd name="connsiteX3" fmla="*/ 1583561 w 1825174"/>
                  <a:gd name="connsiteY3" fmla="*/ 483227 h 483227"/>
                  <a:gd name="connsiteX4" fmla="*/ 0 w 1825174"/>
                  <a:gd name="connsiteY4" fmla="*/ 483227 h 483227"/>
                  <a:gd name="connsiteX5" fmla="*/ 241614 w 1825174"/>
                  <a:gd name="connsiteY5" fmla="*/ 241614 h 483227"/>
                  <a:gd name="connsiteX6" fmla="*/ 0 w 1825174"/>
                  <a:gd name="connsiteY6" fmla="*/ 0 h 483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25174" h="483227">
                    <a:moveTo>
                      <a:pt x="0" y="0"/>
                    </a:moveTo>
                    <a:lnTo>
                      <a:pt x="1583561" y="0"/>
                    </a:lnTo>
                    <a:lnTo>
                      <a:pt x="1825174" y="241614"/>
                    </a:lnTo>
                    <a:lnTo>
                      <a:pt x="1583561" y="483227"/>
                    </a:lnTo>
                    <a:lnTo>
                      <a:pt x="0" y="483227"/>
                    </a:lnTo>
                    <a:lnTo>
                      <a:pt x="241614" y="2416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rgbClr r="0" g="0" b="0"/>
              </a:fillRef>
              <a:effectRef idx="2">
                <a:schemeClr val="accent2">
                  <a:hueOff val="107142"/>
                  <a:satOff val="-12023"/>
                  <a:lumOff val="2059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61934" tIns="10160" rIns="241613" bIns="101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</a:pPr>
                <a:r>
                  <a:rPr lang="ru-RU" sz="1600" b="1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994,7</a:t>
                </a:r>
                <a:r>
                  <a:rPr lang="ru-RU" sz="1600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lvl="0" algn="ctr" defTabSz="711200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</a:pPr>
                <a:r>
                  <a:rPr lang="ru-RU" sz="1600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тыс. руб.</a:t>
                </a:r>
              </a:p>
            </p:txBody>
          </p:sp>
          <p:sp>
            <p:nvSpPr>
              <p:cNvPr id="14" name="Полилиния 13"/>
              <p:cNvSpPr/>
              <p:nvPr/>
            </p:nvSpPr>
            <p:spPr>
              <a:xfrm>
                <a:off x="2887368" y="2342725"/>
                <a:ext cx="4890194" cy="401078"/>
              </a:xfrm>
              <a:custGeom>
                <a:avLst/>
                <a:gdLst>
                  <a:gd name="connsiteX0" fmla="*/ 0 w 4890194"/>
                  <a:gd name="connsiteY0" fmla="*/ 0 h 401078"/>
                  <a:gd name="connsiteX1" fmla="*/ 4689655 w 4890194"/>
                  <a:gd name="connsiteY1" fmla="*/ 0 h 401078"/>
                  <a:gd name="connsiteX2" fmla="*/ 4890194 w 4890194"/>
                  <a:gd name="connsiteY2" fmla="*/ 200539 h 401078"/>
                  <a:gd name="connsiteX3" fmla="*/ 4689655 w 4890194"/>
                  <a:gd name="connsiteY3" fmla="*/ 401078 h 401078"/>
                  <a:gd name="connsiteX4" fmla="*/ 0 w 4890194"/>
                  <a:gd name="connsiteY4" fmla="*/ 401078 h 401078"/>
                  <a:gd name="connsiteX5" fmla="*/ 200539 w 4890194"/>
                  <a:gd name="connsiteY5" fmla="*/ 200539 h 401078"/>
                  <a:gd name="connsiteX6" fmla="*/ 0 w 4890194"/>
                  <a:gd name="connsiteY6" fmla="*/ 0 h 4010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890194" h="401078">
                    <a:moveTo>
                      <a:pt x="0" y="0"/>
                    </a:moveTo>
                    <a:lnTo>
                      <a:pt x="4689655" y="0"/>
                    </a:lnTo>
                    <a:lnTo>
                      <a:pt x="4890194" y="200539"/>
                    </a:lnTo>
                    <a:lnTo>
                      <a:pt x="4689655" y="401078"/>
                    </a:lnTo>
                    <a:lnTo>
                      <a:pt x="0" y="401078"/>
                    </a:lnTo>
                    <a:lnTo>
                      <a:pt x="200539" y="20053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  <a:alpha val="90000"/>
                </a:schemeClr>
              </a:solidFill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tint val="40000"/>
                  <a:alpha val="90000"/>
                  <a:hueOff val="-33077"/>
                  <a:satOff val="-12640"/>
                  <a:lumOff val="-171"/>
                  <a:alphaOff val="0"/>
                </a:schemeClr>
              </a:lnRef>
              <a:fillRef idx="1">
                <a:schemeClr val="accent2">
                  <a:tint val="40000"/>
                  <a:alpha val="90000"/>
                  <a:hueOff val="-33077"/>
                  <a:satOff val="-12640"/>
                  <a:lumOff val="-171"/>
                  <a:alphaOff val="0"/>
                </a:schemeClr>
              </a:fillRef>
              <a:effectRef idx="2">
                <a:schemeClr val="accent2">
                  <a:tint val="40000"/>
                  <a:alpha val="90000"/>
                  <a:hueOff val="-33077"/>
                  <a:satOff val="-12640"/>
                  <a:lumOff val="-171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20859" tIns="10160" rIns="200539" bIns="101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600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культурно-массовые мероприятия</a:t>
                </a:r>
              </a:p>
            </p:txBody>
          </p:sp>
          <p:sp>
            <p:nvSpPr>
              <p:cNvPr id="15" name="Полилиния 14"/>
              <p:cNvSpPr/>
              <p:nvPr/>
            </p:nvSpPr>
            <p:spPr>
              <a:xfrm>
                <a:off x="1219243" y="2852530"/>
                <a:ext cx="1825174" cy="483227"/>
              </a:xfrm>
              <a:custGeom>
                <a:avLst/>
                <a:gdLst>
                  <a:gd name="connsiteX0" fmla="*/ 0 w 1825174"/>
                  <a:gd name="connsiteY0" fmla="*/ 0 h 483227"/>
                  <a:gd name="connsiteX1" fmla="*/ 1583561 w 1825174"/>
                  <a:gd name="connsiteY1" fmla="*/ 0 h 483227"/>
                  <a:gd name="connsiteX2" fmla="*/ 1825174 w 1825174"/>
                  <a:gd name="connsiteY2" fmla="*/ 241614 h 483227"/>
                  <a:gd name="connsiteX3" fmla="*/ 1583561 w 1825174"/>
                  <a:gd name="connsiteY3" fmla="*/ 483227 h 483227"/>
                  <a:gd name="connsiteX4" fmla="*/ 0 w 1825174"/>
                  <a:gd name="connsiteY4" fmla="*/ 483227 h 483227"/>
                  <a:gd name="connsiteX5" fmla="*/ 241614 w 1825174"/>
                  <a:gd name="connsiteY5" fmla="*/ 241614 h 483227"/>
                  <a:gd name="connsiteX6" fmla="*/ 0 w 1825174"/>
                  <a:gd name="connsiteY6" fmla="*/ 0 h 483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25174" h="483227">
                    <a:moveTo>
                      <a:pt x="0" y="0"/>
                    </a:moveTo>
                    <a:lnTo>
                      <a:pt x="1583561" y="0"/>
                    </a:lnTo>
                    <a:lnTo>
                      <a:pt x="1825174" y="241614"/>
                    </a:lnTo>
                    <a:lnTo>
                      <a:pt x="1583561" y="483227"/>
                    </a:lnTo>
                    <a:lnTo>
                      <a:pt x="0" y="483227"/>
                    </a:lnTo>
                    <a:lnTo>
                      <a:pt x="241614" y="2416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rgbClr r="0" g="0" b="0"/>
              </a:fillRef>
              <a:effectRef idx="2">
                <a:schemeClr val="accent2">
                  <a:hueOff val="160713"/>
                  <a:satOff val="-18034"/>
                  <a:lumOff val="3088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61934" tIns="10160" rIns="241613" bIns="101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</a:pPr>
                <a:r>
                  <a:rPr lang="ru-RU" sz="1600" b="1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774,9</a:t>
                </a:r>
                <a:r>
                  <a:rPr lang="ru-RU" sz="1600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lvl="0" algn="ctr" defTabSz="711200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</a:pPr>
                <a:r>
                  <a:rPr lang="ru-RU" sz="1600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тыс. руб.</a:t>
                </a:r>
              </a:p>
            </p:txBody>
          </p:sp>
          <p:sp>
            <p:nvSpPr>
              <p:cNvPr id="16" name="Полилиния 15"/>
              <p:cNvSpPr/>
              <p:nvPr/>
            </p:nvSpPr>
            <p:spPr>
              <a:xfrm>
                <a:off x="2887368" y="2893605"/>
                <a:ext cx="4857506" cy="401078"/>
              </a:xfrm>
              <a:custGeom>
                <a:avLst/>
                <a:gdLst>
                  <a:gd name="connsiteX0" fmla="*/ 0 w 4857506"/>
                  <a:gd name="connsiteY0" fmla="*/ 0 h 401078"/>
                  <a:gd name="connsiteX1" fmla="*/ 4656967 w 4857506"/>
                  <a:gd name="connsiteY1" fmla="*/ 0 h 401078"/>
                  <a:gd name="connsiteX2" fmla="*/ 4857506 w 4857506"/>
                  <a:gd name="connsiteY2" fmla="*/ 200539 h 401078"/>
                  <a:gd name="connsiteX3" fmla="*/ 4656967 w 4857506"/>
                  <a:gd name="connsiteY3" fmla="*/ 401078 h 401078"/>
                  <a:gd name="connsiteX4" fmla="*/ 0 w 4857506"/>
                  <a:gd name="connsiteY4" fmla="*/ 401078 h 401078"/>
                  <a:gd name="connsiteX5" fmla="*/ 200539 w 4857506"/>
                  <a:gd name="connsiteY5" fmla="*/ 200539 h 401078"/>
                  <a:gd name="connsiteX6" fmla="*/ 0 w 4857506"/>
                  <a:gd name="connsiteY6" fmla="*/ 0 h 4010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857506" h="401078">
                    <a:moveTo>
                      <a:pt x="0" y="0"/>
                    </a:moveTo>
                    <a:lnTo>
                      <a:pt x="4656967" y="0"/>
                    </a:lnTo>
                    <a:lnTo>
                      <a:pt x="4857506" y="200539"/>
                    </a:lnTo>
                    <a:lnTo>
                      <a:pt x="4656967" y="401078"/>
                    </a:lnTo>
                    <a:lnTo>
                      <a:pt x="0" y="401078"/>
                    </a:lnTo>
                    <a:lnTo>
                      <a:pt x="200539" y="20053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  <a:alpha val="90000"/>
                </a:schemeClr>
              </a:solidFill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tint val="40000"/>
                  <a:alpha val="90000"/>
                  <a:hueOff val="-49615"/>
                  <a:satOff val="-18960"/>
                  <a:lumOff val="-256"/>
                  <a:alphaOff val="0"/>
                </a:schemeClr>
              </a:lnRef>
              <a:fillRef idx="1">
                <a:schemeClr val="accent2">
                  <a:tint val="40000"/>
                  <a:alpha val="90000"/>
                  <a:hueOff val="-49615"/>
                  <a:satOff val="-18960"/>
                  <a:lumOff val="-256"/>
                  <a:alphaOff val="0"/>
                </a:schemeClr>
              </a:fillRef>
              <a:effectRef idx="2">
                <a:schemeClr val="accent2">
                  <a:tint val="40000"/>
                  <a:alpha val="90000"/>
                  <a:hueOff val="-49615"/>
                  <a:satOff val="-18960"/>
                  <a:lumOff val="-256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20859" tIns="10160" rIns="200539" bIns="10160" numCol="1" spcCol="127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ru-RU" sz="1600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премирование профсоюзного актива</a:t>
                </a:r>
              </a:p>
              <a:p>
                <a:pPr lvl="0" algn="ctr"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ru-RU" sz="1600" kern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" name="Полилиния 16"/>
              <p:cNvSpPr/>
              <p:nvPr/>
            </p:nvSpPr>
            <p:spPr>
              <a:xfrm>
                <a:off x="1219243" y="3403410"/>
                <a:ext cx="1825174" cy="483227"/>
              </a:xfrm>
              <a:custGeom>
                <a:avLst/>
                <a:gdLst>
                  <a:gd name="connsiteX0" fmla="*/ 0 w 1825174"/>
                  <a:gd name="connsiteY0" fmla="*/ 0 h 483227"/>
                  <a:gd name="connsiteX1" fmla="*/ 1583561 w 1825174"/>
                  <a:gd name="connsiteY1" fmla="*/ 0 h 483227"/>
                  <a:gd name="connsiteX2" fmla="*/ 1825174 w 1825174"/>
                  <a:gd name="connsiteY2" fmla="*/ 241614 h 483227"/>
                  <a:gd name="connsiteX3" fmla="*/ 1583561 w 1825174"/>
                  <a:gd name="connsiteY3" fmla="*/ 483227 h 483227"/>
                  <a:gd name="connsiteX4" fmla="*/ 0 w 1825174"/>
                  <a:gd name="connsiteY4" fmla="*/ 483227 h 483227"/>
                  <a:gd name="connsiteX5" fmla="*/ 241614 w 1825174"/>
                  <a:gd name="connsiteY5" fmla="*/ 241614 h 483227"/>
                  <a:gd name="connsiteX6" fmla="*/ 0 w 1825174"/>
                  <a:gd name="connsiteY6" fmla="*/ 0 h 483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25174" h="483227">
                    <a:moveTo>
                      <a:pt x="0" y="0"/>
                    </a:moveTo>
                    <a:lnTo>
                      <a:pt x="1583561" y="0"/>
                    </a:lnTo>
                    <a:lnTo>
                      <a:pt x="1825174" y="241614"/>
                    </a:lnTo>
                    <a:lnTo>
                      <a:pt x="1583561" y="483227"/>
                    </a:lnTo>
                    <a:lnTo>
                      <a:pt x="0" y="483227"/>
                    </a:lnTo>
                    <a:lnTo>
                      <a:pt x="241614" y="2416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rgbClr r="0" g="0" b="0"/>
              </a:fillRef>
              <a:effectRef idx="2">
                <a:schemeClr val="accent2">
                  <a:hueOff val="214284"/>
                  <a:satOff val="-24046"/>
                  <a:lumOff val="4118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61934" tIns="10160" rIns="241613" bIns="101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</a:pPr>
                <a:r>
                  <a:rPr lang="ru-RU" sz="1600" b="1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69</a:t>
                </a:r>
                <a:r>
                  <a:rPr lang="ru-RU" sz="1600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lvl="0" algn="ctr" defTabSz="711200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</a:pPr>
                <a:r>
                  <a:rPr lang="ru-RU" sz="1600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тыс. руб.</a:t>
                </a:r>
              </a:p>
            </p:txBody>
          </p:sp>
          <p:sp>
            <p:nvSpPr>
              <p:cNvPr id="18" name="Полилиния 17"/>
              <p:cNvSpPr/>
              <p:nvPr/>
            </p:nvSpPr>
            <p:spPr>
              <a:xfrm>
                <a:off x="2887368" y="3444484"/>
                <a:ext cx="4852833" cy="401078"/>
              </a:xfrm>
              <a:custGeom>
                <a:avLst/>
                <a:gdLst>
                  <a:gd name="connsiteX0" fmla="*/ 0 w 4852833"/>
                  <a:gd name="connsiteY0" fmla="*/ 0 h 401078"/>
                  <a:gd name="connsiteX1" fmla="*/ 4652294 w 4852833"/>
                  <a:gd name="connsiteY1" fmla="*/ 0 h 401078"/>
                  <a:gd name="connsiteX2" fmla="*/ 4852833 w 4852833"/>
                  <a:gd name="connsiteY2" fmla="*/ 200539 h 401078"/>
                  <a:gd name="connsiteX3" fmla="*/ 4652294 w 4852833"/>
                  <a:gd name="connsiteY3" fmla="*/ 401078 h 401078"/>
                  <a:gd name="connsiteX4" fmla="*/ 0 w 4852833"/>
                  <a:gd name="connsiteY4" fmla="*/ 401078 h 401078"/>
                  <a:gd name="connsiteX5" fmla="*/ 200539 w 4852833"/>
                  <a:gd name="connsiteY5" fmla="*/ 200539 h 401078"/>
                  <a:gd name="connsiteX6" fmla="*/ 0 w 4852833"/>
                  <a:gd name="connsiteY6" fmla="*/ 0 h 4010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852833" h="401078">
                    <a:moveTo>
                      <a:pt x="0" y="0"/>
                    </a:moveTo>
                    <a:lnTo>
                      <a:pt x="4652294" y="0"/>
                    </a:lnTo>
                    <a:lnTo>
                      <a:pt x="4852833" y="200539"/>
                    </a:lnTo>
                    <a:lnTo>
                      <a:pt x="4652294" y="401078"/>
                    </a:lnTo>
                    <a:lnTo>
                      <a:pt x="0" y="401078"/>
                    </a:lnTo>
                    <a:lnTo>
                      <a:pt x="200539" y="20053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  <a:alpha val="90000"/>
                </a:schemeClr>
              </a:solidFill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tint val="40000"/>
                  <a:alpha val="90000"/>
                  <a:hueOff val="-66154"/>
                  <a:satOff val="-25281"/>
                  <a:lumOff val="-342"/>
                  <a:alphaOff val="0"/>
                </a:schemeClr>
              </a:lnRef>
              <a:fillRef idx="1">
                <a:schemeClr val="accent2">
                  <a:tint val="40000"/>
                  <a:alpha val="90000"/>
                  <a:hueOff val="-66154"/>
                  <a:satOff val="-25281"/>
                  <a:lumOff val="-342"/>
                  <a:alphaOff val="0"/>
                </a:schemeClr>
              </a:fillRef>
              <a:effectRef idx="2">
                <a:schemeClr val="accent2">
                  <a:tint val="40000"/>
                  <a:alpha val="90000"/>
                  <a:hueOff val="-66154"/>
                  <a:satOff val="-25281"/>
                  <a:lumOff val="-342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20859" tIns="10160" rIns="200539" bIns="101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600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работа с профсоюзным активом и его обучение</a:t>
                </a:r>
              </a:p>
            </p:txBody>
          </p:sp>
          <p:sp>
            <p:nvSpPr>
              <p:cNvPr id="19" name="Полилиния 18"/>
              <p:cNvSpPr/>
              <p:nvPr/>
            </p:nvSpPr>
            <p:spPr>
              <a:xfrm>
                <a:off x="1219243" y="3954289"/>
                <a:ext cx="1749477" cy="483227"/>
              </a:xfrm>
              <a:custGeom>
                <a:avLst/>
                <a:gdLst>
                  <a:gd name="connsiteX0" fmla="*/ 0 w 1749477"/>
                  <a:gd name="connsiteY0" fmla="*/ 0 h 483227"/>
                  <a:gd name="connsiteX1" fmla="*/ 1507864 w 1749477"/>
                  <a:gd name="connsiteY1" fmla="*/ 0 h 483227"/>
                  <a:gd name="connsiteX2" fmla="*/ 1749477 w 1749477"/>
                  <a:gd name="connsiteY2" fmla="*/ 241614 h 483227"/>
                  <a:gd name="connsiteX3" fmla="*/ 1507864 w 1749477"/>
                  <a:gd name="connsiteY3" fmla="*/ 483227 h 483227"/>
                  <a:gd name="connsiteX4" fmla="*/ 0 w 1749477"/>
                  <a:gd name="connsiteY4" fmla="*/ 483227 h 483227"/>
                  <a:gd name="connsiteX5" fmla="*/ 241614 w 1749477"/>
                  <a:gd name="connsiteY5" fmla="*/ 241614 h 483227"/>
                  <a:gd name="connsiteX6" fmla="*/ 0 w 1749477"/>
                  <a:gd name="connsiteY6" fmla="*/ 0 h 483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749477" h="483227">
                    <a:moveTo>
                      <a:pt x="0" y="0"/>
                    </a:moveTo>
                    <a:lnTo>
                      <a:pt x="1507864" y="0"/>
                    </a:lnTo>
                    <a:lnTo>
                      <a:pt x="1749477" y="241614"/>
                    </a:lnTo>
                    <a:lnTo>
                      <a:pt x="1507864" y="483227"/>
                    </a:lnTo>
                    <a:lnTo>
                      <a:pt x="0" y="483227"/>
                    </a:lnTo>
                    <a:lnTo>
                      <a:pt x="241614" y="2416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rgbClr r="0" g="0" b="0"/>
              </a:fillRef>
              <a:effectRef idx="2">
                <a:schemeClr val="accent2">
                  <a:hueOff val="267855"/>
                  <a:satOff val="-30058"/>
                  <a:lumOff val="5147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61934" tIns="10160" rIns="241613" bIns="101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</a:pPr>
                <a:r>
                  <a:rPr lang="ru-RU" sz="1600" b="1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236,2</a:t>
                </a:r>
                <a:r>
                  <a:rPr lang="ru-RU" sz="1600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lvl="0" algn="ctr" defTabSz="711200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</a:pPr>
                <a:r>
                  <a:rPr lang="ru-RU" sz="1600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тыс. руб. </a:t>
                </a:r>
              </a:p>
            </p:txBody>
          </p:sp>
          <p:sp>
            <p:nvSpPr>
              <p:cNvPr id="20" name="Полилиния 19"/>
              <p:cNvSpPr/>
              <p:nvPr/>
            </p:nvSpPr>
            <p:spPr>
              <a:xfrm>
                <a:off x="2811671" y="3995363"/>
                <a:ext cx="4969066" cy="401078"/>
              </a:xfrm>
              <a:custGeom>
                <a:avLst/>
                <a:gdLst>
                  <a:gd name="connsiteX0" fmla="*/ 0 w 4969066"/>
                  <a:gd name="connsiteY0" fmla="*/ 0 h 401078"/>
                  <a:gd name="connsiteX1" fmla="*/ 4768527 w 4969066"/>
                  <a:gd name="connsiteY1" fmla="*/ 0 h 401078"/>
                  <a:gd name="connsiteX2" fmla="*/ 4969066 w 4969066"/>
                  <a:gd name="connsiteY2" fmla="*/ 200539 h 401078"/>
                  <a:gd name="connsiteX3" fmla="*/ 4768527 w 4969066"/>
                  <a:gd name="connsiteY3" fmla="*/ 401078 h 401078"/>
                  <a:gd name="connsiteX4" fmla="*/ 0 w 4969066"/>
                  <a:gd name="connsiteY4" fmla="*/ 401078 h 401078"/>
                  <a:gd name="connsiteX5" fmla="*/ 200539 w 4969066"/>
                  <a:gd name="connsiteY5" fmla="*/ 200539 h 401078"/>
                  <a:gd name="connsiteX6" fmla="*/ 0 w 4969066"/>
                  <a:gd name="connsiteY6" fmla="*/ 0 h 4010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969066" h="401078">
                    <a:moveTo>
                      <a:pt x="0" y="0"/>
                    </a:moveTo>
                    <a:lnTo>
                      <a:pt x="4768527" y="0"/>
                    </a:lnTo>
                    <a:lnTo>
                      <a:pt x="4969066" y="200539"/>
                    </a:lnTo>
                    <a:lnTo>
                      <a:pt x="4768527" y="401078"/>
                    </a:lnTo>
                    <a:lnTo>
                      <a:pt x="0" y="401078"/>
                    </a:lnTo>
                    <a:lnTo>
                      <a:pt x="200539" y="20053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  <a:alpha val="90000"/>
                </a:schemeClr>
              </a:solidFill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tint val="40000"/>
                  <a:alpha val="90000"/>
                  <a:hueOff val="-82692"/>
                  <a:satOff val="-31601"/>
                  <a:lumOff val="-427"/>
                  <a:alphaOff val="0"/>
                </a:schemeClr>
              </a:lnRef>
              <a:fillRef idx="1">
                <a:schemeClr val="accent2">
                  <a:tint val="40000"/>
                  <a:alpha val="90000"/>
                  <a:hueOff val="-82692"/>
                  <a:satOff val="-31601"/>
                  <a:lumOff val="-427"/>
                  <a:alphaOff val="0"/>
                </a:schemeClr>
              </a:fillRef>
              <a:effectRef idx="2">
                <a:schemeClr val="accent2">
                  <a:tint val="40000"/>
                  <a:alpha val="90000"/>
                  <a:hueOff val="-82692"/>
                  <a:satOff val="-31601"/>
                  <a:lumOff val="-427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20859" tIns="10160" rIns="200539" bIns="101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600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информационная работа</a:t>
                </a:r>
              </a:p>
            </p:txBody>
          </p:sp>
          <p:sp>
            <p:nvSpPr>
              <p:cNvPr id="21" name="Полилиния 20"/>
              <p:cNvSpPr/>
              <p:nvPr/>
            </p:nvSpPr>
            <p:spPr>
              <a:xfrm>
                <a:off x="1219243" y="4505169"/>
                <a:ext cx="1861042" cy="483227"/>
              </a:xfrm>
              <a:custGeom>
                <a:avLst/>
                <a:gdLst>
                  <a:gd name="connsiteX0" fmla="*/ 0 w 1861042"/>
                  <a:gd name="connsiteY0" fmla="*/ 0 h 483227"/>
                  <a:gd name="connsiteX1" fmla="*/ 1619429 w 1861042"/>
                  <a:gd name="connsiteY1" fmla="*/ 0 h 483227"/>
                  <a:gd name="connsiteX2" fmla="*/ 1861042 w 1861042"/>
                  <a:gd name="connsiteY2" fmla="*/ 241614 h 483227"/>
                  <a:gd name="connsiteX3" fmla="*/ 1619429 w 1861042"/>
                  <a:gd name="connsiteY3" fmla="*/ 483227 h 483227"/>
                  <a:gd name="connsiteX4" fmla="*/ 0 w 1861042"/>
                  <a:gd name="connsiteY4" fmla="*/ 483227 h 483227"/>
                  <a:gd name="connsiteX5" fmla="*/ 241614 w 1861042"/>
                  <a:gd name="connsiteY5" fmla="*/ 241614 h 483227"/>
                  <a:gd name="connsiteX6" fmla="*/ 0 w 1861042"/>
                  <a:gd name="connsiteY6" fmla="*/ 0 h 483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61042" h="483227">
                    <a:moveTo>
                      <a:pt x="0" y="0"/>
                    </a:moveTo>
                    <a:lnTo>
                      <a:pt x="1619429" y="0"/>
                    </a:lnTo>
                    <a:lnTo>
                      <a:pt x="1861042" y="241614"/>
                    </a:lnTo>
                    <a:lnTo>
                      <a:pt x="1619429" y="483227"/>
                    </a:lnTo>
                    <a:lnTo>
                      <a:pt x="0" y="483227"/>
                    </a:lnTo>
                    <a:lnTo>
                      <a:pt x="241614" y="2416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rgbClr r="0" g="0" b="0"/>
              </a:fillRef>
              <a:effectRef idx="2">
                <a:schemeClr val="accent2">
                  <a:hueOff val="321426"/>
                  <a:satOff val="-36069"/>
                  <a:lumOff val="6177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61934" tIns="10160" rIns="241613" bIns="101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</a:pPr>
                <a:r>
                  <a:rPr lang="ru-RU" sz="1600" b="1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42,1 </a:t>
                </a:r>
              </a:p>
              <a:p>
                <a:pPr lvl="0" algn="ctr" defTabSz="711200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</a:pPr>
                <a:r>
                  <a:rPr lang="ru-RU" sz="1600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тыс. руб.</a:t>
                </a:r>
              </a:p>
            </p:txBody>
          </p:sp>
          <p:sp>
            <p:nvSpPr>
              <p:cNvPr id="22" name="Полилиния 21"/>
              <p:cNvSpPr/>
              <p:nvPr/>
            </p:nvSpPr>
            <p:spPr>
              <a:xfrm>
                <a:off x="2923236" y="4546243"/>
                <a:ext cx="4816967" cy="401078"/>
              </a:xfrm>
              <a:custGeom>
                <a:avLst/>
                <a:gdLst>
                  <a:gd name="connsiteX0" fmla="*/ 0 w 4816967"/>
                  <a:gd name="connsiteY0" fmla="*/ 0 h 401078"/>
                  <a:gd name="connsiteX1" fmla="*/ 4616428 w 4816967"/>
                  <a:gd name="connsiteY1" fmla="*/ 0 h 401078"/>
                  <a:gd name="connsiteX2" fmla="*/ 4816967 w 4816967"/>
                  <a:gd name="connsiteY2" fmla="*/ 200539 h 401078"/>
                  <a:gd name="connsiteX3" fmla="*/ 4616428 w 4816967"/>
                  <a:gd name="connsiteY3" fmla="*/ 401078 h 401078"/>
                  <a:gd name="connsiteX4" fmla="*/ 0 w 4816967"/>
                  <a:gd name="connsiteY4" fmla="*/ 401078 h 401078"/>
                  <a:gd name="connsiteX5" fmla="*/ 200539 w 4816967"/>
                  <a:gd name="connsiteY5" fmla="*/ 200539 h 401078"/>
                  <a:gd name="connsiteX6" fmla="*/ 0 w 4816967"/>
                  <a:gd name="connsiteY6" fmla="*/ 0 h 4010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816967" h="401078">
                    <a:moveTo>
                      <a:pt x="0" y="0"/>
                    </a:moveTo>
                    <a:lnTo>
                      <a:pt x="4616428" y="0"/>
                    </a:lnTo>
                    <a:lnTo>
                      <a:pt x="4816967" y="200539"/>
                    </a:lnTo>
                    <a:lnTo>
                      <a:pt x="4616428" y="401078"/>
                    </a:lnTo>
                    <a:lnTo>
                      <a:pt x="0" y="401078"/>
                    </a:lnTo>
                    <a:lnTo>
                      <a:pt x="200539" y="20053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  <a:alpha val="90000"/>
                </a:schemeClr>
              </a:solidFill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tint val="40000"/>
                  <a:alpha val="90000"/>
                  <a:hueOff val="-99230"/>
                  <a:satOff val="-37921"/>
                  <a:lumOff val="-513"/>
                  <a:alphaOff val="0"/>
                </a:schemeClr>
              </a:lnRef>
              <a:fillRef idx="1">
                <a:schemeClr val="accent2">
                  <a:tint val="40000"/>
                  <a:alpha val="90000"/>
                  <a:hueOff val="-99230"/>
                  <a:satOff val="-37921"/>
                  <a:lumOff val="-513"/>
                  <a:alphaOff val="0"/>
                </a:schemeClr>
              </a:fillRef>
              <a:effectRef idx="2">
                <a:schemeClr val="accent2">
                  <a:tint val="40000"/>
                  <a:alpha val="90000"/>
                  <a:hueOff val="-99230"/>
                  <a:satOff val="-37921"/>
                  <a:lumOff val="-513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20859" tIns="10160" rIns="200539" bIns="101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600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работа с молодежью и спортивные мероприятия</a:t>
                </a:r>
              </a:p>
            </p:txBody>
          </p:sp>
          <p:sp>
            <p:nvSpPr>
              <p:cNvPr id="23" name="Полилиния 22"/>
              <p:cNvSpPr/>
              <p:nvPr/>
            </p:nvSpPr>
            <p:spPr>
              <a:xfrm>
                <a:off x="2843805" y="5085182"/>
                <a:ext cx="4931627" cy="483227"/>
              </a:xfrm>
              <a:custGeom>
                <a:avLst/>
                <a:gdLst>
                  <a:gd name="connsiteX0" fmla="*/ 0 w 4931627"/>
                  <a:gd name="connsiteY0" fmla="*/ 0 h 483227"/>
                  <a:gd name="connsiteX1" fmla="*/ 4690014 w 4931627"/>
                  <a:gd name="connsiteY1" fmla="*/ 0 h 483227"/>
                  <a:gd name="connsiteX2" fmla="*/ 4931627 w 4931627"/>
                  <a:gd name="connsiteY2" fmla="*/ 241614 h 483227"/>
                  <a:gd name="connsiteX3" fmla="*/ 4690014 w 4931627"/>
                  <a:gd name="connsiteY3" fmla="*/ 483227 h 483227"/>
                  <a:gd name="connsiteX4" fmla="*/ 0 w 4931627"/>
                  <a:gd name="connsiteY4" fmla="*/ 483227 h 483227"/>
                  <a:gd name="connsiteX5" fmla="*/ 241614 w 4931627"/>
                  <a:gd name="connsiteY5" fmla="*/ 241614 h 483227"/>
                  <a:gd name="connsiteX6" fmla="*/ 0 w 4931627"/>
                  <a:gd name="connsiteY6" fmla="*/ 0 h 483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931627" h="483227">
                    <a:moveTo>
                      <a:pt x="0" y="0"/>
                    </a:moveTo>
                    <a:lnTo>
                      <a:pt x="4690014" y="0"/>
                    </a:lnTo>
                    <a:lnTo>
                      <a:pt x="4931627" y="241614"/>
                    </a:lnTo>
                    <a:lnTo>
                      <a:pt x="4690014" y="483227"/>
                    </a:lnTo>
                    <a:lnTo>
                      <a:pt x="0" y="483227"/>
                    </a:lnTo>
                    <a:lnTo>
                      <a:pt x="241614" y="2416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rgbClr r="0" g="0" b="0"/>
              </a:fillRef>
              <a:effectRef idx="2">
                <a:schemeClr val="accent2">
                  <a:hueOff val="374997"/>
                  <a:satOff val="-42081"/>
                  <a:lumOff val="7206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61934" tIns="10160" rIns="241613" bIns="101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600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социальная и благотворительная помощь</a:t>
                </a:r>
              </a:p>
            </p:txBody>
          </p:sp>
          <p:sp>
            <p:nvSpPr>
              <p:cNvPr id="24" name="Полилиния 23"/>
              <p:cNvSpPr/>
              <p:nvPr/>
            </p:nvSpPr>
            <p:spPr>
              <a:xfrm>
                <a:off x="1259628" y="5085182"/>
                <a:ext cx="1861042" cy="483227"/>
              </a:xfrm>
              <a:custGeom>
                <a:avLst/>
                <a:gdLst>
                  <a:gd name="connsiteX0" fmla="*/ 0 w 1861042"/>
                  <a:gd name="connsiteY0" fmla="*/ 0 h 483227"/>
                  <a:gd name="connsiteX1" fmla="*/ 1619429 w 1861042"/>
                  <a:gd name="connsiteY1" fmla="*/ 0 h 483227"/>
                  <a:gd name="connsiteX2" fmla="*/ 1861042 w 1861042"/>
                  <a:gd name="connsiteY2" fmla="*/ 241614 h 483227"/>
                  <a:gd name="connsiteX3" fmla="*/ 1619429 w 1861042"/>
                  <a:gd name="connsiteY3" fmla="*/ 483227 h 483227"/>
                  <a:gd name="connsiteX4" fmla="*/ 0 w 1861042"/>
                  <a:gd name="connsiteY4" fmla="*/ 483227 h 483227"/>
                  <a:gd name="connsiteX5" fmla="*/ 241614 w 1861042"/>
                  <a:gd name="connsiteY5" fmla="*/ 241614 h 483227"/>
                  <a:gd name="connsiteX6" fmla="*/ 0 w 1861042"/>
                  <a:gd name="connsiteY6" fmla="*/ 0 h 483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61042" h="483227">
                    <a:moveTo>
                      <a:pt x="0" y="0"/>
                    </a:moveTo>
                    <a:lnTo>
                      <a:pt x="1619429" y="0"/>
                    </a:lnTo>
                    <a:lnTo>
                      <a:pt x="1861042" y="241614"/>
                    </a:lnTo>
                    <a:lnTo>
                      <a:pt x="1619429" y="483227"/>
                    </a:lnTo>
                    <a:lnTo>
                      <a:pt x="0" y="483227"/>
                    </a:lnTo>
                    <a:lnTo>
                      <a:pt x="241614" y="2416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rgbClr r="0" g="0" b="0"/>
              </a:fillRef>
              <a:effectRef idx="2">
                <a:schemeClr val="accent2">
                  <a:hueOff val="428568"/>
                  <a:satOff val="-48092"/>
                  <a:lumOff val="8236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61934" tIns="10160" rIns="241613" bIns="101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ts val="0"/>
                  </a:spcAft>
                </a:pPr>
                <a:r>
                  <a:rPr lang="ru-RU" sz="1600" b="1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100 </a:t>
                </a:r>
              </a:p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ts val="0"/>
                  </a:spcAft>
                </a:pPr>
                <a:r>
                  <a:rPr lang="ru-RU" sz="1600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тыс. руб.</a:t>
                </a:r>
              </a:p>
            </p:txBody>
          </p:sp>
        </p:grpSp>
        <p:sp>
          <p:nvSpPr>
            <p:cNvPr id="2" name="Прямоугольник 1"/>
            <p:cNvSpPr/>
            <p:nvPr/>
          </p:nvSpPr>
          <p:spPr>
            <a:xfrm>
              <a:off x="1475656" y="332656"/>
              <a:ext cx="6048671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Финансовая работа</a:t>
              </a:r>
              <a:endParaRPr lang="ru-RU" sz="2800" b="1" dirty="0"/>
            </a:p>
          </p:txBody>
        </p:sp>
        <p:pic>
          <p:nvPicPr>
            <p:cNvPr id="10" name="Picture 2" descr="C:\мои документы\Атрибутика\Логотип.png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67094" y="179705"/>
              <a:ext cx="1032600" cy="9450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463353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41707" y="52636"/>
            <a:ext cx="8657986" cy="6523811"/>
            <a:chOff x="241707" y="52636"/>
            <a:chExt cx="8657986" cy="6523811"/>
          </a:xfrm>
        </p:grpSpPr>
        <p:pic>
          <p:nvPicPr>
            <p:cNvPr id="5" name="Picture 4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1707" y="52636"/>
              <a:ext cx="864096" cy="979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Прямоугольник 13"/>
            <p:cNvSpPr/>
            <p:nvPr/>
          </p:nvSpPr>
          <p:spPr>
            <a:xfrm>
              <a:off x="1259632" y="260648"/>
              <a:ext cx="684076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/>
              <a:r>
                <a:rPr lang="ru-RU" sz="2800" b="1" dirty="0">
                  <a:latin typeface="Times New Roman"/>
                  <a:ea typeface="Times New Roman"/>
                </a:rPr>
                <a:t>Работа с молодыми педагогами</a:t>
              </a:r>
              <a:endPara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9" name="Picture 2" descr="C:\мои документы\Атрибутика\Логотип.png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34056" y="110534"/>
              <a:ext cx="965637" cy="921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aphicFrame>
          <p:nvGraphicFramePr>
            <p:cNvPr id="23" name="Схема 22"/>
            <p:cNvGraphicFramePr/>
            <p:nvPr>
              <p:extLst>
                <p:ext uri="{D42A27DB-BD31-4B8C-83A1-F6EECF244321}">
                  <p14:modId xmlns:p14="http://schemas.microsoft.com/office/powerpoint/2010/main" val="3455555818"/>
                </p:ext>
              </p:extLst>
            </p:nvPr>
          </p:nvGraphicFramePr>
          <p:xfrm>
            <a:off x="719572" y="1091645"/>
            <a:ext cx="7920879" cy="5484802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5" r:lo="rId6" r:qs="rId7" r:cs="rId8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2084020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41707" y="52636"/>
            <a:ext cx="8657986" cy="6523811"/>
            <a:chOff x="241707" y="52636"/>
            <a:chExt cx="8657986" cy="6523811"/>
          </a:xfrm>
        </p:grpSpPr>
        <p:pic>
          <p:nvPicPr>
            <p:cNvPr id="5" name="Picture 4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1707" y="52636"/>
              <a:ext cx="864096" cy="979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Прямоугольник 13"/>
            <p:cNvSpPr/>
            <p:nvPr/>
          </p:nvSpPr>
          <p:spPr>
            <a:xfrm>
              <a:off x="1259632" y="260648"/>
              <a:ext cx="684076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/>
              <a:r>
                <a:rPr lang="ru-RU" sz="2800" b="1" dirty="0">
                  <a:latin typeface="Times New Roman"/>
                  <a:ea typeface="Times New Roman"/>
                </a:rPr>
                <a:t>Работа с молодыми педагогами</a:t>
              </a:r>
              <a:endPara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9" name="Picture 2" descr="C:\мои документы\Атрибутика\Логотип.png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34056" y="110534"/>
              <a:ext cx="965637" cy="921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aphicFrame>
          <p:nvGraphicFramePr>
            <p:cNvPr id="23" name="Схема 22"/>
            <p:cNvGraphicFramePr/>
            <p:nvPr>
              <p:extLst>
                <p:ext uri="{D42A27DB-BD31-4B8C-83A1-F6EECF244321}">
                  <p14:modId xmlns:p14="http://schemas.microsoft.com/office/powerpoint/2010/main" val="3443333317"/>
                </p:ext>
              </p:extLst>
            </p:nvPr>
          </p:nvGraphicFramePr>
          <p:xfrm>
            <a:off x="719572" y="1091645"/>
            <a:ext cx="7920879" cy="5484802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5" r:lo="rId6" r:qs="rId7" r:cs="rId8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34776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40704" y="52636"/>
            <a:ext cx="8658990" cy="6769047"/>
            <a:chOff x="240704" y="52636"/>
            <a:chExt cx="8658990" cy="6769047"/>
          </a:xfrm>
        </p:grpSpPr>
        <p:pic>
          <p:nvPicPr>
            <p:cNvPr id="5" name="Picture 4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1707" y="52636"/>
              <a:ext cx="864096" cy="979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Прямоугольник 13"/>
            <p:cNvSpPr/>
            <p:nvPr/>
          </p:nvSpPr>
          <p:spPr>
            <a:xfrm>
              <a:off x="1259632" y="260648"/>
              <a:ext cx="684076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/>
              <a:r>
                <a:rPr lang="ru-RU" sz="2800" b="1" dirty="0">
                  <a:latin typeface="Times New Roman"/>
                  <a:ea typeface="Times New Roman"/>
                </a:rPr>
                <a:t>Работа с молодыми педагогами</a:t>
              </a:r>
              <a:endPara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9" name="Picture 2" descr="C:\мои документы\Атрибутика\Логотип.png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34056" y="110534"/>
              <a:ext cx="965637" cy="921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22" name="Picture 2" descr="C:\Users\Ирина\Downloads\MJhNGpp9fPU.jpg"/>
            <p:cNvPicPr>
              <a:picLocks noChangeAspect="1" noChangeArrowheads="1"/>
            </p:cNvPicPr>
            <p:nvPr/>
          </p:nvPicPr>
          <p:blipFill rotWithShape="1"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467544" y="4673415"/>
              <a:ext cx="1785795" cy="21482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23" name="Picture 3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43683" y="1031759"/>
              <a:ext cx="1776870" cy="19442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124" name="Picture 4"/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3972" y="1031759"/>
              <a:ext cx="2506659" cy="17848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125" name="Picture 5"/>
            <p:cNvPicPr>
              <a:picLocks noChangeAspect="1" noChangeArrowheads="1"/>
            </p:cNvPicPr>
            <p:nvPr/>
          </p:nvPicPr>
          <p:blipFill rotWithShape="1"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6965455" y="4673415"/>
              <a:ext cx="1728192" cy="21482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126" name="Picture 6"/>
            <p:cNvPicPr>
              <a:picLocks noChangeAspect="1" noChangeArrowheads="1"/>
            </p:cNvPicPr>
            <p:nvPr/>
          </p:nvPicPr>
          <p:blipFill rotWithShape="1"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2737518" y="5028706"/>
              <a:ext cx="3789200" cy="1689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1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3375" y="3070055"/>
              <a:ext cx="2453273" cy="18399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11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51329" y="1031760"/>
              <a:ext cx="2347951" cy="17609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28" name="Picture 4"/>
            <p:cNvPicPr>
              <a:picLocks noChangeAspect="1" noChangeArrowheads="1"/>
            </p:cNvPicPr>
            <p:nvPr/>
          </p:nvPicPr>
          <p:blipFill rotWithShape="1">
            <a:blip r:embed="rId1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240704" y="3070055"/>
              <a:ext cx="2507661" cy="14511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 rotWithShape="1">
            <a:blip r:embed="rId1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6351330" y="3070055"/>
              <a:ext cx="2548364" cy="14511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0044749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/>
        </p:nvGrpSpPr>
        <p:grpSpPr>
          <a:xfrm>
            <a:off x="260958" y="188640"/>
            <a:ext cx="8658174" cy="6189306"/>
            <a:chOff x="260958" y="188640"/>
            <a:chExt cx="8658174" cy="6189306"/>
          </a:xfrm>
        </p:grpSpPr>
        <p:grpSp>
          <p:nvGrpSpPr>
            <p:cNvPr id="5" name="Группа 4"/>
            <p:cNvGrpSpPr/>
            <p:nvPr/>
          </p:nvGrpSpPr>
          <p:grpSpPr>
            <a:xfrm>
              <a:off x="260958" y="188640"/>
              <a:ext cx="8658174" cy="6189306"/>
              <a:chOff x="260958" y="188640"/>
              <a:chExt cx="8658174" cy="6189306"/>
            </a:xfrm>
          </p:grpSpPr>
          <p:sp>
            <p:nvSpPr>
              <p:cNvPr id="2" name="Прямоугольник 1"/>
              <p:cNvSpPr/>
              <p:nvPr/>
            </p:nvSpPr>
            <p:spPr>
              <a:xfrm>
                <a:off x="2267744" y="1124744"/>
                <a:ext cx="4680520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ru-RU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#</a:t>
                </a:r>
                <a:r>
                  <a:rPr lang="ru-RU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ПервомайВНашемСердце</a:t>
                </a:r>
                <a:endParaRPr lang="ru-RU" sz="2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3" name="Picture 4"/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0958" y="188640"/>
                <a:ext cx="864096" cy="9791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" name="Picture 2" descr="C:\мои документы\Атрибутика\Логотип.png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931507" y="225563"/>
                <a:ext cx="987625" cy="9422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074" name="Picture 2" descr="C:\мои документы\Публичный доклад\Публичный отчет за 2021 г\Фото\IMG-20210430-WA0004.jpg"/>
              <p:cNvPicPr>
                <a:picLocks noChangeAspect="1" noChangeArrowheads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83360" y="3428999"/>
                <a:ext cx="2319348" cy="294894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075" name="Picture 3"/>
              <p:cNvPicPr>
                <a:picLocks noChangeAspect="1" noChangeArrowheads="1"/>
              </p:cNvPicPr>
              <p:nvPr/>
            </p:nvPicPr>
            <p:blipFill>
              <a:blip r:embed="rId5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02708" y="1844824"/>
                <a:ext cx="3216424" cy="236917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3077" name="Picture 5" descr="C:\мои документы\Публичный доклад\Публичный отчет за 2021 г\Фото\IMG_20210429_153159.jpg"/>
              <p:cNvPicPr>
                <a:picLocks noChangeAspect="1" noChangeArrowheads="1"/>
              </p:cNvPicPr>
              <p:nvPr/>
            </p:nvPicPr>
            <p:blipFill rotWithShape="1">
              <a:blip r:embed="rId6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 bwMode="auto">
              <a:xfrm>
                <a:off x="260958" y="1844824"/>
                <a:ext cx="3105362" cy="236007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6" name="TextBox 5"/>
            <p:cNvSpPr txBox="1"/>
            <p:nvPr/>
          </p:nvSpPr>
          <p:spPr>
            <a:xfrm>
              <a:off x="1547664" y="332656"/>
              <a:ext cx="604867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Участие в профсоюзных акциях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505879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260958" y="188640"/>
            <a:ext cx="8658174" cy="6264696"/>
            <a:chOff x="260958" y="188640"/>
            <a:chExt cx="8658174" cy="6264696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1547664" y="373497"/>
              <a:ext cx="5976664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Всероссийская акция Профсоюза </a:t>
              </a:r>
            </a:p>
            <a:p>
              <a:pPr algn="ctr"/>
              <a:r>
                <a:rPr lang="ru-RU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«За достойный труд!»</a:t>
              </a:r>
            </a:p>
          </p:txBody>
        </p:sp>
        <p:pic>
          <p:nvPicPr>
            <p:cNvPr id="3" name="Picture 4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0958" y="188640"/>
              <a:ext cx="864096" cy="979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098" name="Picture 2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rot="20077229">
              <a:off x="573316" y="1896966"/>
              <a:ext cx="2684243" cy="277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099" name="Picture 3" descr="C:\мои документы\Публичный доклад\Публичный отчет за 2021 г\Фото\IMG_20211006_122543.jpg"/>
            <p:cNvPicPr>
              <a:picLocks noChangeAspect="1" noChangeArrowheads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 rot="1137238">
              <a:off x="5810082" y="1844758"/>
              <a:ext cx="2791326" cy="25589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" name="Picture 2" descr="C:\мои документы\Атрибутика\Логотип.png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31507" y="225563"/>
              <a:ext cx="987625" cy="9422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01" name="Picture 5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7834" y="2564904"/>
              <a:ext cx="2916324" cy="38884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555698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/>
        </p:nvGrpSpPr>
        <p:grpSpPr>
          <a:xfrm>
            <a:off x="275465" y="303095"/>
            <a:ext cx="8545007" cy="5144455"/>
            <a:chOff x="275465" y="303095"/>
            <a:chExt cx="8545007" cy="5144455"/>
          </a:xfrm>
        </p:grpSpPr>
        <p:pic>
          <p:nvPicPr>
            <p:cNvPr id="4" name="Picture 4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465" y="303095"/>
              <a:ext cx="984168" cy="1115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2" descr="C:\мои документы\Атрибутика\Логотип.png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68344" y="332656"/>
              <a:ext cx="1152128" cy="114664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Прямоугольник 5"/>
            <p:cNvSpPr/>
            <p:nvPr/>
          </p:nvSpPr>
          <p:spPr>
            <a:xfrm>
              <a:off x="743392" y="1700808"/>
              <a:ext cx="4478471" cy="34163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 итогам краевого рейтинга территориальных профсоюзных организаций Забайкальского края, Читинская территориальная (городская) организация Профсоюза заняла </a:t>
              </a:r>
              <a:r>
                <a:rPr lang="ru-RU" sz="24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Symbol"/>
                </a:rPr>
                <a:t> </a:t>
              </a:r>
              <a:r>
                <a:rPr lang="ru-RU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место по основным направлениям деятельности</a:t>
              </a:r>
            </a:p>
          </p:txBody>
        </p:sp>
        <p:pic>
          <p:nvPicPr>
            <p:cNvPr id="1026" name="Picture 2" descr="C:\Users\Ирина\Downloads\20220216_133140.jpg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6136" y="1700808"/>
              <a:ext cx="2729057" cy="374674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4921027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251521" y="124468"/>
            <a:ext cx="8648171" cy="6418299"/>
            <a:chOff x="251521" y="124468"/>
            <a:chExt cx="8648171" cy="6418299"/>
          </a:xfrm>
        </p:grpSpPr>
        <p:pic>
          <p:nvPicPr>
            <p:cNvPr id="5" name="Picture 4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1" y="124468"/>
              <a:ext cx="864096" cy="979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>
              <a:off x="611560" y="5373216"/>
              <a:ext cx="7766927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Читинская территориальная (городская) организация Профсоюза работников народного образования и науки РФ</a:t>
              </a:r>
            </a:p>
            <a:p>
              <a:pPr algn="ctr"/>
              <a:r>
                <a: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г. Чита, ул. Журавлева 77, </a:t>
              </a:r>
              <a:r>
                <a:rPr lang="ru-RU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каб</a:t>
              </a:r>
              <a:r>
                <a: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1</a:t>
              </a:r>
            </a:p>
            <a:p>
              <a:pPr algn="ctr"/>
              <a:r>
                <a: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Тел./факс: 8 (3022) 35-61-73 </a:t>
              </a:r>
            </a:p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E-mail</a:t>
              </a:r>
              <a:r>
                <a: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chitaprof@mail.ru</a:t>
              </a:r>
              <a:endParaRPr lang="ru-RU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15617" y="1268760"/>
              <a:ext cx="7128791" cy="31085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 полным вариантом  Публичного отчета о деятельности Читинской территориальной (городской) организации Профсоюза работников народного образования и науки РФ </a:t>
              </a:r>
            </a:p>
            <a:p>
              <a:pPr algn="ctr"/>
              <a:r>
                <a:rPr lang="ru-RU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вы можете ознакомиться  </a:t>
              </a:r>
            </a:p>
            <a:p>
              <a:pPr algn="ctr"/>
              <a:r>
                <a:rPr lang="ru-RU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журнале «ГНМЦ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ru</a:t>
              </a:r>
              <a:r>
                <a:rPr lang="ru-RU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» № 1, 2022 г.</a:t>
              </a:r>
            </a:p>
          </p:txBody>
        </p:sp>
        <p:pic>
          <p:nvPicPr>
            <p:cNvPr id="6" name="Picture 2" descr="C:\мои документы\Атрибутика\Логотип.png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34055" y="182366"/>
              <a:ext cx="965637" cy="921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55535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260958" y="188640"/>
            <a:ext cx="8658174" cy="6402863"/>
            <a:chOff x="260958" y="188640"/>
            <a:chExt cx="8658174" cy="6402863"/>
          </a:xfrm>
        </p:grpSpPr>
        <p:pic>
          <p:nvPicPr>
            <p:cNvPr id="2" name="Picture 4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0958" y="188640"/>
              <a:ext cx="864096" cy="979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" name="Picture 2" descr="C:\мои документы\Атрибутика\Логотип.png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31507" y="225563"/>
              <a:ext cx="987625" cy="9422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Прямоугольник 3"/>
            <p:cNvSpPr/>
            <p:nvPr/>
          </p:nvSpPr>
          <p:spPr>
            <a:xfrm>
              <a:off x="1356647" y="332656"/>
              <a:ext cx="6584159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2021 год </a:t>
              </a:r>
            </a:p>
            <a:p>
              <a:pPr algn="ctr"/>
              <a:r>
                <a:rPr lang="ru-RU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«Год спорта, здоровья и долголетия» </a:t>
              </a:r>
            </a:p>
            <a:p>
              <a:pPr algn="ctr"/>
              <a:r>
                <a:rPr lang="ru-RU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Общероссийском Профсоюзе образования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691917" y="1340768"/>
              <a:ext cx="7911442" cy="17543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indent="452438" algn="just"/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рамках Года первичные профсоюзные организации с членами семьи приняли участие в «Лыжне - 2021». На протяжении года в первичных профсоюзных организациях проводились мероприятия, посвященные Году спорта, здоровья и долголетия такие как «День здоровья», «Профсоюзная зарядка», спортивные мероприятия, мастер-классы для укрепления иммунитета. </a:t>
              </a:r>
            </a:p>
          </p:txBody>
        </p:sp>
        <p:pic>
          <p:nvPicPr>
            <p:cNvPr id="2053" name="Picture 5" descr="C:\мои документы\Публичный доклад\Публичный отчет за 2021 г\Фото\IMG-20210213-WA0013.jpg"/>
            <p:cNvPicPr>
              <a:picLocks noChangeAspect="1" noChangeArrowheads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3306183" y="2991798"/>
              <a:ext cx="2685085" cy="33099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2" name="Picture 4" descr="C:\мои документы\Публичный доклад\Публичный отчет за 2021 г\Фото\IMG-20210213-WA0043.jpg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rot="817423">
              <a:off x="6445625" y="3308107"/>
              <a:ext cx="2344668" cy="32833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0" name="Picture 2" descr="C:\мои документы\Информация для сайта комитета образования\2021 год\Инфо по Году спорта\IMG-20210213-WA0075.jpg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rot="20786308">
              <a:off x="354369" y="3319927"/>
              <a:ext cx="2450555" cy="32674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9511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9866" y="620688"/>
            <a:ext cx="6264696" cy="1944216"/>
          </a:xfrm>
        </p:spPr>
        <p:txBody>
          <a:bodyPr/>
          <a:lstStyle/>
          <a:p>
            <a:pPr marL="0" lvl="0" indent="0" algn="ctr">
              <a:spcBef>
                <a:spcPts val="0"/>
              </a:spcBef>
              <a:buNone/>
            </a:pPr>
            <a:r>
              <a:rPr lang="ru-RU" sz="20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29 сентября 2021 года состоялась внеочередная отчетно-выборная конференция Читинской городской организации Профсоюза работников народного образования и науки РФ</a:t>
            </a:r>
            <a:br>
              <a:rPr lang="ru-RU" sz="20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Председателем избрана </a:t>
            </a:r>
            <a:br>
              <a:rPr lang="ru-RU" sz="20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Рычкова Наталья Владимировна</a:t>
            </a:r>
            <a:br>
              <a:rPr lang="ru-RU" sz="18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5465" y="303095"/>
            <a:ext cx="984168" cy="1115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мои документы\Атрибутика\Логотип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8344" y="332656"/>
            <a:ext cx="1152128" cy="1146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639099" y="2780928"/>
            <a:ext cx="6029245" cy="34194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5598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/>
        </p:nvGrpSpPr>
        <p:grpSpPr>
          <a:xfrm>
            <a:off x="251289" y="260648"/>
            <a:ext cx="8756392" cy="6048671"/>
            <a:chOff x="251289" y="260648"/>
            <a:chExt cx="8756392" cy="6048671"/>
          </a:xfrm>
        </p:grpSpPr>
        <p:grpSp>
          <p:nvGrpSpPr>
            <p:cNvPr id="8" name="Группа 7"/>
            <p:cNvGrpSpPr/>
            <p:nvPr/>
          </p:nvGrpSpPr>
          <p:grpSpPr>
            <a:xfrm>
              <a:off x="251289" y="2600541"/>
              <a:ext cx="3959987" cy="1870016"/>
              <a:chOff x="251289" y="2600541"/>
              <a:chExt cx="3959987" cy="1870016"/>
            </a:xfrm>
          </p:grpSpPr>
          <p:sp>
            <p:nvSpPr>
              <p:cNvPr id="9" name="Полилиния 8"/>
              <p:cNvSpPr/>
              <p:nvPr/>
            </p:nvSpPr>
            <p:spPr>
              <a:xfrm>
                <a:off x="251289" y="2602731"/>
                <a:ext cx="416177" cy="594540"/>
              </a:xfrm>
              <a:custGeom>
                <a:avLst/>
                <a:gdLst>
                  <a:gd name="connsiteX0" fmla="*/ 0 w 594539"/>
                  <a:gd name="connsiteY0" fmla="*/ 0 h 416177"/>
                  <a:gd name="connsiteX1" fmla="*/ 386451 w 594539"/>
                  <a:gd name="connsiteY1" fmla="*/ 0 h 416177"/>
                  <a:gd name="connsiteX2" fmla="*/ 594539 w 594539"/>
                  <a:gd name="connsiteY2" fmla="*/ 208089 h 416177"/>
                  <a:gd name="connsiteX3" fmla="*/ 386451 w 594539"/>
                  <a:gd name="connsiteY3" fmla="*/ 416177 h 416177"/>
                  <a:gd name="connsiteX4" fmla="*/ 0 w 594539"/>
                  <a:gd name="connsiteY4" fmla="*/ 416177 h 416177"/>
                  <a:gd name="connsiteX5" fmla="*/ 208089 w 594539"/>
                  <a:gd name="connsiteY5" fmla="*/ 208089 h 416177"/>
                  <a:gd name="connsiteX6" fmla="*/ 0 w 594539"/>
                  <a:gd name="connsiteY6" fmla="*/ 0 h 4161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94539" h="416177">
                    <a:moveTo>
                      <a:pt x="594538" y="0"/>
                    </a:moveTo>
                    <a:lnTo>
                      <a:pt x="594538" y="270516"/>
                    </a:lnTo>
                    <a:lnTo>
                      <a:pt x="297269" y="416177"/>
                    </a:lnTo>
                    <a:lnTo>
                      <a:pt x="1" y="270516"/>
                    </a:lnTo>
                    <a:lnTo>
                      <a:pt x="1" y="0"/>
                    </a:lnTo>
                    <a:lnTo>
                      <a:pt x="297269" y="145662"/>
                    </a:lnTo>
                    <a:lnTo>
                      <a:pt x="594538" y="0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1">
                <a:schemeClr val="accent2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7621" tIns="215710" rIns="7619" bIns="215708" numCol="1" spcCol="1270" anchor="ctr" anchorCtr="0">
                <a:noAutofit/>
              </a:bodyPr>
              <a:lstStyle/>
              <a:p>
                <a:pPr lvl="0" algn="l" defTabSz="533400" rt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ru-RU" sz="1200" b="1" kern="1200" dirty="0"/>
              </a:p>
            </p:txBody>
          </p:sp>
          <p:sp>
            <p:nvSpPr>
              <p:cNvPr id="11" name="Полилиния 10"/>
              <p:cNvSpPr/>
              <p:nvPr/>
            </p:nvSpPr>
            <p:spPr>
              <a:xfrm>
                <a:off x="658853" y="2600541"/>
                <a:ext cx="3543812" cy="386451"/>
              </a:xfrm>
              <a:custGeom>
                <a:avLst/>
                <a:gdLst>
                  <a:gd name="connsiteX0" fmla="*/ 64410 w 386450"/>
                  <a:gd name="connsiteY0" fmla="*/ 0 h 3543811"/>
                  <a:gd name="connsiteX1" fmla="*/ 322040 w 386450"/>
                  <a:gd name="connsiteY1" fmla="*/ 0 h 3543811"/>
                  <a:gd name="connsiteX2" fmla="*/ 386450 w 386450"/>
                  <a:gd name="connsiteY2" fmla="*/ 64410 h 3543811"/>
                  <a:gd name="connsiteX3" fmla="*/ 386450 w 386450"/>
                  <a:gd name="connsiteY3" fmla="*/ 3543811 h 3543811"/>
                  <a:gd name="connsiteX4" fmla="*/ 386450 w 386450"/>
                  <a:gd name="connsiteY4" fmla="*/ 3543811 h 3543811"/>
                  <a:gd name="connsiteX5" fmla="*/ 0 w 386450"/>
                  <a:gd name="connsiteY5" fmla="*/ 3543811 h 3543811"/>
                  <a:gd name="connsiteX6" fmla="*/ 0 w 386450"/>
                  <a:gd name="connsiteY6" fmla="*/ 3543811 h 3543811"/>
                  <a:gd name="connsiteX7" fmla="*/ 0 w 386450"/>
                  <a:gd name="connsiteY7" fmla="*/ 64410 h 3543811"/>
                  <a:gd name="connsiteX8" fmla="*/ 64410 w 386450"/>
                  <a:gd name="connsiteY8" fmla="*/ 0 h 3543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86450" h="3543811">
                    <a:moveTo>
                      <a:pt x="386450" y="590654"/>
                    </a:moveTo>
                    <a:lnTo>
                      <a:pt x="386450" y="2953157"/>
                    </a:lnTo>
                    <a:cubicBezTo>
                      <a:pt x="386450" y="3279367"/>
                      <a:pt x="383305" y="3543806"/>
                      <a:pt x="379426" y="3543806"/>
                    </a:cubicBezTo>
                    <a:lnTo>
                      <a:pt x="0" y="3543806"/>
                    </a:lnTo>
                    <a:lnTo>
                      <a:pt x="0" y="3543806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379426" y="5"/>
                    </a:lnTo>
                    <a:cubicBezTo>
                      <a:pt x="383305" y="5"/>
                      <a:pt x="386450" y="264444"/>
                      <a:pt x="386450" y="590654"/>
                    </a:cubicBez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9569" tIns="27755" rIns="27755" bIns="27756" numCol="1" spcCol="1270" anchor="ctr" anchorCtr="0">
                <a:noAutofit/>
              </a:bodyPr>
              <a:lstStyle/>
              <a:p>
                <a:pPr marL="114300" lvl="1" indent="-114300" algn="l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ru-RU" sz="1400" b="1" kern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50 общеобразовательных организаций</a:t>
                </a:r>
              </a:p>
            </p:txBody>
          </p:sp>
          <p:sp>
            <p:nvSpPr>
              <p:cNvPr id="12" name="Полилиния 11"/>
              <p:cNvSpPr/>
              <p:nvPr/>
            </p:nvSpPr>
            <p:spPr>
              <a:xfrm>
                <a:off x="251289" y="3027160"/>
                <a:ext cx="416178" cy="594539"/>
              </a:xfrm>
              <a:custGeom>
                <a:avLst/>
                <a:gdLst>
                  <a:gd name="connsiteX0" fmla="*/ 0 w 594539"/>
                  <a:gd name="connsiteY0" fmla="*/ 0 h 416177"/>
                  <a:gd name="connsiteX1" fmla="*/ 386451 w 594539"/>
                  <a:gd name="connsiteY1" fmla="*/ 0 h 416177"/>
                  <a:gd name="connsiteX2" fmla="*/ 594539 w 594539"/>
                  <a:gd name="connsiteY2" fmla="*/ 208089 h 416177"/>
                  <a:gd name="connsiteX3" fmla="*/ 386451 w 594539"/>
                  <a:gd name="connsiteY3" fmla="*/ 416177 h 416177"/>
                  <a:gd name="connsiteX4" fmla="*/ 0 w 594539"/>
                  <a:gd name="connsiteY4" fmla="*/ 416177 h 416177"/>
                  <a:gd name="connsiteX5" fmla="*/ 208089 w 594539"/>
                  <a:gd name="connsiteY5" fmla="*/ 208089 h 416177"/>
                  <a:gd name="connsiteX6" fmla="*/ 0 w 594539"/>
                  <a:gd name="connsiteY6" fmla="*/ 0 h 4161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94539" h="416177">
                    <a:moveTo>
                      <a:pt x="594538" y="0"/>
                    </a:moveTo>
                    <a:lnTo>
                      <a:pt x="594538" y="270516"/>
                    </a:lnTo>
                    <a:lnTo>
                      <a:pt x="297269" y="416177"/>
                    </a:lnTo>
                    <a:lnTo>
                      <a:pt x="1" y="270516"/>
                    </a:lnTo>
                    <a:lnTo>
                      <a:pt x="1" y="0"/>
                    </a:lnTo>
                    <a:lnTo>
                      <a:pt x="297269" y="145662"/>
                    </a:lnTo>
                    <a:lnTo>
                      <a:pt x="594538" y="0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1">
                <a:schemeClr val="accent2">
                  <a:hueOff val="-2185134"/>
                  <a:satOff val="-2592"/>
                  <a:lumOff val="-1372"/>
                  <a:alphaOff val="0"/>
                </a:schemeClr>
              </a:lnRef>
              <a:fillRef idx="3">
                <a:schemeClr val="accent2">
                  <a:hueOff val="-2185134"/>
                  <a:satOff val="-2592"/>
                  <a:lumOff val="-1372"/>
                  <a:alphaOff val="0"/>
                </a:schemeClr>
              </a:fillRef>
              <a:effectRef idx="2">
                <a:schemeClr val="accent2">
                  <a:hueOff val="-2185134"/>
                  <a:satOff val="-2592"/>
                  <a:lumOff val="-1372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7621" tIns="215709" rIns="7620" bIns="215708" numCol="1" spcCol="1270" anchor="ctr" anchorCtr="0">
                <a:noAutofit/>
              </a:bodyPr>
              <a:lstStyle/>
              <a:p>
                <a:pPr lvl="0" algn="l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ru-RU" sz="1200" b="1" kern="1200" dirty="0"/>
              </a:p>
            </p:txBody>
          </p:sp>
          <p:sp>
            <p:nvSpPr>
              <p:cNvPr id="13" name="Полилиния 12"/>
              <p:cNvSpPr/>
              <p:nvPr/>
            </p:nvSpPr>
            <p:spPr>
              <a:xfrm>
                <a:off x="667464" y="3027161"/>
                <a:ext cx="3543812" cy="386451"/>
              </a:xfrm>
              <a:custGeom>
                <a:avLst/>
                <a:gdLst>
                  <a:gd name="connsiteX0" fmla="*/ 64410 w 386450"/>
                  <a:gd name="connsiteY0" fmla="*/ 0 h 3543811"/>
                  <a:gd name="connsiteX1" fmla="*/ 322040 w 386450"/>
                  <a:gd name="connsiteY1" fmla="*/ 0 h 3543811"/>
                  <a:gd name="connsiteX2" fmla="*/ 386450 w 386450"/>
                  <a:gd name="connsiteY2" fmla="*/ 64410 h 3543811"/>
                  <a:gd name="connsiteX3" fmla="*/ 386450 w 386450"/>
                  <a:gd name="connsiteY3" fmla="*/ 3543811 h 3543811"/>
                  <a:gd name="connsiteX4" fmla="*/ 386450 w 386450"/>
                  <a:gd name="connsiteY4" fmla="*/ 3543811 h 3543811"/>
                  <a:gd name="connsiteX5" fmla="*/ 0 w 386450"/>
                  <a:gd name="connsiteY5" fmla="*/ 3543811 h 3543811"/>
                  <a:gd name="connsiteX6" fmla="*/ 0 w 386450"/>
                  <a:gd name="connsiteY6" fmla="*/ 3543811 h 3543811"/>
                  <a:gd name="connsiteX7" fmla="*/ 0 w 386450"/>
                  <a:gd name="connsiteY7" fmla="*/ 64410 h 3543811"/>
                  <a:gd name="connsiteX8" fmla="*/ 64410 w 386450"/>
                  <a:gd name="connsiteY8" fmla="*/ 0 h 3543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86450" h="3543811">
                    <a:moveTo>
                      <a:pt x="386450" y="590654"/>
                    </a:moveTo>
                    <a:lnTo>
                      <a:pt x="386450" y="2953157"/>
                    </a:lnTo>
                    <a:cubicBezTo>
                      <a:pt x="386450" y="3279367"/>
                      <a:pt x="383305" y="3543806"/>
                      <a:pt x="379426" y="3543806"/>
                    </a:cubicBezTo>
                    <a:lnTo>
                      <a:pt x="0" y="3543806"/>
                    </a:lnTo>
                    <a:lnTo>
                      <a:pt x="0" y="3543806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379426" y="5"/>
                    </a:lnTo>
                    <a:cubicBezTo>
                      <a:pt x="383305" y="5"/>
                      <a:pt x="386450" y="264444"/>
                      <a:pt x="386450" y="590654"/>
                    </a:cubicBez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hueOff val="-2185134"/>
                  <a:satOff val="-2592"/>
                  <a:lumOff val="-1372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9569" tIns="27755" rIns="27755" bIns="27756" numCol="1" spcCol="1270" anchor="ctr" anchorCtr="0">
                <a:noAutofit/>
              </a:bodyPr>
              <a:lstStyle/>
              <a:p>
                <a:pPr marL="0" lvl="1" indent="0" algn="l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ru-RU" sz="1400" b="1" kern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39 дошкольных образовательных       организаций</a:t>
                </a:r>
              </a:p>
            </p:txBody>
          </p:sp>
          <p:sp>
            <p:nvSpPr>
              <p:cNvPr id="20" name="Полилиния 19"/>
              <p:cNvSpPr/>
              <p:nvPr/>
            </p:nvSpPr>
            <p:spPr>
              <a:xfrm>
                <a:off x="251289" y="3451589"/>
                <a:ext cx="416177" cy="594539"/>
              </a:xfrm>
              <a:custGeom>
                <a:avLst/>
                <a:gdLst>
                  <a:gd name="connsiteX0" fmla="*/ 0 w 594539"/>
                  <a:gd name="connsiteY0" fmla="*/ 0 h 416177"/>
                  <a:gd name="connsiteX1" fmla="*/ 386451 w 594539"/>
                  <a:gd name="connsiteY1" fmla="*/ 0 h 416177"/>
                  <a:gd name="connsiteX2" fmla="*/ 594539 w 594539"/>
                  <a:gd name="connsiteY2" fmla="*/ 208089 h 416177"/>
                  <a:gd name="connsiteX3" fmla="*/ 386451 w 594539"/>
                  <a:gd name="connsiteY3" fmla="*/ 416177 h 416177"/>
                  <a:gd name="connsiteX4" fmla="*/ 0 w 594539"/>
                  <a:gd name="connsiteY4" fmla="*/ 416177 h 416177"/>
                  <a:gd name="connsiteX5" fmla="*/ 208089 w 594539"/>
                  <a:gd name="connsiteY5" fmla="*/ 208089 h 416177"/>
                  <a:gd name="connsiteX6" fmla="*/ 0 w 594539"/>
                  <a:gd name="connsiteY6" fmla="*/ 0 h 4161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94539" h="416177">
                    <a:moveTo>
                      <a:pt x="594538" y="0"/>
                    </a:moveTo>
                    <a:lnTo>
                      <a:pt x="594538" y="270516"/>
                    </a:lnTo>
                    <a:lnTo>
                      <a:pt x="297269" y="416177"/>
                    </a:lnTo>
                    <a:lnTo>
                      <a:pt x="1" y="270516"/>
                    </a:lnTo>
                    <a:lnTo>
                      <a:pt x="1" y="0"/>
                    </a:lnTo>
                    <a:lnTo>
                      <a:pt x="297269" y="145662"/>
                    </a:lnTo>
                    <a:lnTo>
                      <a:pt x="594538" y="0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1">
                <a:schemeClr val="accent2">
                  <a:hueOff val="-4370269"/>
                  <a:satOff val="-5184"/>
                  <a:lumOff val="-2745"/>
                  <a:alphaOff val="0"/>
                </a:schemeClr>
              </a:lnRef>
              <a:fillRef idx="3">
                <a:schemeClr val="accent2">
                  <a:hueOff val="-4370269"/>
                  <a:satOff val="-5184"/>
                  <a:lumOff val="-2745"/>
                  <a:alphaOff val="0"/>
                </a:schemeClr>
              </a:fillRef>
              <a:effectRef idx="2">
                <a:schemeClr val="accent2">
                  <a:hueOff val="-4370269"/>
                  <a:satOff val="-5184"/>
                  <a:lumOff val="-2745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7621" tIns="215709" rIns="7619" bIns="215708" numCol="1" spcCol="1270" anchor="ctr" anchorCtr="0">
                <a:noAutofit/>
              </a:bodyPr>
              <a:lstStyle/>
              <a:p>
                <a:pPr lvl="0" algn="l" defTabSz="533400" rt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ru-RU" sz="1200" b="1" kern="1200" dirty="0"/>
              </a:p>
            </p:txBody>
          </p:sp>
          <p:sp>
            <p:nvSpPr>
              <p:cNvPr id="22" name="Полилиния 21"/>
              <p:cNvSpPr/>
              <p:nvPr/>
            </p:nvSpPr>
            <p:spPr>
              <a:xfrm>
                <a:off x="667854" y="3464706"/>
                <a:ext cx="3543422" cy="386451"/>
              </a:xfrm>
              <a:custGeom>
                <a:avLst/>
                <a:gdLst>
                  <a:gd name="connsiteX0" fmla="*/ 64410 w 386450"/>
                  <a:gd name="connsiteY0" fmla="*/ 0 h 3543421"/>
                  <a:gd name="connsiteX1" fmla="*/ 322040 w 386450"/>
                  <a:gd name="connsiteY1" fmla="*/ 0 h 3543421"/>
                  <a:gd name="connsiteX2" fmla="*/ 386450 w 386450"/>
                  <a:gd name="connsiteY2" fmla="*/ 64410 h 3543421"/>
                  <a:gd name="connsiteX3" fmla="*/ 386450 w 386450"/>
                  <a:gd name="connsiteY3" fmla="*/ 3543421 h 3543421"/>
                  <a:gd name="connsiteX4" fmla="*/ 386450 w 386450"/>
                  <a:gd name="connsiteY4" fmla="*/ 3543421 h 3543421"/>
                  <a:gd name="connsiteX5" fmla="*/ 0 w 386450"/>
                  <a:gd name="connsiteY5" fmla="*/ 3543421 h 3543421"/>
                  <a:gd name="connsiteX6" fmla="*/ 0 w 386450"/>
                  <a:gd name="connsiteY6" fmla="*/ 3543421 h 3543421"/>
                  <a:gd name="connsiteX7" fmla="*/ 0 w 386450"/>
                  <a:gd name="connsiteY7" fmla="*/ 64410 h 3543421"/>
                  <a:gd name="connsiteX8" fmla="*/ 64410 w 386450"/>
                  <a:gd name="connsiteY8" fmla="*/ 0 h 35434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86450" h="3543421">
                    <a:moveTo>
                      <a:pt x="386450" y="590589"/>
                    </a:moveTo>
                    <a:lnTo>
                      <a:pt x="386450" y="2952832"/>
                    </a:lnTo>
                    <a:cubicBezTo>
                      <a:pt x="386450" y="3279006"/>
                      <a:pt x="383305" y="3543416"/>
                      <a:pt x="379425" y="3543416"/>
                    </a:cubicBezTo>
                    <a:lnTo>
                      <a:pt x="0" y="3543416"/>
                    </a:lnTo>
                    <a:lnTo>
                      <a:pt x="0" y="3543416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379425" y="5"/>
                    </a:lnTo>
                    <a:cubicBezTo>
                      <a:pt x="383305" y="5"/>
                      <a:pt x="386450" y="264415"/>
                      <a:pt x="386450" y="590589"/>
                    </a:cubicBez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hueOff val="-4370269"/>
                  <a:satOff val="-5184"/>
                  <a:lumOff val="-2745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9569" tIns="27755" rIns="27755" bIns="27756" numCol="1" spcCol="1270" anchor="ctr" anchorCtr="0">
                <a:noAutofit/>
              </a:bodyPr>
              <a:lstStyle/>
              <a:p>
                <a:pPr marL="114300" lvl="1" indent="-114300" algn="l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ru-RU" sz="1400" b="1" kern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12 организаций дополнительного образования </a:t>
                </a:r>
              </a:p>
            </p:txBody>
          </p:sp>
          <p:sp>
            <p:nvSpPr>
              <p:cNvPr id="23" name="Полилиния 22"/>
              <p:cNvSpPr/>
              <p:nvPr/>
            </p:nvSpPr>
            <p:spPr>
              <a:xfrm>
                <a:off x="251289" y="3876018"/>
                <a:ext cx="416177" cy="594539"/>
              </a:xfrm>
              <a:custGeom>
                <a:avLst/>
                <a:gdLst>
                  <a:gd name="connsiteX0" fmla="*/ 0 w 594539"/>
                  <a:gd name="connsiteY0" fmla="*/ 0 h 416177"/>
                  <a:gd name="connsiteX1" fmla="*/ 386451 w 594539"/>
                  <a:gd name="connsiteY1" fmla="*/ 0 h 416177"/>
                  <a:gd name="connsiteX2" fmla="*/ 594539 w 594539"/>
                  <a:gd name="connsiteY2" fmla="*/ 208089 h 416177"/>
                  <a:gd name="connsiteX3" fmla="*/ 386451 w 594539"/>
                  <a:gd name="connsiteY3" fmla="*/ 416177 h 416177"/>
                  <a:gd name="connsiteX4" fmla="*/ 0 w 594539"/>
                  <a:gd name="connsiteY4" fmla="*/ 416177 h 416177"/>
                  <a:gd name="connsiteX5" fmla="*/ 208089 w 594539"/>
                  <a:gd name="connsiteY5" fmla="*/ 208089 h 416177"/>
                  <a:gd name="connsiteX6" fmla="*/ 0 w 594539"/>
                  <a:gd name="connsiteY6" fmla="*/ 0 h 4161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94539" h="416177">
                    <a:moveTo>
                      <a:pt x="594538" y="0"/>
                    </a:moveTo>
                    <a:lnTo>
                      <a:pt x="594538" y="270516"/>
                    </a:lnTo>
                    <a:lnTo>
                      <a:pt x="297269" y="416177"/>
                    </a:lnTo>
                    <a:lnTo>
                      <a:pt x="1" y="270516"/>
                    </a:lnTo>
                    <a:lnTo>
                      <a:pt x="1" y="0"/>
                    </a:lnTo>
                    <a:lnTo>
                      <a:pt x="297269" y="145662"/>
                    </a:lnTo>
                    <a:lnTo>
                      <a:pt x="594538" y="0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1">
                <a:schemeClr val="accent2">
                  <a:hueOff val="-6555403"/>
                  <a:satOff val="-7776"/>
                  <a:lumOff val="-4117"/>
                  <a:alphaOff val="0"/>
                </a:schemeClr>
              </a:lnRef>
              <a:fillRef idx="3">
                <a:schemeClr val="accent2">
                  <a:hueOff val="-6555403"/>
                  <a:satOff val="-7776"/>
                  <a:lumOff val="-4117"/>
                  <a:alphaOff val="0"/>
                </a:schemeClr>
              </a:fillRef>
              <a:effectRef idx="2">
                <a:schemeClr val="accent2">
                  <a:hueOff val="-6555403"/>
                  <a:satOff val="-7776"/>
                  <a:lumOff val="-4117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7621" tIns="215709" rIns="7619" bIns="215708" numCol="1" spcCol="1270" anchor="ctr" anchorCtr="0">
                <a:noAutofit/>
              </a:bodyPr>
              <a:lstStyle/>
              <a:p>
                <a:pPr lvl="0" algn="l" defTabSz="533400" rt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ru-RU" sz="1200" b="1" kern="1200" dirty="0"/>
              </a:p>
            </p:txBody>
          </p:sp>
          <p:sp>
            <p:nvSpPr>
              <p:cNvPr id="24" name="Полилиния 23"/>
              <p:cNvSpPr/>
              <p:nvPr/>
            </p:nvSpPr>
            <p:spPr>
              <a:xfrm>
                <a:off x="667464" y="3896334"/>
                <a:ext cx="3543812" cy="386451"/>
              </a:xfrm>
              <a:custGeom>
                <a:avLst/>
                <a:gdLst>
                  <a:gd name="connsiteX0" fmla="*/ 64410 w 386450"/>
                  <a:gd name="connsiteY0" fmla="*/ 0 h 3543811"/>
                  <a:gd name="connsiteX1" fmla="*/ 322040 w 386450"/>
                  <a:gd name="connsiteY1" fmla="*/ 0 h 3543811"/>
                  <a:gd name="connsiteX2" fmla="*/ 386450 w 386450"/>
                  <a:gd name="connsiteY2" fmla="*/ 64410 h 3543811"/>
                  <a:gd name="connsiteX3" fmla="*/ 386450 w 386450"/>
                  <a:gd name="connsiteY3" fmla="*/ 3543811 h 3543811"/>
                  <a:gd name="connsiteX4" fmla="*/ 386450 w 386450"/>
                  <a:gd name="connsiteY4" fmla="*/ 3543811 h 3543811"/>
                  <a:gd name="connsiteX5" fmla="*/ 0 w 386450"/>
                  <a:gd name="connsiteY5" fmla="*/ 3543811 h 3543811"/>
                  <a:gd name="connsiteX6" fmla="*/ 0 w 386450"/>
                  <a:gd name="connsiteY6" fmla="*/ 3543811 h 3543811"/>
                  <a:gd name="connsiteX7" fmla="*/ 0 w 386450"/>
                  <a:gd name="connsiteY7" fmla="*/ 64410 h 3543811"/>
                  <a:gd name="connsiteX8" fmla="*/ 64410 w 386450"/>
                  <a:gd name="connsiteY8" fmla="*/ 0 h 3543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86450" h="3543811">
                    <a:moveTo>
                      <a:pt x="386450" y="590654"/>
                    </a:moveTo>
                    <a:lnTo>
                      <a:pt x="386450" y="2953157"/>
                    </a:lnTo>
                    <a:cubicBezTo>
                      <a:pt x="386450" y="3279367"/>
                      <a:pt x="383305" y="3543806"/>
                      <a:pt x="379426" y="3543806"/>
                    </a:cubicBezTo>
                    <a:lnTo>
                      <a:pt x="0" y="3543806"/>
                    </a:lnTo>
                    <a:lnTo>
                      <a:pt x="0" y="3543806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379426" y="5"/>
                    </a:lnTo>
                    <a:cubicBezTo>
                      <a:pt x="383305" y="5"/>
                      <a:pt x="386450" y="264444"/>
                      <a:pt x="386450" y="590654"/>
                    </a:cubicBez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hueOff val="-6555403"/>
                  <a:satOff val="-7776"/>
                  <a:lumOff val="-4117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9569" tIns="27755" rIns="27755" bIns="27756" numCol="1" spcCol="1270" anchor="ctr" anchorCtr="0">
                <a:noAutofit/>
              </a:bodyPr>
              <a:lstStyle/>
              <a:p>
                <a:pPr marL="114300" lvl="1" indent="-114300" algn="l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ru-RU" sz="1400" b="1" kern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 другие</a:t>
                </a:r>
              </a:p>
            </p:txBody>
          </p:sp>
        </p:grpSp>
        <p:pic>
          <p:nvPicPr>
            <p:cNvPr id="5" name="Picture 4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1" y="260648"/>
              <a:ext cx="864096" cy="979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Прямоугольник 13"/>
            <p:cNvSpPr/>
            <p:nvPr/>
          </p:nvSpPr>
          <p:spPr>
            <a:xfrm>
              <a:off x="1259632" y="260648"/>
              <a:ext cx="6840760" cy="13234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/>
              <a:r>
                <a:rPr lang="ru-RU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 состоянию на 01 января 2022 года на учете в Читинской территориальной (городской) организации Профессионального союза работников народного образования  и науки РФ состоит: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407939" y="1718862"/>
              <a:ext cx="372616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/>
              <a:r>
                <a:rPr lang="ru-RU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104 первичных профсоюзных организаций</a:t>
              </a:r>
              <a:endParaRPr lang="ru-RU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4788024" y="1746786"/>
              <a:ext cx="372616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/>
              <a:r>
                <a:rPr lang="ru-RU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Численность членов профсоюза</a:t>
              </a:r>
              <a:endParaRPr lang="ru-RU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44" name="Группа 43"/>
            <p:cNvGrpSpPr/>
            <p:nvPr/>
          </p:nvGrpSpPr>
          <p:grpSpPr>
            <a:xfrm>
              <a:off x="4788023" y="2576467"/>
              <a:ext cx="1690212" cy="1870928"/>
              <a:chOff x="4788023" y="2576467"/>
              <a:chExt cx="1690212" cy="1870928"/>
            </a:xfrm>
          </p:grpSpPr>
          <p:sp>
            <p:nvSpPr>
              <p:cNvPr id="27" name="Полилиния 26"/>
              <p:cNvSpPr/>
              <p:nvPr/>
            </p:nvSpPr>
            <p:spPr>
              <a:xfrm>
                <a:off x="4788023" y="2577743"/>
                <a:ext cx="416584" cy="595121"/>
              </a:xfrm>
              <a:custGeom>
                <a:avLst/>
                <a:gdLst>
                  <a:gd name="connsiteX0" fmla="*/ 0 w 595120"/>
                  <a:gd name="connsiteY0" fmla="*/ 0 h 416584"/>
                  <a:gd name="connsiteX1" fmla="*/ 386828 w 595120"/>
                  <a:gd name="connsiteY1" fmla="*/ 0 h 416584"/>
                  <a:gd name="connsiteX2" fmla="*/ 595120 w 595120"/>
                  <a:gd name="connsiteY2" fmla="*/ 208292 h 416584"/>
                  <a:gd name="connsiteX3" fmla="*/ 386828 w 595120"/>
                  <a:gd name="connsiteY3" fmla="*/ 416584 h 416584"/>
                  <a:gd name="connsiteX4" fmla="*/ 0 w 595120"/>
                  <a:gd name="connsiteY4" fmla="*/ 416584 h 416584"/>
                  <a:gd name="connsiteX5" fmla="*/ 208292 w 595120"/>
                  <a:gd name="connsiteY5" fmla="*/ 208292 h 416584"/>
                  <a:gd name="connsiteX6" fmla="*/ 0 w 595120"/>
                  <a:gd name="connsiteY6" fmla="*/ 0 h 4165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95120" h="416584">
                    <a:moveTo>
                      <a:pt x="595119" y="0"/>
                    </a:moveTo>
                    <a:lnTo>
                      <a:pt x="595119" y="270780"/>
                    </a:lnTo>
                    <a:lnTo>
                      <a:pt x="297560" y="416584"/>
                    </a:lnTo>
                    <a:lnTo>
                      <a:pt x="1" y="270780"/>
                    </a:lnTo>
                    <a:lnTo>
                      <a:pt x="1" y="0"/>
                    </a:lnTo>
                    <a:lnTo>
                      <a:pt x="297560" y="145804"/>
                    </a:lnTo>
                    <a:lnTo>
                      <a:pt x="595119" y="0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1">
                <a:schemeClr val="accent2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1430" tIns="219723" rIns="11430" bIns="219722" numCol="1" spcCol="1270" anchor="ctr" anchorCtr="0">
                <a:noAutofit/>
              </a:bodyPr>
              <a:lstStyle/>
              <a:p>
                <a:pPr lvl="0" algn="ctr" defTabSz="800100" rt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ru-RU" sz="1800" b="1" kern="1200" dirty="0"/>
              </a:p>
            </p:txBody>
          </p:sp>
          <p:sp>
            <p:nvSpPr>
              <p:cNvPr id="28" name="Полилиния 27"/>
              <p:cNvSpPr/>
              <p:nvPr/>
            </p:nvSpPr>
            <p:spPr>
              <a:xfrm>
                <a:off x="5201512" y="2576467"/>
                <a:ext cx="1273628" cy="386828"/>
              </a:xfrm>
              <a:custGeom>
                <a:avLst/>
                <a:gdLst>
                  <a:gd name="connsiteX0" fmla="*/ 64473 w 386828"/>
                  <a:gd name="connsiteY0" fmla="*/ 0 h 1273628"/>
                  <a:gd name="connsiteX1" fmla="*/ 322355 w 386828"/>
                  <a:gd name="connsiteY1" fmla="*/ 0 h 1273628"/>
                  <a:gd name="connsiteX2" fmla="*/ 386828 w 386828"/>
                  <a:gd name="connsiteY2" fmla="*/ 64473 h 1273628"/>
                  <a:gd name="connsiteX3" fmla="*/ 386828 w 386828"/>
                  <a:gd name="connsiteY3" fmla="*/ 1273628 h 1273628"/>
                  <a:gd name="connsiteX4" fmla="*/ 386828 w 386828"/>
                  <a:gd name="connsiteY4" fmla="*/ 1273628 h 1273628"/>
                  <a:gd name="connsiteX5" fmla="*/ 0 w 386828"/>
                  <a:gd name="connsiteY5" fmla="*/ 1273628 h 1273628"/>
                  <a:gd name="connsiteX6" fmla="*/ 0 w 386828"/>
                  <a:gd name="connsiteY6" fmla="*/ 1273628 h 1273628"/>
                  <a:gd name="connsiteX7" fmla="*/ 0 w 386828"/>
                  <a:gd name="connsiteY7" fmla="*/ 64473 h 1273628"/>
                  <a:gd name="connsiteX8" fmla="*/ 64473 w 386828"/>
                  <a:gd name="connsiteY8" fmla="*/ 0 h 12736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86828" h="1273628">
                    <a:moveTo>
                      <a:pt x="386828" y="212277"/>
                    </a:moveTo>
                    <a:lnTo>
                      <a:pt x="386828" y="1061351"/>
                    </a:lnTo>
                    <a:cubicBezTo>
                      <a:pt x="386828" y="1178587"/>
                      <a:pt x="378061" y="1273628"/>
                      <a:pt x="367246" y="1273628"/>
                    </a:cubicBezTo>
                    <a:lnTo>
                      <a:pt x="0" y="1273628"/>
                    </a:lnTo>
                    <a:lnTo>
                      <a:pt x="0" y="1273628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367246" y="0"/>
                    </a:lnTo>
                    <a:cubicBezTo>
                      <a:pt x="378061" y="0"/>
                      <a:pt x="386828" y="95041"/>
                      <a:pt x="386828" y="212277"/>
                    </a:cubicBez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28017" tIns="30312" rIns="30312" bIns="30314" numCol="1" spcCol="1270" anchor="ctr" anchorCtr="0">
                <a:noAutofit/>
              </a:bodyPr>
              <a:lstStyle/>
              <a:p>
                <a:pPr marL="171450" lvl="1" indent="-17145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ru-RU" sz="1800" b="1" kern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1206</a:t>
                </a:r>
              </a:p>
            </p:txBody>
          </p:sp>
          <p:sp>
            <p:nvSpPr>
              <p:cNvPr id="29" name="Полилиния 28"/>
              <p:cNvSpPr/>
              <p:nvPr/>
            </p:nvSpPr>
            <p:spPr>
              <a:xfrm>
                <a:off x="4788023" y="3002587"/>
                <a:ext cx="416585" cy="595120"/>
              </a:xfrm>
              <a:custGeom>
                <a:avLst/>
                <a:gdLst>
                  <a:gd name="connsiteX0" fmla="*/ 0 w 595120"/>
                  <a:gd name="connsiteY0" fmla="*/ 0 h 416584"/>
                  <a:gd name="connsiteX1" fmla="*/ 386828 w 595120"/>
                  <a:gd name="connsiteY1" fmla="*/ 0 h 416584"/>
                  <a:gd name="connsiteX2" fmla="*/ 595120 w 595120"/>
                  <a:gd name="connsiteY2" fmla="*/ 208292 h 416584"/>
                  <a:gd name="connsiteX3" fmla="*/ 386828 w 595120"/>
                  <a:gd name="connsiteY3" fmla="*/ 416584 h 416584"/>
                  <a:gd name="connsiteX4" fmla="*/ 0 w 595120"/>
                  <a:gd name="connsiteY4" fmla="*/ 416584 h 416584"/>
                  <a:gd name="connsiteX5" fmla="*/ 208292 w 595120"/>
                  <a:gd name="connsiteY5" fmla="*/ 208292 h 416584"/>
                  <a:gd name="connsiteX6" fmla="*/ 0 w 595120"/>
                  <a:gd name="connsiteY6" fmla="*/ 0 h 4165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95120" h="416584">
                    <a:moveTo>
                      <a:pt x="595119" y="0"/>
                    </a:moveTo>
                    <a:lnTo>
                      <a:pt x="595119" y="270780"/>
                    </a:lnTo>
                    <a:lnTo>
                      <a:pt x="297560" y="416584"/>
                    </a:lnTo>
                    <a:lnTo>
                      <a:pt x="1" y="270780"/>
                    </a:lnTo>
                    <a:lnTo>
                      <a:pt x="1" y="0"/>
                    </a:lnTo>
                    <a:lnTo>
                      <a:pt x="297560" y="145804"/>
                    </a:lnTo>
                    <a:lnTo>
                      <a:pt x="595119" y="0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1">
                <a:schemeClr val="accent2">
                  <a:hueOff val="-2185134"/>
                  <a:satOff val="-2592"/>
                  <a:lumOff val="-1372"/>
                  <a:alphaOff val="0"/>
                </a:schemeClr>
              </a:lnRef>
              <a:fillRef idx="3">
                <a:schemeClr val="accent2">
                  <a:hueOff val="-2185134"/>
                  <a:satOff val="-2592"/>
                  <a:lumOff val="-1372"/>
                  <a:alphaOff val="0"/>
                </a:schemeClr>
              </a:fillRef>
              <a:effectRef idx="2">
                <a:schemeClr val="accent2">
                  <a:hueOff val="-2185134"/>
                  <a:satOff val="-2592"/>
                  <a:lumOff val="-1372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1430" tIns="219722" rIns="11431" bIns="219722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ru-RU" sz="1800" b="1" kern="1200" dirty="0"/>
              </a:p>
            </p:txBody>
          </p:sp>
          <p:sp>
            <p:nvSpPr>
              <p:cNvPr id="30" name="Полилиния 29"/>
              <p:cNvSpPr/>
              <p:nvPr/>
            </p:nvSpPr>
            <p:spPr>
              <a:xfrm>
                <a:off x="5204607" y="3002588"/>
                <a:ext cx="1273628" cy="386828"/>
              </a:xfrm>
              <a:custGeom>
                <a:avLst/>
                <a:gdLst>
                  <a:gd name="connsiteX0" fmla="*/ 64473 w 386828"/>
                  <a:gd name="connsiteY0" fmla="*/ 0 h 1273628"/>
                  <a:gd name="connsiteX1" fmla="*/ 322355 w 386828"/>
                  <a:gd name="connsiteY1" fmla="*/ 0 h 1273628"/>
                  <a:gd name="connsiteX2" fmla="*/ 386828 w 386828"/>
                  <a:gd name="connsiteY2" fmla="*/ 64473 h 1273628"/>
                  <a:gd name="connsiteX3" fmla="*/ 386828 w 386828"/>
                  <a:gd name="connsiteY3" fmla="*/ 1273628 h 1273628"/>
                  <a:gd name="connsiteX4" fmla="*/ 386828 w 386828"/>
                  <a:gd name="connsiteY4" fmla="*/ 1273628 h 1273628"/>
                  <a:gd name="connsiteX5" fmla="*/ 0 w 386828"/>
                  <a:gd name="connsiteY5" fmla="*/ 1273628 h 1273628"/>
                  <a:gd name="connsiteX6" fmla="*/ 0 w 386828"/>
                  <a:gd name="connsiteY6" fmla="*/ 1273628 h 1273628"/>
                  <a:gd name="connsiteX7" fmla="*/ 0 w 386828"/>
                  <a:gd name="connsiteY7" fmla="*/ 64473 h 1273628"/>
                  <a:gd name="connsiteX8" fmla="*/ 64473 w 386828"/>
                  <a:gd name="connsiteY8" fmla="*/ 0 h 12736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86828" h="1273628">
                    <a:moveTo>
                      <a:pt x="386828" y="212277"/>
                    </a:moveTo>
                    <a:lnTo>
                      <a:pt x="386828" y="1061351"/>
                    </a:lnTo>
                    <a:cubicBezTo>
                      <a:pt x="386828" y="1178587"/>
                      <a:pt x="378061" y="1273628"/>
                      <a:pt x="367246" y="1273628"/>
                    </a:cubicBezTo>
                    <a:lnTo>
                      <a:pt x="0" y="1273628"/>
                    </a:lnTo>
                    <a:lnTo>
                      <a:pt x="0" y="1273628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367246" y="0"/>
                    </a:lnTo>
                    <a:cubicBezTo>
                      <a:pt x="378061" y="0"/>
                      <a:pt x="386828" y="95041"/>
                      <a:pt x="386828" y="212277"/>
                    </a:cubicBez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hueOff val="-2185134"/>
                  <a:satOff val="-2592"/>
                  <a:lumOff val="-1372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28017" tIns="30312" rIns="30312" bIns="30314" numCol="1" spcCol="1270" anchor="ctr" anchorCtr="0">
                <a:noAutofit/>
              </a:bodyPr>
              <a:lstStyle/>
              <a:p>
                <a:pPr marL="171450" lvl="1" indent="-17145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ru-RU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864</a:t>
                </a:r>
                <a:endParaRPr lang="ru-RU" sz="18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1" name="Полилиния 30"/>
              <p:cNvSpPr/>
              <p:nvPr/>
            </p:nvSpPr>
            <p:spPr>
              <a:xfrm>
                <a:off x="4788023" y="3427431"/>
                <a:ext cx="416584" cy="595120"/>
              </a:xfrm>
              <a:custGeom>
                <a:avLst/>
                <a:gdLst>
                  <a:gd name="connsiteX0" fmla="*/ 0 w 595120"/>
                  <a:gd name="connsiteY0" fmla="*/ 0 h 416584"/>
                  <a:gd name="connsiteX1" fmla="*/ 386828 w 595120"/>
                  <a:gd name="connsiteY1" fmla="*/ 0 h 416584"/>
                  <a:gd name="connsiteX2" fmla="*/ 595120 w 595120"/>
                  <a:gd name="connsiteY2" fmla="*/ 208292 h 416584"/>
                  <a:gd name="connsiteX3" fmla="*/ 386828 w 595120"/>
                  <a:gd name="connsiteY3" fmla="*/ 416584 h 416584"/>
                  <a:gd name="connsiteX4" fmla="*/ 0 w 595120"/>
                  <a:gd name="connsiteY4" fmla="*/ 416584 h 416584"/>
                  <a:gd name="connsiteX5" fmla="*/ 208292 w 595120"/>
                  <a:gd name="connsiteY5" fmla="*/ 208292 h 416584"/>
                  <a:gd name="connsiteX6" fmla="*/ 0 w 595120"/>
                  <a:gd name="connsiteY6" fmla="*/ 0 h 4165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95120" h="416584">
                    <a:moveTo>
                      <a:pt x="595119" y="0"/>
                    </a:moveTo>
                    <a:lnTo>
                      <a:pt x="595119" y="270780"/>
                    </a:lnTo>
                    <a:lnTo>
                      <a:pt x="297560" y="416584"/>
                    </a:lnTo>
                    <a:lnTo>
                      <a:pt x="1" y="270780"/>
                    </a:lnTo>
                    <a:lnTo>
                      <a:pt x="1" y="0"/>
                    </a:lnTo>
                    <a:lnTo>
                      <a:pt x="297560" y="145804"/>
                    </a:lnTo>
                    <a:lnTo>
                      <a:pt x="595119" y="0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1">
                <a:schemeClr val="accent2">
                  <a:hueOff val="-4370269"/>
                  <a:satOff val="-5184"/>
                  <a:lumOff val="-2745"/>
                  <a:alphaOff val="0"/>
                </a:schemeClr>
              </a:lnRef>
              <a:fillRef idx="3">
                <a:schemeClr val="accent2">
                  <a:hueOff val="-4370269"/>
                  <a:satOff val="-5184"/>
                  <a:lumOff val="-2745"/>
                  <a:alphaOff val="0"/>
                </a:schemeClr>
              </a:fillRef>
              <a:effectRef idx="2">
                <a:schemeClr val="accent2">
                  <a:hueOff val="-4370269"/>
                  <a:satOff val="-5184"/>
                  <a:lumOff val="-2745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1430" tIns="219722" rIns="11430" bIns="219722" numCol="1" spcCol="1270" anchor="ctr" anchorCtr="0">
                <a:noAutofit/>
              </a:bodyPr>
              <a:lstStyle/>
              <a:p>
                <a:pPr lvl="0" algn="ctr" defTabSz="800100" rt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ru-RU" sz="1800" b="1" kern="1200" dirty="0"/>
              </a:p>
            </p:txBody>
          </p:sp>
          <p:sp>
            <p:nvSpPr>
              <p:cNvPr id="32" name="Полилиния 31"/>
              <p:cNvSpPr/>
              <p:nvPr/>
            </p:nvSpPr>
            <p:spPr>
              <a:xfrm>
                <a:off x="5204747" y="3440560"/>
                <a:ext cx="1273488" cy="386828"/>
              </a:xfrm>
              <a:custGeom>
                <a:avLst/>
                <a:gdLst>
                  <a:gd name="connsiteX0" fmla="*/ 64473 w 386828"/>
                  <a:gd name="connsiteY0" fmla="*/ 0 h 1273488"/>
                  <a:gd name="connsiteX1" fmla="*/ 322355 w 386828"/>
                  <a:gd name="connsiteY1" fmla="*/ 0 h 1273488"/>
                  <a:gd name="connsiteX2" fmla="*/ 386828 w 386828"/>
                  <a:gd name="connsiteY2" fmla="*/ 64473 h 1273488"/>
                  <a:gd name="connsiteX3" fmla="*/ 386828 w 386828"/>
                  <a:gd name="connsiteY3" fmla="*/ 1273488 h 1273488"/>
                  <a:gd name="connsiteX4" fmla="*/ 386828 w 386828"/>
                  <a:gd name="connsiteY4" fmla="*/ 1273488 h 1273488"/>
                  <a:gd name="connsiteX5" fmla="*/ 0 w 386828"/>
                  <a:gd name="connsiteY5" fmla="*/ 1273488 h 1273488"/>
                  <a:gd name="connsiteX6" fmla="*/ 0 w 386828"/>
                  <a:gd name="connsiteY6" fmla="*/ 1273488 h 1273488"/>
                  <a:gd name="connsiteX7" fmla="*/ 0 w 386828"/>
                  <a:gd name="connsiteY7" fmla="*/ 64473 h 1273488"/>
                  <a:gd name="connsiteX8" fmla="*/ 64473 w 386828"/>
                  <a:gd name="connsiteY8" fmla="*/ 0 h 1273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86828" h="1273488">
                    <a:moveTo>
                      <a:pt x="386828" y="212253"/>
                    </a:moveTo>
                    <a:lnTo>
                      <a:pt x="386828" y="1061235"/>
                    </a:lnTo>
                    <a:cubicBezTo>
                      <a:pt x="386828" y="1178457"/>
                      <a:pt x="378060" y="1273488"/>
                      <a:pt x="367244" y="1273488"/>
                    </a:cubicBezTo>
                    <a:lnTo>
                      <a:pt x="0" y="1273488"/>
                    </a:lnTo>
                    <a:lnTo>
                      <a:pt x="0" y="1273488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367244" y="0"/>
                    </a:lnTo>
                    <a:cubicBezTo>
                      <a:pt x="378060" y="0"/>
                      <a:pt x="386828" y="95031"/>
                      <a:pt x="386828" y="212253"/>
                    </a:cubicBez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hueOff val="-4370269"/>
                  <a:satOff val="-5184"/>
                  <a:lumOff val="-2745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28017" tIns="30313" rIns="30312" bIns="30313" numCol="1" spcCol="1270" anchor="ctr" anchorCtr="0">
                <a:noAutofit/>
              </a:bodyPr>
              <a:lstStyle/>
              <a:p>
                <a:pPr marL="171450" lvl="1" indent="-17145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ru-RU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180</a:t>
                </a:r>
                <a:endParaRPr lang="ru-RU" sz="18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3" name="Полилиния 32"/>
              <p:cNvSpPr/>
              <p:nvPr/>
            </p:nvSpPr>
            <p:spPr>
              <a:xfrm>
                <a:off x="4788023" y="3852275"/>
                <a:ext cx="416584" cy="595120"/>
              </a:xfrm>
              <a:custGeom>
                <a:avLst/>
                <a:gdLst>
                  <a:gd name="connsiteX0" fmla="*/ 0 w 595120"/>
                  <a:gd name="connsiteY0" fmla="*/ 0 h 416584"/>
                  <a:gd name="connsiteX1" fmla="*/ 386828 w 595120"/>
                  <a:gd name="connsiteY1" fmla="*/ 0 h 416584"/>
                  <a:gd name="connsiteX2" fmla="*/ 595120 w 595120"/>
                  <a:gd name="connsiteY2" fmla="*/ 208292 h 416584"/>
                  <a:gd name="connsiteX3" fmla="*/ 386828 w 595120"/>
                  <a:gd name="connsiteY3" fmla="*/ 416584 h 416584"/>
                  <a:gd name="connsiteX4" fmla="*/ 0 w 595120"/>
                  <a:gd name="connsiteY4" fmla="*/ 416584 h 416584"/>
                  <a:gd name="connsiteX5" fmla="*/ 208292 w 595120"/>
                  <a:gd name="connsiteY5" fmla="*/ 208292 h 416584"/>
                  <a:gd name="connsiteX6" fmla="*/ 0 w 595120"/>
                  <a:gd name="connsiteY6" fmla="*/ 0 h 4165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95120" h="416584">
                    <a:moveTo>
                      <a:pt x="595119" y="0"/>
                    </a:moveTo>
                    <a:lnTo>
                      <a:pt x="595119" y="270780"/>
                    </a:lnTo>
                    <a:lnTo>
                      <a:pt x="297560" y="416584"/>
                    </a:lnTo>
                    <a:lnTo>
                      <a:pt x="1" y="270780"/>
                    </a:lnTo>
                    <a:lnTo>
                      <a:pt x="1" y="0"/>
                    </a:lnTo>
                    <a:lnTo>
                      <a:pt x="297560" y="145804"/>
                    </a:lnTo>
                    <a:lnTo>
                      <a:pt x="595119" y="0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1">
                <a:schemeClr val="accent2">
                  <a:hueOff val="-6555403"/>
                  <a:satOff val="-7776"/>
                  <a:lumOff val="-4117"/>
                  <a:alphaOff val="0"/>
                </a:schemeClr>
              </a:lnRef>
              <a:fillRef idx="3">
                <a:schemeClr val="accent2">
                  <a:hueOff val="-6555403"/>
                  <a:satOff val="-7776"/>
                  <a:lumOff val="-4117"/>
                  <a:alphaOff val="0"/>
                </a:schemeClr>
              </a:fillRef>
              <a:effectRef idx="2">
                <a:schemeClr val="accent2">
                  <a:hueOff val="-6555403"/>
                  <a:satOff val="-7776"/>
                  <a:lumOff val="-4117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1430" tIns="219722" rIns="11430" bIns="219722" numCol="1" spcCol="1270" anchor="ctr" anchorCtr="0">
                <a:noAutofit/>
              </a:bodyPr>
              <a:lstStyle/>
              <a:p>
                <a:pPr lvl="0" algn="ctr" defTabSz="800100" rt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ru-RU" sz="1800" b="1" kern="1200" dirty="0"/>
              </a:p>
            </p:txBody>
          </p:sp>
          <p:sp>
            <p:nvSpPr>
              <p:cNvPr id="34" name="Полилиния 33"/>
              <p:cNvSpPr/>
              <p:nvPr/>
            </p:nvSpPr>
            <p:spPr>
              <a:xfrm>
                <a:off x="5204607" y="3872610"/>
                <a:ext cx="1273628" cy="386829"/>
              </a:xfrm>
              <a:custGeom>
                <a:avLst/>
                <a:gdLst>
                  <a:gd name="connsiteX0" fmla="*/ 64473 w 386828"/>
                  <a:gd name="connsiteY0" fmla="*/ 0 h 1273628"/>
                  <a:gd name="connsiteX1" fmla="*/ 322355 w 386828"/>
                  <a:gd name="connsiteY1" fmla="*/ 0 h 1273628"/>
                  <a:gd name="connsiteX2" fmla="*/ 386828 w 386828"/>
                  <a:gd name="connsiteY2" fmla="*/ 64473 h 1273628"/>
                  <a:gd name="connsiteX3" fmla="*/ 386828 w 386828"/>
                  <a:gd name="connsiteY3" fmla="*/ 1273628 h 1273628"/>
                  <a:gd name="connsiteX4" fmla="*/ 386828 w 386828"/>
                  <a:gd name="connsiteY4" fmla="*/ 1273628 h 1273628"/>
                  <a:gd name="connsiteX5" fmla="*/ 0 w 386828"/>
                  <a:gd name="connsiteY5" fmla="*/ 1273628 h 1273628"/>
                  <a:gd name="connsiteX6" fmla="*/ 0 w 386828"/>
                  <a:gd name="connsiteY6" fmla="*/ 1273628 h 1273628"/>
                  <a:gd name="connsiteX7" fmla="*/ 0 w 386828"/>
                  <a:gd name="connsiteY7" fmla="*/ 64473 h 1273628"/>
                  <a:gd name="connsiteX8" fmla="*/ 64473 w 386828"/>
                  <a:gd name="connsiteY8" fmla="*/ 0 h 12736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86828" h="1273628">
                    <a:moveTo>
                      <a:pt x="386828" y="212277"/>
                    </a:moveTo>
                    <a:lnTo>
                      <a:pt x="386828" y="1061351"/>
                    </a:lnTo>
                    <a:cubicBezTo>
                      <a:pt x="386828" y="1178587"/>
                      <a:pt x="378061" y="1273628"/>
                      <a:pt x="367246" y="1273628"/>
                    </a:cubicBezTo>
                    <a:lnTo>
                      <a:pt x="0" y="1273628"/>
                    </a:lnTo>
                    <a:lnTo>
                      <a:pt x="0" y="1273628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367246" y="0"/>
                    </a:lnTo>
                    <a:cubicBezTo>
                      <a:pt x="378061" y="0"/>
                      <a:pt x="386828" y="95041"/>
                      <a:pt x="386828" y="212277"/>
                    </a:cubicBez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hueOff val="-6555403"/>
                  <a:satOff val="-7776"/>
                  <a:lumOff val="-4117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28017" tIns="30313" rIns="30312" bIns="30314" numCol="1" spcCol="1270" anchor="ctr" anchorCtr="0">
                <a:noAutofit/>
              </a:bodyPr>
              <a:lstStyle/>
              <a:p>
                <a:pPr marL="171450" lvl="1" indent="-17145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ru-RU" sz="1800" b="1" kern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29</a:t>
                </a:r>
              </a:p>
            </p:txBody>
          </p:sp>
        </p:grpSp>
        <p:grpSp>
          <p:nvGrpSpPr>
            <p:cNvPr id="35" name="Группа 34"/>
            <p:cNvGrpSpPr/>
            <p:nvPr/>
          </p:nvGrpSpPr>
          <p:grpSpPr>
            <a:xfrm>
              <a:off x="6912782" y="2576379"/>
              <a:ext cx="1719064" cy="1870929"/>
              <a:chOff x="6912782" y="2576379"/>
              <a:chExt cx="1719064" cy="1870929"/>
            </a:xfrm>
          </p:grpSpPr>
          <p:sp>
            <p:nvSpPr>
              <p:cNvPr id="36" name="Полилиния 35"/>
              <p:cNvSpPr/>
              <p:nvPr/>
            </p:nvSpPr>
            <p:spPr>
              <a:xfrm>
                <a:off x="6912782" y="2577656"/>
                <a:ext cx="416584" cy="595121"/>
              </a:xfrm>
              <a:custGeom>
                <a:avLst/>
                <a:gdLst>
                  <a:gd name="connsiteX0" fmla="*/ 0 w 595120"/>
                  <a:gd name="connsiteY0" fmla="*/ 0 h 416584"/>
                  <a:gd name="connsiteX1" fmla="*/ 386828 w 595120"/>
                  <a:gd name="connsiteY1" fmla="*/ 0 h 416584"/>
                  <a:gd name="connsiteX2" fmla="*/ 595120 w 595120"/>
                  <a:gd name="connsiteY2" fmla="*/ 208292 h 416584"/>
                  <a:gd name="connsiteX3" fmla="*/ 386828 w 595120"/>
                  <a:gd name="connsiteY3" fmla="*/ 416584 h 416584"/>
                  <a:gd name="connsiteX4" fmla="*/ 0 w 595120"/>
                  <a:gd name="connsiteY4" fmla="*/ 416584 h 416584"/>
                  <a:gd name="connsiteX5" fmla="*/ 208292 w 595120"/>
                  <a:gd name="connsiteY5" fmla="*/ 208292 h 416584"/>
                  <a:gd name="connsiteX6" fmla="*/ 0 w 595120"/>
                  <a:gd name="connsiteY6" fmla="*/ 0 h 4165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95120" h="416584">
                    <a:moveTo>
                      <a:pt x="595119" y="0"/>
                    </a:moveTo>
                    <a:lnTo>
                      <a:pt x="595119" y="270780"/>
                    </a:lnTo>
                    <a:lnTo>
                      <a:pt x="297560" y="416584"/>
                    </a:lnTo>
                    <a:lnTo>
                      <a:pt x="1" y="270780"/>
                    </a:lnTo>
                    <a:lnTo>
                      <a:pt x="1" y="0"/>
                    </a:lnTo>
                    <a:lnTo>
                      <a:pt x="297560" y="145804"/>
                    </a:lnTo>
                    <a:lnTo>
                      <a:pt x="595119" y="0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1">
                <a:schemeClr val="accent2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1430" tIns="219723" rIns="11430" bIns="219722" numCol="1" spcCol="1270" anchor="ctr" anchorCtr="0">
                <a:noAutofit/>
              </a:bodyPr>
              <a:lstStyle/>
              <a:p>
                <a:pPr lvl="0" algn="ctr" defTabSz="800100" rt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ru-RU" sz="1800" b="1" kern="1200" dirty="0"/>
              </a:p>
            </p:txBody>
          </p:sp>
          <p:sp>
            <p:nvSpPr>
              <p:cNvPr id="37" name="Полилиния 36"/>
              <p:cNvSpPr/>
              <p:nvPr/>
            </p:nvSpPr>
            <p:spPr>
              <a:xfrm>
                <a:off x="7326200" y="2576379"/>
                <a:ext cx="1302480" cy="386829"/>
              </a:xfrm>
              <a:custGeom>
                <a:avLst/>
                <a:gdLst>
                  <a:gd name="connsiteX0" fmla="*/ 64473 w 386828"/>
                  <a:gd name="connsiteY0" fmla="*/ 0 h 1302479"/>
                  <a:gd name="connsiteX1" fmla="*/ 322355 w 386828"/>
                  <a:gd name="connsiteY1" fmla="*/ 0 h 1302479"/>
                  <a:gd name="connsiteX2" fmla="*/ 386828 w 386828"/>
                  <a:gd name="connsiteY2" fmla="*/ 64473 h 1302479"/>
                  <a:gd name="connsiteX3" fmla="*/ 386828 w 386828"/>
                  <a:gd name="connsiteY3" fmla="*/ 1302479 h 1302479"/>
                  <a:gd name="connsiteX4" fmla="*/ 386828 w 386828"/>
                  <a:gd name="connsiteY4" fmla="*/ 1302479 h 1302479"/>
                  <a:gd name="connsiteX5" fmla="*/ 0 w 386828"/>
                  <a:gd name="connsiteY5" fmla="*/ 1302479 h 1302479"/>
                  <a:gd name="connsiteX6" fmla="*/ 0 w 386828"/>
                  <a:gd name="connsiteY6" fmla="*/ 1302479 h 1302479"/>
                  <a:gd name="connsiteX7" fmla="*/ 0 w 386828"/>
                  <a:gd name="connsiteY7" fmla="*/ 64473 h 1302479"/>
                  <a:gd name="connsiteX8" fmla="*/ 64473 w 386828"/>
                  <a:gd name="connsiteY8" fmla="*/ 0 h 13024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86828" h="1302479">
                    <a:moveTo>
                      <a:pt x="386828" y="217087"/>
                    </a:moveTo>
                    <a:lnTo>
                      <a:pt x="386828" y="1085392"/>
                    </a:lnTo>
                    <a:cubicBezTo>
                      <a:pt x="386828" y="1205284"/>
                      <a:pt x="378255" y="1302477"/>
                      <a:pt x="367680" y="1302477"/>
                    </a:cubicBezTo>
                    <a:lnTo>
                      <a:pt x="0" y="1302477"/>
                    </a:lnTo>
                    <a:lnTo>
                      <a:pt x="0" y="1302477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367680" y="2"/>
                    </a:lnTo>
                    <a:cubicBezTo>
                      <a:pt x="378255" y="2"/>
                      <a:pt x="386828" y="97195"/>
                      <a:pt x="386828" y="217087"/>
                    </a:cubicBez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28017" tIns="30313" rIns="30313" bIns="30314" numCol="1" spcCol="1270" anchor="ctr" anchorCtr="0">
                <a:noAutofit/>
              </a:bodyPr>
              <a:lstStyle/>
              <a:p>
                <a:pPr marL="171450" lvl="1" indent="-17145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ru-RU" sz="1800" b="1" kern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86 </a:t>
                </a:r>
              </a:p>
            </p:txBody>
          </p:sp>
          <p:sp>
            <p:nvSpPr>
              <p:cNvPr id="38" name="Полилиния 37"/>
              <p:cNvSpPr/>
              <p:nvPr/>
            </p:nvSpPr>
            <p:spPr>
              <a:xfrm>
                <a:off x="6912782" y="3002500"/>
                <a:ext cx="416585" cy="595120"/>
              </a:xfrm>
              <a:custGeom>
                <a:avLst/>
                <a:gdLst>
                  <a:gd name="connsiteX0" fmla="*/ 0 w 595120"/>
                  <a:gd name="connsiteY0" fmla="*/ 0 h 416584"/>
                  <a:gd name="connsiteX1" fmla="*/ 386828 w 595120"/>
                  <a:gd name="connsiteY1" fmla="*/ 0 h 416584"/>
                  <a:gd name="connsiteX2" fmla="*/ 595120 w 595120"/>
                  <a:gd name="connsiteY2" fmla="*/ 208292 h 416584"/>
                  <a:gd name="connsiteX3" fmla="*/ 386828 w 595120"/>
                  <a:gd name="connsiteY3" fmla="*/ 416584 h 416584"/>
                  <a:gd name="connsiteX4" fmla="*/ 0 w 595120"/>
                  <a:gd name="connsiteY4" fmla="*/ 416584 h 416584"/>
                  <a:gd name="connsiteX5" fmla="*/ 208292 w 595120"/>
                  <a:gd name="connsiteY5" fmla="*/ 208292 h 416584"/>
                  <a:gd name="connsiteX6" fmla="*/ 0 w 595120"/>
                  <a:gd name="connsiteY6" fmla="*/ 0 h 4165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95120" h="416584">
                    <a:moveTo>
                      <a:pt x="595119" y="0"/>
                    </a:moveTo>
                    <a:lnTo>
                      <a:pt x="595119" y="270780"/>
                    </a:lnTo>
                    <a:lnTo>
                      <a:pt x="297560" y="416584"/>
                    </a:lnTo>
                    <a:lnTo>
                      <a:pt x="1" y="270780"/>
                    </a:lnTo>
                    <a:lnTo>
                      <a:pt x="1" y="0"/>
                    </a:lnTo>
                    <a:lnTo>
                      <a:pt x="297560" y="145804"/>
                    </a:lnTo>
                    <a:lnTo>
                      <a:pt x="595119" y="0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1">
                <a:schemeClr val="accent2">
                  <a:hueOff val="-2185134"/>
                  <a:satOff val="-2592"/>
                  <a:lumOff val="-1372"/>
                  <a:alphaOff val="0"/>
                </a:schemeClr>
              </a:lnRef>
              <a:fillRef idx="3">
                <a:schemeClr val="accent2">
                  <a:hueOff val="-2185134"/>
                  <a:satOff val="-2592"/>
                  <a:lumOff val="-1372"/>
                  <a:alphaOff val="0"/>
                </a:schemeClr>
              </a:fillRef>
              <a:effectRef idx="2">
                <a:schemeClr val="accent2">
                  <a:hueOff val="-2185134"/>
                  <a:satOff val="-2592"/>
                  <a:lumOff val="-1372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1430" tIns="219722" rIns="11431" bIns="219722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ru-RU" sz="1800" b="1" kern="1200" dirty="0"/>
              </a:p>
            </p:txBody>
          </p:sp>
          <p:sp>
            <p:nvSpPr>
              <p:cNvPr id="39" name="Полилиния 38"/>
              <p:cNvSpPr/>
              <p:nvPr/>
            </p:nvSpPr>
            <p:spPr>
              <a:xfrm>
                <a:off x="7329366" y="3002501"/>
                <a:ext cx="1302480" cy="386829"/>
              </a:xfrm>
              <a:custGeom>
                <a:avLst/>
                <a:gdLst>
                  <a:gd name="connsiteX0" fmla="*/ 64473 w 386828"/>
                  <a:gd name="connsiteY0" fmla="*/ 0 h 1302479"/>
                  <a:gd name="connsiteX1" fmla="*/ 322355 w 386828"/>
                  <a:gd name="connsiteY1" fmla="*/ 0 h 1302479"/>
                  <a:gd name="connsiteX2" fmla="*/ 386828 w 386828"/>
                  <a:gd name="connsiteY2" fmla="*/ 64473 h 1302479"/>
                  <a:gd name="connsiteX3" fmla="*/ 386828 w 386828"/>
                  <a:gd name="connsiteY3" fmla="*/ 1302479 h 1302479"/>
                  <a:gd name="connsiteX4" fmla="*/ 386828 w 386828"/>
                  <a:gd name="connsiteY4" fmla="*/ 1302479 h 1302479"/>
                  <a:gd name="connsiteX5" fmla="*/ 0 w 386828"/>
                  <a:gd name="connsiteY5" fmla="*/ 1302479 h 1302479"/>
                  <a:gd name="connsiteX6" fmla="*/ 0 w 386828"/>
                  <a:gd name="connsiteY6" fmla="*/ 1302479 h 1302479"/>
                  <a:gd name="connsiteX7" fmla="*/ 0 w 386828"/>
                  <a:gd name="connsiteY7" fmla="*/ 64473 h 1302479"/>
                  <a:gd name="connsiteX8" fmla="*/ 64473 w 386828"/>
                  <a:gd name="connsiteY8" fmla="*/ 0 h 13024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86828" h="1302479">
                    <a:moveTo>
                      <a:pt x="386828" y="217087"/>
                    </a:moveTo>
                    <a:lnTo>
                      <a:pt x="386828" y="1085392"/>
                    </a:lnTo>
                    <a:cubicBezTo>
                      <a:pt x="386828" y="1205284"/>
                      <a:pt x="378255" y="1302477"/>
                      <a:pt x="367680" y="1302477"/>
                    </a:cubicBezTo>
                    <a:lnTo>
                      <a:pt x="0" y="1302477"/>
                    </a:lnTo>
                    <a:lnTo>
                      <a:pt x="0" y="1302477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367680" y="2"/>
                    </a:lnTo>
                    <a:cubicBezTo>
                      <a:pt x="378255" y="2"/>
                      <a:pt x="386828" y="97195"/>
                      <a:pt x="386828" y="217087"/>
                    </a:cubicBez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hueOff val="-2185134"/>
                  <a:satOff val="-2592"/>
                  <a:lumOff val="-1372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28017" tIns="30313" rIns="30313" bIns="30314" numCol="1" spcCol="1270" anchor="ctr" anchorCtr="0">
                <a:noAutofit/>
              </a:bodyPr>
              <a:lstStyle/>
              <a:p>
                <a:pPr marL="171450" lvl="1" indent="-17145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ru-RU" sz="1800" b="1" kern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</a:p>
            </p:txBody>
          </p:sp>
          <p:sp>
            <p:nvSpPr>
              <p:cNvPr id="40" name="Полилиния 39"/>
              <p:cNvSpPr/>
              <p:nvPr/>
            </p:nvSpPr>
            <p:spPr>
              <a:xfrm>
                <a:off x="6912782" y="3427344"/>
                <a:ext cx="416584" cy="595120"/>
              </a:xfrm>
              <a:custGeom>
                <a:avLst/>
                <a:gdLst>
                  <a:gd name="connsiteX0" fmla="*/ 0 w 595120"/>
                  <a:gd name="connsiteY0" fmla="*/ 0 h 416584"/>
                  <a:gd name="connsiteX1" fmla="*/ 386828 w 595120"/>
                  <a:gd name="connsiteY1" fmla="*/ 0 h 416584"/>
                  <a:gd name="connsiteX2" fmla="*/ 595120 w 595120"/>
                  <a:gd name="connsiteY2" fmla="*/ 208292 h 416584"/>
                  <a:gd name="connsiteX3" fmla="*/ 386828 w 595120"/>
                  <a:gd name="connsiteY3" fmla="*/ 416584 h 416584"/>
                  <a:gd name="connsiteX4" fmla="*/ 0 w 595120"/>
                  <a:gd name="connsiteY4" fmla="*/ 416584 h 416584"/>
                  <a:gd name="connsiteX5" fmla="*/ 208292 w 595120"/>
                  <a:gd name="connsiteY5" fmla="*/ 208292 h 416584"/>
                  <a:gd name="connsiteX6" fmla="*/ 0 w 595120"/>
                  <a:gd name="connsiteY6" fmla="*/ 0 h 4165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95120" h="416584">
                    <a:moveTo>
                      <a:pt x="595119" y="0"/>
                    </a:moveTo>
                    <a:lnTo>
                      <a:pt x="595119" y="270780"/>
                    </a:lnTo>
                    <a:lnTo>
                      <a:pt x="297560" y="416584"/>
                    </a:lnTo>
                    <a:lnTo>
                      <a:pt x="1" y="270780"/>
                    </a:lnTo>
                    <a:lnTo>
                      <a:pt x="1" y="0"/>
                    </a:lnTo>
                    <a:lnTo>
                      <a:pt x="297560" y="145804"/>
                    </a:lnTo>
                    <a:lnTo>
                      <a:pt x="595119" y="0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1">
                <a:schemeClr val="accent2">
                  <a:hueOff val="-4370269"/>
                  <a:satOff val="-5184"/>
                  <a:lumOff val="-2745"/>
                  <a:alphaOff val="0"/>
                </a:schemeClr>
              </a:lnRef>
              <a:fillRef idx="3">
                <a:schemeClr val="accent2">
                  <a:hueOff val="-4370269"/>
                  <a:satOff val="-5184"/>
                  <a:lumOff val="-2745"/>
                  <a:alphaOff val="0"/>
                </a:schemeClr>
              </a:fillRef>
              <a:effectRef idx="2">
                <a:schemeClr val="accent2">
                  <a:hueOff val="-4370269"/>
                  <a:satOff val="-5184"/>
                  <a:lumOff val="-2745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1430" tIns="219722" rIns="11430" bIns="219722" numCol="1" spcCol="1270" anchor="ctr" anchorCtr="0">
                <a:noAutofit/>
              </a:bodyPr>
              <a:lstStyle/>
              <a:p>
                <a:pPr lvl="0" algn="ctr" defTabSz="800100" rt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ru-RU" sz="1800" b="1" kern="1200" dirty="0"/>
              </a:p>
            </p:txBody>
          </p:sp>
          <p:sp>
            <p:nvSpPr>
              <p:cNvPr id="41" name="Полилиния 40"/>
              <p:cNvSpPr/>
              <p:nvPr/>
            </p:nvSpPr>
            <p:spPr>
              <a:xfrm>
                <a:off x="7329509" y="3440473"/>
                <a:ext cx="1302336" cy="386828"/>
              </a:xfrm>
              <a:custGeom>
                <a:avLst/>
                <a:gdLst>
                  <a:gd name="connsiteX0" fmla="*/ 64473 w 386828"/>
                  <a:gd name="connsiteY0" fmla="*/ 0 h 1302336"/>
                  <a:gd name="connsiteX1" fmla="*/ 322355 w 386828"/>
                  <a:gd name="connsiteY1" fmla="*/ 0 h 1302336"/>
                  <a:gd name="connsiteX2" fmla="*/ 386828 w 386828"/>
                  <a:gd name="connsiteY2" fmla="*/ 64473 h 1302336"/>
                  <a:gd name="connsiteX3" fmla="*/ 386828 w 386828"/>
                  <a:gd name="connsiteY3" fmla="*/ 1302336 h 1302336"/>
                  <a:gd name="connsiteX4" fmla="*/ 386828 w 386828"/>
                  <a:gd name="connsiteY4" fmla="*/ 1302336 h 1302336"/>
                  <a:gd name="connsiteX5" fmla="*/ 0 w 386828"/>
                  <a:gd name="connsiteY5" fmla="*/ 1302336 h 1302336"/>
                  <a:gd name="connsiteX6" fmla="*/ 0 w 386828"/>
                  <a:gd name="connsiteY6" fmla="*/ 1302336 h 1302336"/>
                  <a:gd name="connsiteX7" fmla="*/ 0 w 386828"/>
                  <a:gd name="connsiteY7" fmla="*/ 64473 h 1302336"/>
                  <a:gd name="connsiteX8" fmla="*/ 64473 w 386828"/>
                  <a:gd name="connsiteY8" fmla="*/ 0 h 13023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86828" h="1302336">
                    <a:moveTo>
                      <a:pt x="386828" y="217062"/>
                    </a:moveTo>
                    <a:lnTo>
                      <a:pt x="386828" y="1085274"/>
                    </a:lnTo>
                    <a:cubicBezTo>
                      <a:pt x="386828" y="1205153"/>
                      <a:pt x="378254" y="1302336"/>
                      <a:pt x="367678" y="1302336"/>
                    </a:cubicBezTo>
                    <a:lnTo>
                      <a:pt x="0" y="1302336"/>
                    </a:lnTo>
                    <a:lnTo>
                      <a:pt x="0" y="1302336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367678" y="0"/>
                    </a:lnTo>
                    <a:cubicBezTo>
                      <a:pt x="378254" y="0"/>
                      <a:pt x="386828" y="97183"/>
                      <a:pt x="386828" y="217062"/>
                    </a:cubicBez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hueOff val="-4370269"/>
                  <a:satOff val="-5184"/>
                  <a:lumOff val="-2745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28017" tIns="30313" rIns="30312" bIns="30313" numCol="1" spcCol="1270" anchor="ctr" anchorCtr="0">
                <a:noAutofit/>
              </a:bodyPr>
              <a:lstStyle/>
              <a:p>
                <a:pPr marL="171450" lvl="1" indent="-17145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ru-RU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endParaRPr lang="ru-RU" sz="18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2" name="Полилиния 41"/>
              <p:cNvSpPr/>
              <p:nvPr/>
            </p:nvSpPr>
            <p:spPr>
              <a:xfrm>
                <a:off x="6912782" y="3852188"/>
                <a:ext cx="416584" cy="595120"/>
              </a:xfrm>
              <a:custGeom>
                <a:avLst/>
                <a:gdLst>
                  <a:gd name="connsiteX0" fmla="*/ 0 w 595120"/>
                  <a:gd name="connsiteY0" fmla="*/ 0 h 416584"/>
                  <a:gd name="connsiteX1" fmla="*/ 386828 w 595120"/>
                  <a:gd name="connsiteY1" fmla="*/ 0 h 416584"/>
                  <a:gd name="connsiteX2" fmla="*/ 595120 w 595120"/>
                  <a:gd name="connsiteY2" fmla="*/ 208292 h 416584"/>
                  <a:gd name="connsiteX3" fmla="*/ 386828 w 595120"/>
                  <a:gd name="connsiteY3" fmla="*/ 416584 h 416584"/>
                  <a:gd name="connsiteX4" fmla="*/ 0 w 595120"/>
                  <a:gd name="connsiteY4" fmla="*/ 416584 h 416584"/>
                  <a:gd name="connsiteX5" fmla="*/ 208292 w 595120"/>
                  <a:gd name="connsiteY5" fmla="*/ 208292 h 416584"/>
                  <a:gd name="connsiteX6" fmla="*/ 0 w 595120"/>
                  <a:gd name="connsiteY6" fmla="*/ 0 h 4165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95120" h="416584">
                    <a:moveTo>
                      <a:pt x="595119" y="0"/>
                    </a:moveTo>
                    <a:lnTo>
                      <a:pt x="595119" y="270780"/>
                    </a:lnTo>
                    <a:lnTo>
                      <a:pt x="297560" y="416584"/>
                    </a:lnTo>
                    <a:lnTo>
                      <a:pt x="1" y="270780"/>
                    </a:lnTo>
                    <a:lnTo>
                      <a:pt x="1" y="0"/>
                    </a:lnTo>
                    <a:lnTo>
                      <a:pt x="297560" y="145804"/>
                    </a:lnTo>
                    <a:lnTo>
                      <a:pt x="595119" y="0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1">
                <a:schemeClr val="accent2">
                  <a:hueOff val="-6555403"/>
                  <a:satOff val="-7776"/>
                  <a:lumOff val="-4117"/>
                  <a:alphaOff val="0"/>
                </a:schemeClr>
              </a:lnRef>
              <a:fillRef idx="3">
                <a:schemeClr val="accent2">
                  <a:hueOff val="-6555403"/>
                  <a:satOff val="-7776"/>
                  <a:lumOff val="-4117"/>
                  <a:alphaOff val="0"/>
                </a:schemeClr>
              </a:fillRef>
              <a:effectRef idx="2">
                <a:schemeClr val="accent2">
                  <a:hueOff val="-6555403"/>
                  <a:satOff val="-7776"/>
                  <a:lumOff val="-4117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1430" tIns="219722" rIns="11430" bIns="219722" numCol="1" spcCol="1270" anchor="ctr" anchorCtr="0">
                <a:noAutofit/>
              </a:bodyPr>
              <a:lstStyle/>
              <a:p>
                <a:pPr lvl="0" algn="ctr" defTabSz="800100" rt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ru-RU" sz="1800" b="1" kern="1200" dirty="0"/>
              </a:p>
            </p:txBody>
          </p:sp>
          <p:sp>
            <p:nvSpPr>
              <p:cNvPr id="43" name="Полилиния 42"/>
              <p:cNvSpPr/>
              <p:nvPr/>
            </p:nvSpPr>
            <p:spPr>
              <a:xfrm>
                <a:off x="7329366" y="3872523"/>
                <a:ext cx="1302480" cy="386829"/>
              </a:xfrm>
              <a:custGeom>
                <a:avLst/>
                <a:gdLst>
                  <a:gd name="connsiteX0" fmla="*/ 64473 w 386828"/>
                  <a:gd name="connsiteY0" fmla="*/ 0 h 1302479"/>
                  <a:gd name="connsiteX1" fmla="*/ 322355 w 386828"/>
                  <a:gd name="connsiteY1" fmla="*/ 0 h 1302479"/>
                  <a:gd name="connsiteX2" fmla="*/ 386828 w 386828"/>
                  <a:gd name="connsiteY2" fmla="*/ 64473 h 1302479"/>
                  <a:gd name="connsiteX3" fmla="*/ 386828 w 386828"/>
                  <a:gd name="connsiteY3" fmla="*/ 1302479 h 1302479"/>
                  <a:gd name="connsiteX4" fmla="*/ 386828 w 386828"/>
                  <a:gd name="connsiteY4" fmla="*/ 1302479 h 1302479"/>
                  <a:gd name="connsiteX5" fmla="*/ 0 w 386828"/>
                  <a:gd name="connsiteY5" fmla="*/ 1302479 h 1302479"/>
                  <a:gd name="connsiteX6" fmla="*/ 0 w 386828"/>
                  <a:gd name="connsiteY6" fmla="*/ 1302479 h 1302479"/>
                  <a:gd name="connsiteX7" fmla="*/ 0 w 386828"/>
                  <a:gd name="connsiteY7" fmla="*/ 64473 h 1302479"/>
                  <a:gd name="connsiteX8" fmla="*/ 64473 w 386828"/>
                  <a:gd name="connsiteY8" fmla="*/ 0 h 13024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86828" h="1302479">
                    <a:moveTo>
                      <a:pt x="386828" y="217087"/>
                    </a:moveTo>
                    <a:lnTo>
                      <a:pt x="386828" y="1085392"/>
                    </a:lnTo>
                    <a:cubicBezTo>
                      <a:pt x="386828" y="1205284"/>
                      <a:pt x="378255" y="1302477"/>
                      <a:pt x="367680" y="1302477"/>
                    </a:cubicBezTo>
                    <a:lnTo>
                      <a:pt x="0" y="1302477"/>
                    </a:lnTo>
                    <a:lnTo>
                      <a:pt x="0" y="1302477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367680" y="2"/>
                    </a:lnTo>
                    <a:cubicBezTo>
                      <a:pt x="378255" y="2"/>
                      <a:pt x="386828" y="97195"/>
                      <a:pt x="386828" y="217087"/>
                    </a:cubicBez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hueOff val="-6555403"/>
                  <a:satOff val="-7776"/>
                  <a:lumOff val="-4117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28017" tIns="30314" rIns="30313" bIns="30313" numCol="1" spcCol="1270" anchor="ctr" anchorCtr="0">
                <a:noAutofit/>
              </a:bodyPr>
              <a:lstStyle/>
              <a:p>
                <a:pPr marL="171450" lvl="1" indent="-17145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ru-RU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ru-RU" sz="18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6" name="Прямоугольник 15"/>
            <p:cNvSpPr/>
            <p:nvPr/>
          </p:nvSpPr>
          <p:spPr>
            <a:xfrm>
              <a:off x="4932040" y="2129273"/>
              <a:ext cx="135838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/>
              <a:r>
                <a:rPr lang="ru-RU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работающих</a:t>
              </a: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6962477" y="2046543"/>
              <a:ext cx="1619674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/>
              <a:r>
                <a:rPr lang="ru-RU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неработающих </a:t>
              </a:r>
            </a:p>
            <a:p>
              <a:pPr lvl="0" algn="ctr"/>
              <a:r>
                <a:rPr lang="ru-RU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пенсионеров</a:t>
              </a:r>
            </a:p>
          </p:txBody>
        </p:sp>
        <p:grpSp>
          <p:nvGrpSpPr>
            <p:cNvPr id="2" name="Группа 1"/>
            <p:cNvGrpSpPr/>
            <p:nvPr/>
          </p:nvGrpSpPr>
          <p:grpSpPr>
            <a:xfrm>
              <a:off x="1187624" y="4651251"/>
              <a:ext cx="6984775" cy="1658068"/>
              <a:chOff x="1465721" y="4651251"/>
              <a:chExt cx="6984775" cy="1658068"/>
            </a:xfrm>
          </p:grpSpPr>
          <p:sp>
            <p:nvSpPr>
              <p:cNvPr id="3" name="Полилиния 2"/>
              <p:cNvSpPr/>
              <p:nvPr/>
            </p:nvSpPr>
            <p:spPr>
              <a:xfrm>
                <a:off x="1465721" y="5579013"/>
                <a:ext cx="2974581" cy="730306"/>
              </a:xfrm>
              <a:custGeom>
                <a:avLst/>
                <a:gdLst>
                  <a:gd name="connsiteX0" fmla="*/ 0 w 2974581"/>
                  <a:gd name="connsiteY0" fmla="*/ 73031 h 730306"/>
                  <a:gd name="connsiteX1" fmla="*/ 73031 w 2974581"/>
                  <a:gd name="connsiteY1" fmla="*/ 0 h 730306"/>
                  <a:gd name="connsiteX2" fmla="*/ 2901550 w 2974581"/>
                  <a:gd name="connsiteY2" fmla="*/ 0 h 730306"/>
                  <a:gd name="connsiteX3" fmla="*/ 2974581 w 2974581"/>
                  <a:gd name="connsiteY3" fmla="*/ 73031 h 730306"/>
                  <a:gd name="connsiteX4" fmla="*/ 2974581 w 2974581"/>
                  <a:gd name="connsiteY4" fmla="*/ 657275 h 730306"/>
                  <a:gd name="connsiteX5" fmla="*/ 2901550 w 2974581"/>
                  <a:gd name="connsiteY5" fmla="*/ 730306 h 730306"/>
                  <a:gd name="connsiteX6" fmla="*/ 73031 w 2974581"/>
                  <a:gd name="connsiteY6" fmla="*/ 730306 h 730306"/>
                  <a:gd name="connsiteX7" fmla="*/ 0 w 2974581"/>
                  <a:gd name="connsiteY7" fmla="*/ 657275 h 730306"/>
                  <a:gd name="connsiteX8" fmla="*/ 0 w 2974581"/>
                  <a:gd name="connsiteY8" fmla="*/ 73031 h 7303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974581" h="730306">
                    <a:moveTo>
                      <a:pt x="0" y="73031"/>
                    </a:moveTo>
                    <a:cubicBezTo>
                      <a:pt x="0" y="32697"/>
                      <a:pt x="32697" y="0"/>
                      <a:pt x="73031" y="0"/>
                    </a:cubicBezTo>
                    <a:lnTo>
                      <a:pt x="2901550" y="0"/>
                    </a:lnTo>
                    <a:cubicBezTo>
                      <a:pt x="2941884" y="0"/>
                      <a:pt x="2974581" y="32697"/>
                      <a:pt x="2974581" y="73031"/>
                    </a:cubicBezTo>
                    <a:lnTo>
                      <a:pt x="2974581" y="657275"/>
                    </a:lnTo>
                    <a:cubicBezTo>
                      <a:pt x="2974581" y="697609"/>
                      <a:pt x="2941884" y="730306"/>
                      <a:pt x="2901550" y="730306"/>
                    </a:cubicBezTo>
                    <a:lnTo>
                      <a:pt x="73031" y="730306"/>
                    </a:lnTo>
                    <a:cubicBezTo>
                      <a:pt x="32697" y="730306"/>
                      <a:pt x="0" y="697609"/>
                      <a:pt x="0" y="657275"/>
                    </a:cubicBezTo>
                    <a:lnTo>
                      <a:pt x="0" y="73031"/>
                    </a:ln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scene3d>
                <a:camera prst="orthographicFront"/>
                <a:lightRig rig="threePt" dir="t">
                  <a:rot lat="0" lon="0" rev="7500000"/>
                </a:lightRig>
              </a:scene3d>
              <a:sp3d prstMaterial="plastic">
                <a:bevelT w="127000" h="254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4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4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31550" tIns="31550" rIns="31550" bIns="31550" numCol="1" spcCol="1270" anchor="ctr" anchorCtr="0">
                <a:noAutofit/>
              </a:bodyPr>
              <a:lstStyle/>
              <a:p>
                <a:pPr lvl="0" algn="ctr" defTabSz="711200" rt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600" b="1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2279 </a:t>
                </a:r>
              </a:p>
              <a:p>
                <a:pPr lvl="0" algn="ctr" defTabSz="711200" rt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600" b="1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членов профсоюза работающих </a:t>
                </a:r>
              </a:p>
            </p:txBody>
          </p:sp>
          <p:sp>
            <p:nvSpPr>
              <p:cNvPr id="4" name="Полилиния 3"/>
              <p:cNvSpPr/>
              <p:nvPr/>
            </p:nvSpPr>
            <p:spPr>
              <a:xfrm>
                <a:off x="3105382" y="4651251"/>
                <a:ext cx="3705453" cy="588451"/>
              </a:xfrm>
              <a:custGeom>
                <a:avLst/>
                <a:gdLst>
                  <a:gd name="connsiteX0" fmla="*/ 0 w 3705453"/>
                  <a:gd name="connsiteY0" fmla="*/ 58845 h 588451"/>
                  <a:gd name="connsiteX1" fmla="*/ 58845 w 3705453"/>
                  <a:gd name="connsiteY1" fmla="*/ 0 h 588451"/>
                  <a:gd name="connsiteX2" fmla="*/ 3646608 w 3705453"/>
                  <a:gd name="connsiteY2" fmla="*/ 0 h 588451"/>
                  <a:gd name="connsiteX3" fmla="*/ 3705453 w 3705453"/>
                  <a:gd name="connsiteY3" fmla="*/ 58845 h 588451"/>
                  <a:gd name="connsiteX4" fmla="*/ 3705453 w 3705453"/>
                  <a:gd name="connsiteY4" fmla="*/ 529606 h 588451"/>
                  <a:gd name="connsiteX5" fmla="*/ 3646608 w 3705453"/>
                  <a:gd name="connsiteY5" fmla="*/ 588451 h 588451"/>
                  <a:gd name="connsiteX6" fmla="*/ 58845 w 3705453"/>
                  <a:gd name="connsiteY6" fmla="*/ 588451 h 588451"/>
                  <a:gd name="connsiteX7" fmla="*/ 0 w 3705453"/>
                  <a:gd name="connsiteY7" fmla="*/ 529606 h 588451"/>
                  <a:gd name="connsiteX8" fmla="*/ 0 w 3705453"/>
                  <a:gd name="connsiteY8" fmla="*/ 58845 h 5884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705453" h="588451">
                    <a:moveTo>
                      <a:pt x="0" y="58845"/>
                    </a:moveTo>
                    <a:cubicBezTo>
                      <a:pt x="0" y="26346"/>
                      <a:pt x="26346" y="0"/>
                      <a:pt x="58845" y="0"/>
                    </a:cubicBezTo>
                    <a:lnTo>
                      <a:pt x="3646608" y="0"/>
                    </a:lnTo>
                    <a:cubicBezTo>
                      <a:pt x="3679107" y="0"/>
                      <a:pt x="3705453" y="26346"/>
                      <a:pt x="3705453" y="58845"/>
                    </a:cubicBezTo>
                    <a:lnTo>
                      <a:pt x="3705453" y="529606"/>
                    </a:lnTo>
                    <a:cubicBezTo>
                      <a:pt x="3705453" y="562105"/>
                      <a:pt x="3679107" y="588451"/>
                      <a:pt x="3646608" y="588451"/>
                    </a:cubicBezTo>
                    <a:lnTo>
                      <a:pt x="58845" y="588451"/>
                    </a:lnTo>
                    <a:cubicBezTo>
                      <a:pt x="26346" y="588451"/>
                      <a:pt x="0" y="562105"/>
                      <a:pt x="0" y="529606"/>
                    </a:cubicBezTo>
                    <a:lnTo>
                      <a:pt x="0" y="58845"/>
                    </a:ln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scene3d>
                <a:camera prst="orthographicFront"/>
                <a:lightRig rig="threePt" dir="t">
                  <a:rot lat="0" lon="0" rev="7500000"/>
                </a:lightRig>
              </a:scene3d>
              <a:sp3d prstMaterial="plastic">
                <a:bevelT w="127000" h="254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4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4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7395" tIns="27395" rIns="27395" bIns="27395" numCol="1" spcCol="1270" anchor="ctr" anchorCtr="0">
                <a:noAutofit/>
              </a:bodyPr>
              <a:lstStyle/>
              <a:p>
                <a:pPr lvl="0" algn="ctr" defTabSz="711200" rt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600" b="1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Общая численность членов профсоюза  </a:t>
                </a:r>
              </a:p>
            </p:txBody>
          </p:sp>
          <p:sp>
            <p:nvSpPr>
              <p:cNvPr id="6" name="Полилиния 5"/>
              <p:cNvSpPr/>
              <p:nvPr/>
            </p:nvSpPr>
            <p:spPr>
              <a:xfrm>
                <a:off x="5261629" y="5632356"/>
                <a:ext cx="3188867" cy="676963"/>
              </a:xfrm>
              <a:custGeom>
                <a:avLst/>
                <a:gdLst>
                  <a:gd name="connsiteX0" fmla="*/ 0 w 3188867"/>
                  <a:gd name="connsiteY0" fmla="*/ 67696 h 676963"/>
                  <a:gd name="connsiteX1" fmla="*/ 67696 w 3188867"/>
                  <a:gd name="connsiteY1" fmla="*/ 0 h 676963"/>
                  <a:gd name="connsiteX2" fmla="*/ 3121171 w 3188867"/>
                  <a:gd name="connsiteY2" fmla="*/ 0 h 676963"/>
                  <a:gd name="connsiteX3" fmla="*/ 3188867 w 3188867"/>
                  <a:gd name="connsiteY3" fmla="*/ 67696 h 676963"/>
                  <a:gd name="connsiteX4" fmla="*/ 3188867 w 3188867"/>
                  <a:gd name="connsiteY4" fmla="*/ 609267 h 676963"/>
                  <a:gd name="connsiteX5" fmla="*/ 3121171 w 3188867"/>
                  <a:gd name="connsiteY5" fmla="*/ 676963 h 676963"/>
                  <a:gd name="connsiteX6" fmla="*/ 67696 w 3188867"/>
                  <a:gd name="connsiteY6" fmla="*/ 676963 h 676963"/>
                  <a:gd name="connsiteX7" fmla="*/ 0 w 3188867"/>
                  <a:gd name="connsiteY7" fmla="*/ 609267 h 676963"/>
                  <a:gd name="connsiteX8" fmla="*/ 0 w 3188867"/>
                  <a:gd name="connsiteY8" fmla="*/ 67696 h 676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188867" h="676963">
                    <a:moveTo>
                      <a:pt x="0" y="67696"/>
                    </a:moveTo>
                    <a:cubicBezTo>
                      <a:pt x="0" y="30309"/>
                      <a:pt x="30309" y="0"/>
                      <a:pt x="67696" y="0"/>
                    </a:cubicBezTo>
                    <a:lnTo>
                      <a:pt x="3121171" y="0"/>
                    </a:lnTo>
                    <a:cubicBezTo>
                      <a:pt x="3158558" y="0"/>
                      <a:pt x="3188867" y="30309"/>
                      <a:pt x="3188867" y="67696"/>
                    </a:cubicBezTo>
                    <a:lnTo>
                      <a:pt x="3188867" y="609267"/>
                    </a:lnTo>
                    <a:cubicBezTo>
                      <a:pt x="3188867" y="646654"/>
                      <a:pt x="3158558" y="676963"/>
                      <a:pt x="3121171" y="676963"/>
                    </a:cubicBezTo>
                    <a:lnTo>
                      <a:pt x="67696" y="676963"/>
                    </a:lnTo>
                    <a:cubicBezTo>
                      <a:pt x="30309" y="676963"/>
                      <a:pt x="0" y="646654"/>
                      <a:pt x="0" y="609267"/>
                    </a:cubicBezTo>
                    <a:lnTo>
                      <a:pt x="0" y="67696"/>
                    </a:ln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scene3d>
                <a:camera prst="orthographicFront"/>
                <a:lightRig rig="threePt" dir="t">
                  <a:rot lat="0" lon="0" rev="7500000"/>
                </a:lightRig>
              </a:scene3d>
              <a:sp3d prstMaterial="plastic">
                <a:bevelT w="127000" h="254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4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4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9988" tIns="29988" rIns="29988" bIns="29988" numCol="1" spcCol="1270" anchor="ctr" anchorCtr="0">
                <a:noAutofit/>
              </a:bodyPr>
              <a:lstStyle/>
              <a:p>
                <a:pPr lvl="0" algn="ctr" defTabSz="711200" rt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600" b="1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96 </a:t>
                </a:r>
              </a:p>
              <a:p>
                <a:pPr lvl="0" algn="ctr" defTabSz="711200" rt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600" b="1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неработающих пенсионеров.</a:t>
                </a:r>
              </a:p>
            </p:txBody>
          </p:sp>
        </p:grpSp>
        <p:pic>
          <p:nvPicPr>
            <p:cNvPr id="45" name="Picture 2" descr="C:\мои документы\Атрибутика\Логотип.png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94746" y="260648"/>
              <a:ext cx="1012935" cy="10081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79126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/>
        </p:nvGrpSpPr>
        <p:grpSpPr>
          <a:xfrm>
            <a:off x="246700" y="226455"/>
            <a:ext cx="8760981" cy="5866841"/>
            <a:chOff x="246700" y="226455"/>
            <a:chExt cx="8760981" cy="5866841"/>
          </a:xfrm>
        </p:grpSpPr>
        <p:grpSp>
          <p:nvGrpSpPr>
            <p:cNvPr id="2" name="Группа 1"/>
            <p:cNvGrpSpPr/>
            <p:nvPr/>
          </p:nvGrpSpPr>
          <p:grpSpPr>
            <a:xfrm>
              <a:off x="1115616" y="1340768"/>
              <a:ext cx="7128791" cy="2166337"/>
              <a:chOff x="899592" y="836711"/>
              <a:chExt cx="7344816" cy="2390879"/>
            </a:xfrm>
          </p:grpSpPr>
          <p:sp>
            <p:nvSpPr>
              <p:cNvPr id="3" name="Полилиния 2"/>
              <p:cNvSpPr/>
              <p:nvPr/>
            </p:nvSpPr>
            <p:spPr>
              <a:xfrm>
                <a:off x="899592" y="836711"/>
                <a:ext cx="959282" cy="1259099"/>
              </a:xfrm>
              <a:custGeom>
                <a:avLst/>
                <a:gdLst>
                  <a:gd name="connsiteX0" fmla="*/ 0 w 1259098"/>
                  <a:gd name="connsiteY0" fmla="*/ 0 h 959281"/>
                  <a:gd name="connsiteX1" fmla="*/ 779458 w 1259098"/>
                  <a:gd name="connsiteY1" fmla="*/ 0 h 959281"/>
                  <a:gd name="connsiteX2" fmla="*/ 1259098 w 1259098"/>
                  <a:gd name="connsiteY2" fmla="*/ 479641 h 959281"/>
                  <a:gd name="connsiteX3" fmla="*/ 779458 w 1259098"/>
                  <a:gd name="connsiteY3" fmla="*/ 959281 h 959281"/>
                  <a:gd name="connsiteX4" fmla="*/ 0 w 1259098"/>
                  <a:gd name="connsiteY4" fmla="*/ 959281 h 959281"/>
                  <a:gd name="connsiteX5" fmla="*/ 479641 w 1259098"/>
                  <a:gd name="connsiteY5" fmla="*/ 479641 h 959281"/>
                  <a:gd name="connsiteX6" fmla="*/ 0 w 1259098"/>
                  <a:gd name="connsiteY6" fmla="*/ 0 h 9592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59098" h="959281">
                    <a:moveTo>
                      <a:pt x="1259097" y="0"/>
                    </a:moveTo>
                    <a:lnTo>
                      <a:pt x="1259097" y="593853"/>
                    </a:lnTo>
                    <a:lnTo>
                      <a:pt x="629548" y="959281"/>
                    </a:lnTo>
                    <a:lnTo>
                      <a:pt x="1" y="593853"/>
                    </a:lnTo>
                    <a:lnTo>
                      <a:pt x="1" y="0"/>
                    </a:lnTo>
                    <a:lnTo>
                      <a:pt x="629548" y="365429"/>
                    </a:lnTo>
                    <a:lnTo>
                      <a:pt x="1259097" y="0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1">
                <a:schemeClr val="accent2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7621" tIns="487262" rIns="7620" bIns="487260" numCol="1" spcCol="1270" anchor="ctr" anchorCtr="0">
                <a:noAutofit/>
              </a:bodyPr>
              <a:lstStyle/>
              <a:p>
                <a:pPr lvl="0" algn="ctr" defTabSz="533400" rt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ru-RU" sz="1200" b="1" kern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" name="Полилиния 3"/>
              <p:cNvSpPr/>
              <p:nvPr/>
            </p:nvSpPr>
            <p:spPr>
              <a:xfrm>
                <a:off x="1843356" y="836713"/>
                <a:ext cx="6385534" cy="964026"/>
              </a:xfrm>
              <a:custGeom>
                <a:avLst/>
                <a:gdLst>
                  <a:gd name="connsiteX0" fmla="*/ 160674 w 964026"/>
                  <a:gd name="connsiteY0" fmla="*/ 0 h 6385534"/>
                  <a:gd name="connsiteX1" fmla="*/ 803352 w 964026"/>
                  <a:gd name="connsiteY1" fmla="*/ 0 h 6385534"/>
                  <a:gd name="connsiteX2" fmla="*/ 964026 w 964026"/>
                  <a:gd name="connsiteY2" fmla="*/ 160674 h 6385534"/>
                  <a:gd name="connsiteX3" fmla="*/ 964026 w 964026"/>
                  <a:gd name="connsiteY3" fmla="*/ 6385534 h 6385534"/>
                  <a:gd name="connsiteX4" fmla="*/ 964026 w 964026"/>
                  <a:gd name="connsiteY4" fmla="*/ 6385534 h 6385534"/>
                  <a:gd name="connsiteX5" fmla="*/ 0 w 964026"/>
                  <a:gd name="connsiteY5" fmla="*/ 6385534 h 6385534"/>
                  <a:gd name="connsiteX6" fmla="*/ 0 w 964026"/>
                  <a:gd name="connsiteY6" fmla="*/ 6385534 h 6385534"/>
                  <a:gd name="connsiteX7" fmla="*/ 0 w 964026"/>
                  <a:gd name="connsiteY7" fmla="*/ 160674 h 6385534"/>
                  <a:gd name="connsiteX8" fmla="*/ 160674 w 964026"/>
                  <a:gd name="connsiteY8" fmla="*/ 0 h 63855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64026" h="6385534">
                    <a:moveTo>
                      <a:pt x="964026" y="1064278"/>
                    </a:moveTo>
                    <a:lnTo>
                      <a:pt x="964026" y="5321256"/>
                    </a:lnTo>
                    <a:cubicBezTo>
                      <a:pt x="964026" y="5909040"/>
                      <a:pt x="953166" y="6385531"/>
                      <a:pt x="939769" y="6385531"/>
                    </a:cubicBezTo>
                    <a:lnTo>
                      <a:pt x="0" y="6385531"/>
                    </a:lnTo>
                    <a:lnTo>
                      <a:pt x="0" y="6385531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939769" y="3"/>
                    </a:lnTo>
                    <a:cubicBezTo>
                      <a:pt x="953166" y="3"/>
                      <a:pt x="964026" y="476494"/>
                      <a:pt x="964026" y="1064278"/>
                    </a:cubicBez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85344" tIns="54680" rIns="54680" bIns="54680" numCol="1" spcCol="1270" anchor="ctr" anchorCtr="0">
                <a:noAutofit/>
              </a:bodyPr>
              <a:lstStyle/>
              <a:p>
                <a:pPr marL="114300" lvl="1" indent="-114300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ru-RU" sz="13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 отчетный период прошло 4 заседания трехсторонней комиссии по урегулированию социально-трудовых отношений, на которых рассмотрены вопросы социального партнерства, оплаты труда, работа в условиях пандемии и другие.</a:t>
                </a:r>
                <a:endParaRPr lang="ru-RU" sz="1300" kern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" name="Полилиния 5"/>
              <p:cNvSpPr/>
              <p:nvPr/>
            </p:nvSpPr>
            <p:spPr>
              <a:xfrm>
                <a:off x="899592" y="1993227"/>
                <a:ext cx="959282" cy="1234363"/>
              </a:xfrm>
              <a:custGeom>
                <a:avLst/>
                <a:gdLst>
                  <a:gd name="connsiteX0" fmla="*/ 0 w 1234362"/>
                  <a:gd name="connsiteY0" fmla="*/ 0 h 959281"/>
                  <a:gd name="connsiteX1" fmla="*/ 754722 w 1234362"/>
                  <a:gd name="connsiteY1" fmla="*/ 0 h 959281"/>
                  <a:gd name="connsiteX2" fmla="*/ 1234362 w 1234362"/>
                  <a:gd name="connsiteY2" fmla="*/ 479641 h 959281"/>
                  <a:gd name="connsiteX3" fmla="*/ 754722 w 1234362"/>
                  <a:gd name="connsiteY3" fmla="*/ 959281 h 959281"/>
                  <a:gd name="connsiteX4" fmla="*/ 0 w 1234362"/>
                  <a:gd name="connsiteY4" fmla="*/ 959281 h 959281"/>
                  <a:gd name="connsiteX5" fmla="*/ 479641 w 1234362"/>
                  <a:gd name="connsiteY5" fmla="*/ 479641 h 959281"/>
                  <a:gd name="connsiteX6" fmla="*/ 0 w 1234362"/>
                  <a:gd name="connsiteY6" fmla="*/ 0 h 9592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34362" h="959281">
                    <a:moveTo>
                      <a:pt x="1234361" y="0"/>
                    </a:moveTo>
                    <a:lnTo>
                      <a:pt x="1234361" y="586530"/>
                    </a:lnTo>
                    <a:lnTo>
                      <a:pt x="617180" y="959281"/>
                    </a:lnTo>
                    <a:lnTo>
                      <a:pt x="1" y="586530"/>
                    </a:lnTo>
                    <a:lnTo>
                      <a:pt x="1" y="0"/>
                    </a:lnTo>
                    <a:lnTo>
                      <a:pt x="617180" y="372752"/>
                    </a:lnTo>
                    <a:lnTo>
                      <a:pt x="1234361" y="0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1">
                <a:schemeClr val="accent2">
                  <a:hueOff val="-3277702"/>
                  <a:satOff val="-3888"/>
                  <a:lumOff val="-2059"/>
                  <a:alphaOff val="0"/>
                </a:schemeClr>
              </a:lnRef>
              <a:fillRef idx="3">
                <a:schemeClr val="accent2">
                  <a:hueOff val="-3277702"/>
                  <a:satOff val="-3888"/>
                  <a:lumOff val="-2059"/>
                  <a:alphaOff val="0"/>
                </a:schemeClr>
              </a:fillRef>
              <a:effectRef idx="2">
                <a:schemeClr val="accent2">
                  <a:hueOff val="-3277702"/>
                  <a:satOff val="-3888"/>
                  <a:lumOff val="-2059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7621" tIns="487262" rIns="7620" bIns="487260" numCol="1" spcCol="1270" anchor="ctr" anchorCtr="0">
                <a:noAutofit/>
              </a:bodyPr>
              <a:lstStyle/>
              <a:p>
                <a:pPr lvl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ru-RU" sz="1200" b="1" kern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" name="Полилиния 7"/>
              <p:cNvSpPr/>
              <p:nvPr/>
            </p:nvSpPr>
            <p:spPr>
              <a:xfrm>
                <a:off x="1858873" y="1991637"/>
                <a:ext cx="6385535" cy="1021974"/>
              </a:xfrm>
              <a:custGeom>
                <a:avLst/>
                <a:gdLst>
                  <a:gd name="connsiteX0" fmla="*/ 148463 w 890761"/>
                  <a:gd name="connsiteY0" fmla="*/ 0 h 6385534"/>
                  <a:gd name="connsiteX1" fmla="*/ 742298 w 890761"/>
                  <a:gd name="connsiteY1" fmla="*/ 0 h 6385534"/>
                  <a:gd name="connsiteX2" fmla="*/ 890761 w 890761"/>
                  <a:gd name="connsiteY2" fmla="*/ 148463 h 6385534"/>
                  <a:gd name="connsiteX3" fmla="*/ 890761 w 890761"/>
                  <a:gd name="connsiteY3" fmla="*/ 6385534 h 6385534"/>
                  <a:gd name="connsiteX4" fmla="*/ 890761 w 890761"/>
                  <a:gd name="connsiteY4" fmla="*/ 6385534 h 6385534"/>
                  <a:gd name="connsiteX5" fmla="*/ 0 w 890761"/>
                  <a:gd name="connsiteY5" fmla="*/ 6385534 h 6385534"/>
                  <a:gd name="connsiteX6" fmla="*/ 0 w 890761"/>
                  <a:gd name="connsiteY6" fmla="*/ 6385534 h 6385534"/>
                  <a:gd name="connsiteX7" fmla="*/ 0 w 890761"/>
                  <a:gd name="connsiteY7" fmla="*/ 148463 h 6385534"/>
                  <a:gd name="connsiteX8" fmla="*/ 148463 w 890761"/>
                  <a:gd name="connsiteY8" fmla="*/ 0 h 63855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90761" h="6385534">
                    <a:moveTo>
                      <a:pt x="890761" y="1064278"/>
                    </a:moveTo>
                    <a:lnTo>
                      <a:pt x="890761" y="5321256"/>
                    </a:lnTo>
                    <a:cubicBezTo>
                      <a:pt x="890761" y="5909039"/>
                      <a:pt x="881489" y="6385530"/>
                      <a:pt x="870051" y="6385530"/>
                    </a:cubicBezTo>
                    <a:lnTo>
                      <a:pt x="0" y="6385530"/>
                    </a:lnTo>
                    <a:lnTo>
                      <a:pt x="0" y="6385530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870051" y="4"/>
                    </a:lnTo>
                    <a:cubicBezTo>
                      <a:pt x="881489" y="4"/>
                      <a:pt x="890761" y="476495"/>
                      <a:pt x="890761" y="1064278"/>
                    </a:cubicBez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hueOff val="-3277702"/>
                  <a:satOff val="-3888"/>
                  <a:lumOff val="-2059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85345" tIns="51103" rIns="51103" bIns="51104" numCol="1" spcCol="1270" anchor="ctr" anchorCtr="0">
                <a:noAutofit/>
              </a:bodyPr>
              <a:lstStyle/>
              <a:p>
                <a:pPr marL="114300" lvl="1" indent="-114300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FontTx/>
                  <a:buChar char="••"/>
                </a:pPr>
                <a:r>
                  <a:rPr lang="ru-RU" sz="13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Проведена правовая экспертиза 56  коллективных договоров, соглашений и локальных нормативных актов.</a:t>
                </a:r>
              </a:p>
              <a:p>
                <a:pPr marL="114300" lvl="1" indent="-114300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FontTx/>
                  <a:buChar char="••"/>
                </a:pPr>
                <a:r>
                  <a:rPr lang="ru-RU" sz="13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Читинская территориальная (городская) организация Профсоюза регулярно проводит индивидуальные консультации по ведению переговоров и разработке коллективного договора</a:t>
                </a:r>
                <a:endParaRPr lang="ru-RU" sz="1300" kern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pic>
          <p:nvPicPr>
            <p:cNvPr id="5" name="Picture 4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6700" y="255443"/>
              <a:ext cx="864096" cy="979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Прямоугольник 13"/>
            <p:cNvSpPr/>
            <p:nvPr/>
          </p:nvSpPr>
          <p:spPr>
            <a:xfrm>
              <a:off x="1259632" y="260648"/>
              <a:ext cx="6840760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/>
              <a:r>
                <a:rPr lang="ru-RU" sz="2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Социальное партнерство</a:t>
              </a:r>
            </a:p>
            <a:p>
              <a:pPr lvl="0" algn="ctr"/>
              <a:endPara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0" name="Группа 19"/>
            <p:cNvGrpSpPr/>
            <p:nvPr/>
          </p:nvGrpSpPr>
          <p:grpSpPr>
            <a:xfrm>
              <a:off x="1123148" y="3861048"/>
              <a:ext cx="7113728" cy="2232248"/>
              <a:chOff x="1187060" y="1407341"/>
              <a:chExt cx="7235546" cy="1942070"/>
            </a:xfrm>
          </p:grpSpPr>
          <p:sp>
            <p:nvSpPr>
              <p:cNvPr id="22" name="Полилиния 21"/>
              <p:cNvSpPr/>
              <p:nvPr/>
            </p:nvSpPr>
            <p:spPr>
              <a:xfrm>
                <a:off x="1187060" y="1407341"/>
                <a:ext cx="7235546" cy="792088"/>
              </a:xfrm>
              <a:custGeom>
                <a:avLst/>
                <a:gdLst>
                  <a:gd name="connsiteX0" fmla="*/ 0 w 7235546"/>
                  <a:gd name="connsiteY0" fmla="*/ 66508 h 665084"/>
                  <a:gd name="connsiteX1" fmla="*/ 66508 w 7235546"/>
                  <a:gd name="connsiteY1" fmla="*/ 0 h 665084"/>
                  <a:gd name="connsiteX2" fmla="*/ 7169038 w 7235546"/>
                  <a:gd name="connsiteY2" fmla="*/ 0 h 665084"/>
                  <a:gd name="connsiteX3" fmla="*/ 7235546 w 7235546"/>
                  <a:gd name="connsiteY3" fmla="*/ 66508 h 665084"/>
                  <a:gd name="connsiteX4" fmla="*/ 7235546 w 7235546"/>
                  <a:gd name="connsiteY4" fmla="*/ 598576 h 665084"/>
                  <a:gd name="connsiteX5" fmla="*/ 7169038 w 7235546"/>
                  <a:gd name="connsiteY5" fmla="*/ 665084 h 665084"/>
                  <a:gd name="connsiteX6" fmla="*/ 66508 w 7235546"/>
                  <a:gd name="connsiteY6" fmla="*/ 665084 h 665084"/>
                  <a:gd name="connsiteX7" fmla="*/ 0 w 7235546"/>
                  <a:gd name="connsiteY7" fmla="*/ 598576 h 665084"/>
                  <a:gd name="connsiteX8" fmla="*/ 0 w 7235546"/>
                  <a:gd name="connsiteY8" fmla="*/ 66508 h 6650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235546" h="665084">
                    <a:moveTo>
                      <a:pt x="0" y="66508"/>
                    </a:moveTo>
                    <a:cubicBezTo>
                      <a:pt x="0" y="29777"/>
                      <a:pt x="29777" y="0"/>
                      <a:pt x="66508" y="0"/>
                    </a:cubicBezTo>
                    <a:lnTo>
                      <a:pt x="7169038" y="0"/>
                    </a:lnTo>
                    <a:cubicBezTo>
                      <a:pt x="7205769" y="0"/>
                      <a:pt x="7235546" y="29777"/>
                      <a:pt x="7235546" y="66508"/>
                    </a:cubicBezTo>
                    <a:lnTo>
                      <a:pt x="7235546" y="598576"/>
                    </a:lnTo>
                    <a:cubicBezTo>
                      <a:pt x="7235546" y="635307"/>
                      <a:pt x="7205769" y="665084"/>
                      <a:pt x="7169038" y="665084"/>
                    </a:cubicBezTo>
                    <a:lnTo>
                      <a:pt x="66508" y="665084"/>
                    </a:lnTo>
                    <a:cubicBezTo>
                      <a:pt x="29777" y="665084"/>
                      <a:pt x="0" y="635307"/>
                      <a:pt x="0" y="598576"/>
                    </a:cubicBezTo>
                    <a:lnTo>
                      <a:pt x="0" y="66508"/>
                    </a:lnTo>
                    <a:close/>
                  </a:path>
                </a:pathLst>
              </a:custGeom>
              <a:solidFill>
                <a:schemeClr val="bg2"/>
              </a:solidFill>
              <a:scene3d>
                <a:camera prst="orthographicFront"/>
                <a:lightRig rig="threePt" dir="t">
                  <a:rot lat="0" lon="0" rev="7500000"/>
                </a:lightRig>
              </a:scene3d>
              <a:sp3d prstMaterial="plastic">
                <a:bevelT w="127000" h="254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4">
                  <a:shade val="6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4">
                  <a:shade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72820" tIns="72820" rIns="72820" bIns="72820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600" b="1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 2021 году работники образования города получили денежные средства из краевого бюджета для социальной поддержки </a:t>
                </a:r>
              </a:p>
            </p:txBody>
          </p:sp>
          <p:sp>
            <p:nvSpPr>
              <p:cNvPr id="23" name="Полилиния 22"/>
              <p:cNvSpPr/>
              <p:nvPr/>
            </p:nvSpPr>
            <p:spPr>
              <a:xfrm>
                <a:off x="1191406" y="2297463"/>
                <a:ext cx="3163536" cy="1051948"/>
              </a:xfrm>
              <a:custGeom>
                <a:avLst/>
                <a:gdLst>
                  <a:gd name="connsiteX0" fmla="*/ 0 w 2161615"/>
                  <a:gd name="connsiteY0" fmla="*/ 105195 h 1051948"/>
                  <a:gd name="connsiteX1" fmla="*/ 105195 w 2161615"/>
                  <a:gd name="connsiteY1" fmla="*/ 0 h 1051948"/>
                  <a:gd name="connsiteX2" fmla="*/ 2056420 w 2161615"/>
                  <a:gd name="connsiteY2" fmla="*/ 0 h 1051948"/>
                  <a:gd name="connsiteX3" fmla="*/ 2161615 w 2161615"/>
                  <a:gd name="connsiteY3" fmla="*/ 105195 h 1051948"/>
                  <a:gd name="connsiteX4" fmla="*/ 2161615 w 2161615"/>
                  <a:gd name="connsiteY4" fmla="*/ 946753 h 1051948"/>
                  <a:gd name="connsiteX5" fmla="*/ 2056420 w 2161615"/>
                  <a:gd name="connsiteY5" fmla="*/ 1051948 h 1051948"/>
                  <a:gd name="connsiteX6" fmla="*/ 105195 w 2161615"/>
                  <a:gd name="connsiteY6" fmla="*/ 1051948 h 1051948"/>
                  <a:gd name="connsiteX7" fmla="*/ 0 w 2161615"/>
                  <a:gd name="connsiteY7" fmla="*/ 946753 h 1051948"/>
                  <a:gd name="connsiteX8" fmla="*/ 0 w 2161615"/>
                  <a:gd name="connsiteY8" fmla="*/ 105195 h 10519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161615" h="1051948">
                    <a:moveTo>
                      <a:pt x="0" y="105195"/>
                    </a:moveTo>
                    <a:cubicBezTo>
                      <a:pt x="0" y="47097"/>
                      <a:pt x="47097" y="0"/>
                      <a:pt x="105195" y="0"/>
                    </a:cubicBezTo>
                    <a:lnTo>
                      <a:pt x="2056420" y="0"/>
                    </a:lnTo>
                    <a:cubicBezTo>
                      <a:pt x="2114518" y="0"/>
                      <a:pt x="2161615" y="47097"/>
                      <a:pt x="2161615" y="105195"/>
                    </a:cubicBezTo>
                    <a:lnTo>
                      <a:pt x="2161615" y="946753"/>
                    </a:lnTo>
                    <a:cubicBezTo>
                      <a:pt x="2161615" y="1004851"/>
                      <a:pt x="2114518" y="1051948"/>
                      <a:pt x="2056420" y="1051948"/>
                    </a:cubicBezTo>
                    <a:lnTo>
                      <a:pt x="105195" y="1051948"/>
                    </a:lnTo>
                    <a:cubicBezTo>
                      <a:pt x="47097" y="1051948"/>
                      <a:pt x="0" y="1004851"/>
                      <a:pt x="0" y="946753"/>
                    </a:cubicBezTo>
                    <a:lnTo>
                      <a:pt x="0" y="105195"/>
                    </a:lnTo>
                    <a:close/>
                  </a:path>
                </a:pathLst>
              </a:custGeom>
              <a:solidFill>
                <a:schemeClr val="bg2"/>
              </a:solidFill>
              <a:scene3d>
                <a:camera prst="orthographicFront"/>
                <a:lightRig rig="threePt" dir="t">
                  <a:rot lat="0" lon="0" rev="7500000"/>
                </a:lightRig>
              </a:scene3d>
              <a:sp3d prstMaterial="plastic">
                <a:bevelT w="127000" h="254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4">
                  <a:shade val="8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4">
                  <a:shade val="8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84151" tIns="84151" rIns="84151" bIns="84151" numCol="1" spcCol="1270" anchor="ctr" anchorCtr="0">
                <a:noAutofit/>
              </a:bodyPr>
              <a:lstStyle/>
              <a:p>
                <a:pPr lvl="0" algn="ctr" defTabSz="622300" rt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600" kern="1200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доплата молодым специалистам</a:t>
                </a:r>
              </a:p>
              <a:p>
                <a:pPr lvl="0" algn="ctr" defTabSz="622300" rt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600" b="1" kern="1200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11 </a:t>
                </a:r>
                <a:r>
                  <a:rPr lang="ru-RU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013,7</a:t>
                </a:r>
                <a:r>
                  <a:rPr lang="ru-RU" sz="1600" b="1" kern="1200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 тыс. руб.</a:t>
                </a:r>
                <a:endParaRPr lang="ru-RU" sz="1600" b="1" kern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" name="Полилиния 25"/>
              <p:cNvSpPr/>
              <p:nvPr/>
            </p:nvSpPr>
            <p:spPr>
              <a:xfrm>
                <a:off x="5171012" y="2297463"/>
                <a:ext cx="3202142" cy="1051948"/>
              </a:xfrm>
              <a:custGeom>
                <a:avLst/>
                <a:gdLst>
                  <a:gd name="connsiteX0" fmla="*/ 0 w 2102659"/>
                  <a:gd name="connsiteY0" fmla="*/ 105195 h 1051948"/>
                  <a:gd name="connsiteX1" fmla="*/ 105195 w 2102659"/>
                  <a:gd name="connsiteY1" fmla="*/ 0 h 1051948"/>
                  <a:gd name="connsiteX2" fmla="*/ 1997464 w 2102659"/>
                  <a:gd name="connsiteY2" fmla="*/ 0 h 1051948"/>
                  <a:gd name="connsiteX3" fmla="*/ 2102659 w 2102659"/>
                  <a:gd name="connsiteY3" fmla="*/ 105195 h 1051948"/>
                  <a:gd name="connsiteX4" fmla="*/ 2102659 w 2102659"/>
                  <a:gd name="connsiteY4" fmla="*/ 946753 h 1051948"/>
                  <a:gd name="connsiteX5" fmla="*/ 1997464 w 2102659"/>
                  <a:gd name="connsiteY5" fmla="*/ 1051948 h 1051948"/>
                  <a:gd name="connsiteX6" fmla="*/ 105195 w 2102659"/>
                  <a:gd name="connsiteY6" fmla="*/ 1051948 h 1051948"/>
                  <a:gd name="connsiteX7" fmla="*/ 0 w 2102659"/>
                  <a:gd name="connsiteY7" fmla="*/ 946753 h 1051948"/>
                  <a:gd name="connsiteX8" fmla="*/ 0 w 2102659"/>
                  <a:gd name="connsiteY8" fmla="*/ 105195 h 10519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102659" h="1051948">
                    <a:moveTo>
                      <a:pt x="0" y="105195"/>
                    </a:moveTo>
                    <a:cubicBezTo>
                      <a:pt x="0" y="47097"/>
                      <a:pt x="47097" y="0"/>
                      <a:pt x="105195" y="0"/>
                    </a:cubicBezTo>
                    <a:lnTo>
                      <a:pt x="1997464" y="0"/>
                    </a:lnTo>
                    <a:cubicBezTo>
                      <a:pt x="2055562" y="0"/>
                      <a:pt x="2102659" y="47097"/>
                      <a:pt x="2102659" y="105195"/>
                    </a:cubicBezTo>
                    <a:lnTo>
                      <a:pt x="2102659" y="946753"/>
                    </a:lnTo>
                    <a:cubicBezTo>
                      <a:pt x="2102659" y="1004851"/>
                      <a:pt x="2055562" y="1051948"/>
                      <a:pt x="1997464" y="1051948"/>
                    </a:cubicBezTo>
                    <a:lnTo>
                      <a:pt x="105195" y="1051948"/>
                    </a:lnTo>
                    <a:cubicBezTo>
                      <a:pt x="47097" y="1051948"/>
                      <a:pt x="0" y="1004851"/>
                      <a:pt x="0" y="946753"/>
                    </a:cubicBezTo>
                    <a:lnTo>
                      <a:pt x="0" y="105195"/>
                    </a:lnTo>
                    <a:close/>
                  </a:path>
                </a:pathLst>
              </a:custGeom>
              <a:solidFill>
                <a:schemeClr val="bg2"/>
              </a:solidFill>
              <a:scene3d>
                <a:camera prst="orthographicFront"/>
                <a:lightRig rig="threePt" dir="t">
                  <a:rot lat="0" lon="0" rev="7500000"/>
                </a:lightRig>
              </a:scene3d>
              <a:sp3d prstMaterial="plastic">
                <a:bevelT w="127000" h="254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4">
                  <a:shade val="8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4">
                  <a:shade val="8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84151" tIns="84151" rIns="84151" bIns="84151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600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доплата за звания</a:t>
                </a: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600" b="1" kern="1200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7028,3 тыс. руб.</a:t>
                </a:r>
                <a:endParaRPr lang="ru-RU" sz="1600" b="1" kern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pic>
          <p:nvPicPr>
            <p:cNvPr id="19" name="Picture 2" descr="C:\мои документы\Атрибутика\Логотип.png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94746" y="226455"/>
              <a:ext cx="1012935" cy="10081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870329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51521" y="197467"/>
            <a:ext cx="8756160" cy="5538434"/>
            <a:chOff x="251521" y="197467"/>
            <a:chExt cx="8756160" cy="5538434"/>
          </a:xfrm>
        </p:grpSpPr>
        <p:pic>
          <p:nvPicPr>
            <p:cNvPr id="5" name="Picture 4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1" y="226455"/>
              <a:ext cx="864096" cy="979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Прямоугольник 13"/>
            <p:cNvSpPr/>
            <p:nvPr/>
          </p:nvSpPr>
          <p:spPr>
            <a:xfrm>
              <a:off x="1259632" y="260648"/>
              <a:ext cx="6840760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/>
              <a:r>
                <a:rPr lang="ru-RU" sz="2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Социальное партнерство</a:t>
              </a:r>
            </a:p>
            <a:p>
              <a:pPr lvl="0" algn="ctr"/>
              <a:endPara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9" name="Picture 2" descr="C:\мои документы\Атрибутика\Логотип.png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94746" y="197467"/>
              <a:ext cx="1012935" cy="10081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5" name="Группа 14"/>
            <p:cNvGrpSpPr/>
            <p:nvPr/>
          </p:nvGrpSpPr>
          <p:grpSpPr>
            <a:xfrm>
              <a:off x="1115617" y="1477928"/>
              <a:ext cx="6879129" cy="4255328"/>
              <a:chOff x="1187060" y="1407341"/>
              <a:chExt cx="7235546" cy="1942070"/>
            </a:xfrm>
          </p:grpSpPr>
          <p:sp>
            <p:nvSpPr>
              <p:cNvPr id="16" name="Полилиния 15"/>
              <p:cNvSpPr/>
              <p:nvPr/>
            </p:nvSpPr>
            <p:spPr>
              <a:xfrm>
                <a:off x="1187060" y="1407341"/>
                <a:ext cx="7235546" cy="792088"/>
              </a:xfrm>
              <a:custGeom>
                <a:avLst/>
                <a:gdLst>
                  <a:gd name="connsiteX0" fmla="*/ 0 w 7235546"/>
                  <a:gd name="connsiteY0" fmla="*/ 66508 h 665084"/>
                  <a:gd name="connsiteX1" fmla="*/ 66508 w 7235546"/>
                  <a:gd name="connsiteY1" fmla="*/ 0 h 665084"/>
                  <a:gd name="connsiteX2" fmla="*/ 7169038 w 7235546"/>
                  <a:gd name="connsiteY2" fmla="*/ 0 h 665084"/>
                  <a:gd name="connsiteX3" fmla="*/ 7235546 w 7235546"/>
                  <a:gd name="connsiteY3" fmla="*/ 66508 h 665084"/>
                  <a:gd name="connsiteX4" fmla="*/ 7235546 w 7235546"/>
                  <a:gd name="connsiteY4" fmla="*/ 598576 h 665084"/>
                  <a:gd name="connsiteX5" fmla="*/ 7169038 w 7235546"/>
                  <a:gd name="connsiteY5" fmla="*/ 665084 h 665084"/>
                  <a:gd name="connsiteX6" fmla="*/ 66508 w 7235546"/>
                  <a:gd name="connsiteY6" fmla="*/ 665084 h 665084"/>
                  <a:gd name="connsiteX7" fmla="*/ 0 w 7235546"/>
                  <a:gd name="connsiteY7" fmla="*/ 598576 h 665084"/>
                  <a:gd name="connsiteX8" fmla="*/ 0 w 7235546"/>
                  <a:gd name="connsiteY8" fmla="*/ 66508 h 6650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235546" h="665084">
                    <a:moveTo>
                      <a:pt x="0" y="66508"/>
                    </a:moveTo>
                    <a:cubicBezTo>
                      <a:pt x="0" y="29777"/>
                      <a:pt x="29777" y="0"/>
                      <a:pt x="66508" y="0"/>
                    </a:cubicBezTo>
                    <a:lnTo>
                      <a:pt x="7169038" y="0"/>
                    </a:lnTo>
                    <a:cubicBezTo>
                      <a:pt x="7205769" y="0"/>
                      <a:pt x="7235546" y="29777"/>
                      <a:pt x="7235546" y="66508"/>
                    </a:cubicBezTo>
                    <a:lnTo>
                      <a:pt x="7235546" y="598576"/>
                    </a:lnTo>
                    <a:cubicBezTo>
                      <a:pt x="7235546" y="635307"/>
                      <a:pt x="7205769" y="665084"/>
                      <a:pt x="7169038" y="665084"/>
                    </a:cubicBezTo>
                    <a:lnTo>
                      <a:pt x="66508" y="665084"/>
                    </a:lnTo>
                    <a:cubicBezTo>
                      <a:pt x="29777" y="665084"/>
                      <a:pt x="0" y="635307"/>
                      <a:pt x="0" y="598576"/>
                    </a:cubicBezTo>
                    <a:lnTo>
                      <a:pt x="0" y="66508"/>
                    </a:lnTo>
                    <a:close/>
                  </a:path>
                </a:pathLst>
              </a:custGeom>
              <a:solidFill>
                <a:schemeClr val="bg2"/>
              </a:solidFill>
              <a:scene3d>
                <a:camera prst="orthographicFront"/>
                <a:lightRig rig="threePt" dir="t">
                  <a:rot lat="0" lon="0" rev="7500000"/>
                </a:lightRig>
              </a:scene3d>
              <a:sp3d prstMaterial="plastic">
                <a:bevelT w="127000" h="254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4">
                  <a:shade val="6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4">
                  <a:shade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72820" tIns="72820" rIns="72820" bIns="72820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b="1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 2021 году члены профсоюза-работники образования получили денежные средства за счет Читинской городской организации Профсоюза и первичных профсоюзных организаций для социальной поддержки </a:t>
                </a:r>
              </a:p>
            </p:txBody>
          </p:sp>
          <p:sp>
            <p:nvSpPr>
              <p:cNvPr id="17" name="Полилиния 16"/>
              <p:cNvSpPr/>
              <p:nvPr/>
            </p:nvSpPr>
            <p:spPr>
              <a:xfrm>
                <a:off x="1191406" y="2297463"/>
                <a:ext cx="1813385" cy="1051948"/>
              </a:xfrm>
              <a:custGeom>
                <a:avLst/>
                <a:gdLst>
                  <a:gd name="connsiteX0" fmla="*/ 0 w 2161615"/>
                  <a:gd name="connsiteY0" fmla="*/ 105195 h 1051948"/>
                  <a:gd name="connsiteX1" fmla="*/ 105195 w 2161615"/>
                  <a:gd name="connsiteY1" fmla="*/ 0 h 1051948"/>
                  <a:gd name="connsiteX2" fmla="*/ 2056420 w 2161615"/>
                  <a:gd name="connsiteY2" fmla="*/ 0 h 1051948"/>
                  <a:gd name="connsiteX3" fmla="*/ 2161615 w 2161615"/>
                  <a:gd name="connsiteY3" fmla="*/ 105195 h 1051948"/>
                  <a:gd name="connsiteX4" fmla="*/ 2161615 w 2161615"/>
                  <a:gd name="connsiteY4" fmla="*/ 946753 h 1051948"/>
                  <a:gd name="connsiteX5" fmla="*/ 2056420 w 2161615"/>
                  <a:gd name="connsiteY5" fmla="*/ 1051948 h 1051948"/>
                  <a:gd name="connsiteX6" fmla="*/ 105195 w 2161615"/>
                  <a:gd name="connsiteY6" fmla="*/ 1051948 h 1051948"/>
                  <a:gd name="connsiteX7" fmla="*/ 0 w 2161615"/>
                  <a:gd name="connsiteY7" fmla="*/ 946753 h 1051948"/>
                  <a:gd name="connsiteX8" fmla="*/ 0 w 2161615"/>
                  <a:gd name="connsiteY8" fmla="*/ 105195 h 10519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161615" h="1051948">
                    <a:moveTo>
                      <a:pt x="0" y="105195"/>
                    </a:moveTo>
                    <a:cubicBezTo>
                      <a:pt x="0" y="47097"/>
                      <a:pt x="47097" y="0"/>
                      <a:pt x="105195" y="0"/>
                    </a:cubicBezTo>
                    <a:lnTo>
                      <a:pt x="2056420" y="0"/>
                    </a:lnTo>
                    <a:cubicBezTo>
                      <a:pt x="2114518" y="0"/>
                      <a:pt x="2161615" y="47097"/>
                      <a:pt x="2161615" y="105195"/>
                    </a:cubicBezTo>
                    <a:lnTo>
                      <a:pt x="2161615" y="946753"/>
                    </a:lnTo>
                    <a:cubicBezTo>
                      <a:pt x="2161615" y="1004851"/>
                      <a:pt x="2114518" y="1051948"/>
                      <a:pt x="2056420" y="1051948"/>
                    </a:cubicBezTo>
                    <a:lnTo>
                      <a:pt x="105195" y="1051948"/>
                    </a:lnTo>
                    <a:cubicBezTo>
                      <a:pt x="47097" y="1051948"/>
                      <a:pt x="0" y="1004851"/>
                      <a:pt x="0" y="946753"/>
                    </a:cubicBezTo>
                    <a:lnTo>
                      <a:pt x="0" y="105195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scene3d>
                <a:camera prst="orthographicFront"/>
                <a:lightRig rig="threePt" dir="t">
                  <a:rot lat="0" lon="0" rev="7500000"/>
                </a:lightRig>
              </a:scene3d>
              <a:sp3d prstMaterial="plastic">
                <a:bevelT w="127000" h="254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4">
                  <a:shade val="8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4">
                  <a:shade val="8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84151" tIns="84151" rIns="84151" bIns="84151" numCol="1" spcCol="1270" anchor="t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4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Более 300 тыс. руб.</a:t>
                </a: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400" kern="1200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Удешевление санаторно-курортного лечения, детского отдыха, материальная помощь на погребение, дорогостоящее лечение</a:t>
                </a:r>
              </a:p>
              <a:p>
                <a:pPr lvl="0" algn="ctr" defTabSz="622300" rt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ru-RU" sz="1400" b="1" kern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" name="Полилиния 17"/>
              <p:cNvSpPr/>
              <p:nvPr/>
            </p:nvSpPr>
            <p:spPr>
              <a:xfrm>
                <a:off x="4804832" y="2296395"/>
                <a:ext cx="1822421" cy="1051948"/>
              </a:xfrm>
              <a:custGeom>
                <a:avLst/>
                <a:gdLst>
                  <a:gd name="connsiteX0" fmla="*/ 0 w 2102659"/>
                  <a:gd name="connsiteY0" fmla="*/ 105195 h 1051948"/>
                  <a:gd name="connsiteX1" fmla="*/ 105195 w 2102659"/>
                  <a:gd name="connsiteY1" fmla="*/ 0 h 1051948"/>
                  <a:gd name="connsiteX2" fmla="*/ 1997464 w 2102659"/>
                  <a:gd name="connsiteY2" fmla="*/ 0 h 1051948"/>
                  <a:gd name="connsiteX3" fmla="*/ 2102659 w 2102659"/>
                  <a:gd name="connsiteY3" fmla="*/ 105195 h 1051948"/>
                  <a:gd name="connsiteX4" fmla="*/ 2102659 w 2102659"/>
                  <a:gd name="connsiteY4" fmla="*/ 946753 h 1051948"/>
                  <a:gd name="connsiteX5" fmla="*/ 1997464 w 2102659"/>
                  <a:gd name="connsiteY5" fmla="*/ 1051948 h 1051948"/>
                  <a:gd name="connsiteX6" fmla="*/ 105195 w 2102659"/>
                  <a:gd name="connsiteY6" fmla="*/ 1051948 h 1051948"/>
                  <a:gd name="connsiteX7" fmla="*/ 0 w 2102659"/>
                  <a:gd name="connsiteY7" fmla="*/ 946753 h 1051948"/>
                  <a:gd name="connsiteX8" fmla="*/ 0 w 2102659"/>
                  <a:gd name="connsiteY8" fmla="*/ 105195 h 10519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102659" h="1051948">
                    <a:moveTo>
                      <a:pt x="0" y="105195"/>
                    </a:moveTo>
                    <a:cubicBezTo>
                      <a:pt x="0" y="47097"/>
                      <a:pt x="47097" y="0"/>
                      <a:pt x="105195" y="0"/>
                    </a:cubicBezTo>
                    <a:lnTo>
                      <a:pt x="1997464" y="0"/>
                    </a:lnTo>
                    <a:cubicBezTo>
                      <a:pt x="2055562" y="0"/>
                      <a:pt x="2102659" y="47097"/>
                      <a:pt x="2102659" y="105195"/>
                    </a:cubicBezTo>
                    <a:lnTo>
                      <a:pt x="2102659" y="946753"/>
                    </a:lnTo>
                    <a:cubicBezTo>
                      <a:pt x="2102659" y="1004851"/>
                      <a:pt x="2055562" y="1051948"/>
                      <a:pt x="1997464" y="1051948"/>
                    </a:cubicBezTo>
                    <a:lnTo>
                      <a:pt x="105195" y="1051948"/>
                    </a:lnTo>
                    <a:cubicBezTo>
                      <a:pt x="47097" y="1051948"/>
                      <a:pt x="0" y="1004851"/>
                      <a:pt x="0" y="946753"/>
                    </a:cubicBezTo>
                    <a:lnTo>
                      <a:pt x="0" y="105195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scene3d>
                <a:camera prst="orthographicFront"/>
                <a:lightRig rig="threePt" dir="t">
                  <a:rot lat="0" lon="0" rev="7500000"/>
                </a:lightRig>
              </a:scene3d>
              <a:sp3d prstMaterial="plastic">
                <a:bevelT w="127000" h="254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4">
                  <a:shade val="8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4">
                  <a:shade val="8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84151" tIns="84151" rIns="84151" bIns="84151" numCol="1" spcCol="1270" anchor="t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400" b="1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30,5 тыс. руб.</a:t>
                </a: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400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Выплаты при выходе на пенсию (женщины 55 лет, мужчины 60 лет)</a:t>
                </a:r>
                <a:endParaRPr lang="ru-RU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ru-RU" sz="1400" kern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ru-RU" sz="1400" kern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ru-RU" sz="14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ru-RU" sz="1400" b="1" kern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1" name="Полилиния 20"/>
            <p:cNvSpPr/>
            <p:nvPr/>
          </p:nvSpPr>
          <p:spPr>
            <a:xfrm>
              <a:off x="2855611" y="3425961"/>
              <a:ext cx="1699570" cy="2305908"/>
            </a:xfrm>
            <a:custGeom>
              <a:avLst/>
              <a:gdLst>
                <a:gd name="connsiteX0" fmla="*/ 0 w 2102659"/>
                <a:gd name="connsiteY0" fmla="*/ 105195 h 1051948"/>
                <a:gd name="connsiteX1" fmla="*/ 105195 w 2102659"/>
                <a:gd name="connsiteY1" fmla="*/ 0 h 1051948"/>
                <a:gd name="connsiteX2" fmla="*/ 1997464 w 2102659"/>
                <a:gd name="connsiteY2" fmla="*/ 0 h 1051948"/>
                <a:gd name="connsiteX3" fmla="*/ 2102659 w 2102659"/>
                <a:gd name="connsiteY3" fmla="*/ 105195 h 1051948"/>
                <a:gd name="connsiteX4" fmla="*/ 2102659 w 2102659"/>
                <a:gd name="connsiteY4" fmla="*/ 946753 h 1051948"/>
                <a:gd name="connsiteX5" fmla="*/ 1997464 w 2102659"/>
                <a:gd name="connsiteY5" fmla="*/ 1051948 h 1051948"/>
                <a:gd name="connsiteX6" fmla="*/ 105195 w 2102659"/>
                <a:gd name="connsiteY6" fmla="*/ 1051948 h 1051948"/>
                <a:gd name="connsiteX7" fmla="*/ 0 w 2102659"/>
                <a:gd name="connsiteY7" fmla="*/ 946753 h 1051948"/>
                <a:gd name="connsiteX8" fmla="*/ 0 w 2102659"/>
                <a:gd name="connsiteY8" fmla="*/ 105195 h 1051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02659" h="1051948">
                  <a:moveTo>
                    <a:pt x="0" y="105195"/>
                  </a:moveTo>
                  <a:cubicBezTo>
                    <a:pt x="0" y="47097"/>
                    <a:pt x="47097" y="0"/>
                    <a:pt x="105195" y="0"/>
                  </a:cubicBezTo>
                  <a:lnTo>
                    <a:pt x="1997464" y="0"/>
                  </a:lnTo>
                  <a:cubicBezTo>
                    <a:pt x="2055562" y="0"/>
                    <a:pt x="2102659" y="47097"/>
                    <a:pt x="2102659" y="105195"/>
                  </a:cubicBezTo>
                  <a:lnTo>
                    <a:pt x="2102659" y="946753"/>
                  </a:lnTo>
                  <a:cubicBezTo>
                    <a:pt x="2102659" y="1004851"/>
                    <a:pt x="2055562" y="1051948"/>
                    <a:pt x="1997464" y="1051948"/>
                  </a:cubicBezTo>
                  <a:lnTo>
                    <a:pt x="105195" y="1051948"/>
                  </a:lnTo>
                  <a:cubicBezTo>
                    <a:pt x="47097" y="1051948"/>
                    <a:pt x="0" y="1004851"/>
                    <a:pt x="0" y="946753"/>
                  </a:cubicBezTo>
                  <a:lnTo>
                    <a:pt x="0" y="105195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shade val="8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4151" tIns="84151" rIns="84151" bIns="84151" numCol="1" spcCol="1270" anchor="t" anchorCtr="0">
              <a:noAutofit/>
            </a:bodyPr>
            <a:lstStyle/>
            <a:p>
              <a:pPr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63,5 тыс. руб.</a:t>
              </a:r>
              <a:endPara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kern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Поощрение к юбилейным датам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4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4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24" name="Полилиния 23"/>
            <p:cNvSpPr/>
            <p:nvPr/>
          </p:nvSpPr>
          <p:spPr>
            <a:xfrm>
              <a:off x="6300193" y="3428301"/>
              <a:ext cx="1699200" cy="2307600"/>
            </a:xfrm>
            <a:custGeom>
              <a:avLst/>
              <a:gdLst>
                <a:gd name="connsiteX0" fmla="*/ 0 w 2102659"/>
                <a:gd name="connsiteY0" fmla="*/ 105195 h 1051948"/>
                <a:gd name="connsiteX1" fmla="*/ 105195 w 2102659"/>
                <a:gd name="connsiteY1" fmla="*/ 0 h 1051948"/>
                <a:gd name="connsiteX2" fmla="*/ 1997464 w 2102659"/>
                <a:gd name="connsiteY2" fmla="*/ 0 h 1051948"/>
                <a:gd name="connsiteX3" fmla="*/ 2102659 w 2102659"/>
                <a:gd name="connsiteY3" fmla="*/ 105195 h 1051948"/>
                <a:gd name="connsiteX4" fmla="*/ 2102659 w 2102659"/>
                <a:gd name="connsiteY4" fmla="*/ 946753 h 1051948"/>
                <a:gd name="connsiteX5" fmla="*/ 1997464 w 2102659"/>
                <a:gd name="connsiteY5" fmla="*/ 1051948 h 1051948"/>
                <a:gd name="connsiteX6" fmla="*/ 105195 w 2102659"/>
                <a:gd name="connsiteY6" fmla="*/ 1051948 h 1051948"/>
                <a:gd name="connsiteX7" fmla="*/ 0 w 2102659"/>
                <a:gd name="connsiteY7" fmla="*/ 946753 h 1051948"/>
                <a:gd name="connsiteX8" fmla="*/ 0 w 2102659"/>
                <a:gd name="connsiteY8" fmla="*/ 105195 h 1051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02659" h="1051948">
                  <a:moveTo>
                    <a:pt x="0" y="105195"/>
                  </a:moveTo>
                  <a:cubicBezTo>
                    <a:pt x="0" y="47097"/>
                    <a:pt x="47097" y="0"/>
                    <a:pt x="105195" y="0"/>
                  </a:cubicBezTo>
                  <a:lnTo>
                    <a:pt x="1997464" y="0"/>
                  </a:lnTo>
                  <a:cubicBezTo>
                    <a:pt x="2055562" y="0"/>
                    <a:pt x="2102659" y="47097"/>
                    <a:pt x="2102659" y="105195"/>
                  </a:cubicBezTo>
                  <a:lnTo>
                    <a:pt x="2102659" y="946753"/>
                  </a:lnTo>
                  <a:cubicBezTo>
                    <a:pt x="2102659" y="1004851"/>
                    <a:pt x="2055562" y="1051948"/>
                    <a:pt x="1997464" y="1051948"/>
                  </a:cubicBezTo>
                  <a:lnTo>
                    <a:pt x="105195" y="1051948"/>
                  </a:lnTo>
                  <a:cubicBezTo>
                    <a:pt x="47097" y="1051948"/>
                    <a:pt x="0" y="1004851"/>
                    <a:pt x="0" y="946753"/>
                  </a:cubicBezTo>
                  <a:lnTo>
                    <a:pt x="0" y="105195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shade val="8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4151" tIns="84151" rIns="84151" bIns="84151" numCol="1" spcCol="1270" anchor="t" anchorCtr="0">
              <a:noAutofit/>
            </a:bodyPr>
            <a:lstStyle/>
            <a:p>
              <a:pPr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100 тыс. руб.</a:t>
              </a:r>
              <a:endPara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kern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Материальная помощь пострадавшим от наводнения в Забайкальском крае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4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55645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37076" y="110535"/>
            <a:ext cx="8770605" cy="6342801"/>
            <a:chOff x="237076" y="110535"/>
            <a:chExt cx="8770605" cy="6342801"/>
          </a:xfrm>
        </p:grpSpPr>
        <p:pic>
          <p:nvPicPr>
            <p:cNvPr id="5" name="Picture 4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7076" y="110535"/>
              <a:ext cx="864096" cy="979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Прямоугольник 13"/>
            <p:cNvSpPr/>
            <p:nvPr/>
          </p:nvSpPr>
          <p:spPr>
            <a:xfrm>
              <a:off x="1259632" y="260648"/>
              <a:ext cx="6840760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/>
              <a:r>
                <a:rPr lang="ru-RU" sz="2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Правозащитная работа</a:t>
              </a:r>
            </a:p>
            <a:p>
              <a:pPr lvl="0" algn="ctr"/>
              <a:endPara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20" name="Picture 2" descr="C:\мои документы\Атрибутика\Логотип.png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94746" y="110535"/>
              <a:ext cx="1012935" cy="10081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1" name="Полилиния 30"/>
            <p:cNvSpPr/>
            <p:nvPr/>
          </p:nvSpPr>
          <p:spPr>
            <a:xfrm>
              <a:off x="1240447" y="1082149"/>
              <a:ext cx="6879129" cy="654166"/>
            </a:xfrm>
            <a:custGeom>
              <a:avLst/>
              <a:gdLst>
                <a:gd name="connsiteX0" fmla="*/ 0 w 7235546"/>
                <a:gd name="connsiteY0" fmla="*/ 66508 h 665084"/>
                <a:gd name="connsiteX1" fmla="*/ 66508 w 7235546"/>
                <a:gd name="connsiteY1" fmla="*/ 0 h 665084"/>
                <a:gd name="connsiteX2" fmla="*/ 7169038 w 7235546"/>
                <a:gd name="connsiteY2" fmla="*/ 0 h 665084"/>
                <a:gd name="connsiteX3" fmla="*/ 7235546 w 7235546"/>
                <a:gd name="connsiteY3" fmla="*/ 66508 h 665084"/>
                <a:gd name="connsiteX4" fmla="*/ 7235546 w 7235546"/>
                <a:gd name="connsiteY4" fmla="*/ 598576 h 665084"/>
                <a:gd name="connsiteX5" fmla="*/ 7169038 w 7235546"/>
                <a:gd name="connsiteY5" fmla="*/ 665084 h 665084"/>
                <a:gd name="connsiteX6" fmla="*/ 66508 w 7235546"/>
                <a:gd name="connsiteY6" fmla="*/ 665084 h 665084"/>
                <a:gd name="connsiteX7" fmla="*/ 0 w 7235546"/>
                <a:gd name="connsiteY7" fmla="*/ 598576 h 665084"/>
                <a:gd name="connsiteX8" fmla="*/ 0 w 7235546"/>
                <a:gd name="connsiteY8" fmla="*/ 66508 h 665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35546" h="665084">
                  <a:moveTo>
                    <a:pt x="0" y="66508"/>
                  </a:moveTo>
                  <a:cubicBezTo>
                    <a:pt x="0" y="29777"/>
                    <a:pt x="29777" y="0"/>
                    <a:pt x="66508" y="0"/>
                  </a:cubicBezTo>
                  <a:lnTo>
                    <a:pt x="7169038" y="0"/>
                  </a:lnTo>
                  <a:cubicBezTo>
                    <a:pt x="7205769" y="0"/>
                    <a:pt x="7235546" y="29777"/>
                    <a:pt x="7235546" y="66508"/>
                  </a:cubicBezTo>
                  <a:lnTo>
                    <a:pt x="7235546" y="598576"/>
                  </a:lnTo>
                  <a:cubicBezTo>
                    <a:pt x="7235546" y="635307"/>
                    <a:pt x="7205769" y="665084"/>
                    <a:pt x="7169038" y="665084"/>
                  </a:cubicBezTo>
                  <a:lnTo>
                    <a:pt x="66508" y="665084"/>
                  </a:lnTo>
                  <a:cubicBezTo>
                    <a:pt x="29777" y="665084"/>
                    <a:pt x="0" y="635307"/>
                    <a:pt x="0" y="598576"/>
                  </a:cubicBezTo>
                  <a:lnTo>
                    <a:pt x="0" y="66508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shade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shade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2820" tIns="72820" rIns="72820" bIns="72820" numCol="1" spcCol="1270" anchor="t" anchorCtr="0">
              <a:noAutofit/>
            </a:bodyPr>
            <a:lstStyle/>
            <a:p>
              <a:pPr lvl="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b="1" kern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Проверено 7 работодателей по соблюдению трудового законодательства и обеспечению прав работающих</a:t>
              </a:r>
              <a:r>
                <a:rPr lang="ru-RU" b="1" kern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34" name="Полилиния 33"/>
            <p:cNvSpPr/>
            <p:nvPr/>
          </p:nvSpPr>
          <p:spPr>
            <a:xfrm>
              <a:off x="1240446" y="1844824"/>
              <a:ext cx="6879129" cy="654166"/>
            </a:xfrm>
            <a:custGeom>
              <a:avLst/>
              <a:gdLst>
                <a:gd name="connsiteX0" fmla="*/ 0 w 7235546"/>
                <a:gd name="connsiteY0" fmla="*/ 66508 h 665084"/>
                <a:gd name="connsiteX1" fmla="*/ 66508 w 7235546"/>
                <a:gd name="connsiteY1" fmla="*/ 0 h 665084"/>
                <a:gd name="connsiteX2" fmla="*/ 7169038 w 7235546"/>
                <a:gd name="connsiteY2" fmla="*/ 0 h 665084"/>
                <a:gd name="connsiteX3" fmla="*/ 7235546 w 7235546"/>
                <a:gd name="connsiteY3" fmla="*/ 66508 h 665084"/>
                <a:gd name="connsiteX4" fmla="*/ 7235546 w 7235546"/>
                <a:gd name="connsiteY4" fmla="*/ 598576 h 665084"/>
                <a:gd name="connsiteX5" fmla="*/ 7169038 w 7235546"/>
                <a:gd name="connsiteY5" fmla="*/ 665084 h 665084"/>
                <a:gd name="connsiteX6" fmla="*/ 66508 w 7235546"/>
                <a:gd name="connsiteY6" fmla="*/ 665084 h 665084"/>
                <a:gd name="connsiteX7" fmla="*/ 0 w 7235546"/>
                <a:gd name="connsiteY7" fmla="*/ 598576 h 665084"/>
                <a:gd name="connsiteX8" fmla="*/ 0 w 7235546"/>
                <a:gd name="connsiteY8" fmla="*/ 66508 h 665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35546" h="665084">
                  <a:moveTo>
                    <a:pt x="0" y="66508"/>
                  </a:moveTo>
                  <a:cubicBezTo>
                    <a:pt x="0" y="29777"/>
                    <a:pt x="29777" y="0"/>
                    <a:pt x="66508" y="0"/>
                  </a:cubicBezTo>
                  <a:lnTo>
                    <a:pt x="7169038" y="0"/>
                  </a:lnTo>
                  <a:cubicBezTo>
                    <a:pt x="7205769" y="0"/>
                    <a:pt x="7235546" y="29777"/>
                    <a:pt x="7235546" y="66508"/>
                  </a:cubicBezTo>
                  <a:lnTo>
                    <a:pt x="7235546" y="598576"/>
                  </a:lnTo>
                  <a:cubicBezTo>
                    <a:pt x="7235546" y="635307"/>
                    <a:pt x="7205769" y="665084"/>
                    <a:pt x="7169038" y="665084"/>
                  </a:cubicBezTo>
                  <a:lnTo>
                    <a:pt x="66508" y="665084"/>
                  </a:lnTo>
                  <a:cubicBezTo>
                    <a:pt x="29777" y="665084"/>
                    <a:pt x="0" y="635307"/>
                    <a:pt x="0" y="598576"/>
                  </a:cubicBezTo>
                  <a:lnTo>
                    <a:pt x="0" y="66508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shade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shade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2820" tIns="72820" rIns="72820" bIns="72820" numCol="1" spcCol="1270" anchor="t" anchorCtr="0">
              <a:noAutofit/>
            </a:bodyPr>
            <a:lstStyle/>
            <a:p>
              <a:pPr lvl="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b="1" dirty="0">
                  <a:solidFill>
                    <a:prstClr val="black"/>
                  </a:solidFill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Поступило 25 письменных обращений от членов профсоюза на нарушение трудового законодательства</a:t>
              </a:r>
              <a:endParaRPr lang="ru-RU" sz="1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35" name="Полилиния 34"/>
            <p:cNvSpPr/>
            <p:nvPr/>
          </p:nvSpPr>
          <p:spPr>
            <a:xfrm>
              <a:off x="1241239" y="2636912"/>
              <a:ext cx="6879129" cy="654166"/>
            </a:xfrm>
            <a:custGeom>
              <a:avLst/>
              <a:gdLst>
                <a:gd name="connsiteX0" fmla="*/ 0 w 7235546"/>
                <a:gd name="connsiteY0" fmla="*/ 66508 h 665084"/>
                <a:gd name="connsiteX1" fmla="*/ 66508 w 7235546"/>
                <a:gd name="connsiteY1" fmla="*/ 0 h 665084"/>
                <a:gd name="connsiteX2" fmla="*/ 7169038 w 7235546"/>
                <a:gd name="connsiteY2" fmla="*/ 0 h 665084"/>
                <a:gd name="connsiteX3" fmla="*/ 7235546 w 7235546"/>
                <a:gd name="connsiteY3" fmla="*/ 66508 h 665084"/>
                <a:gd name="connsiteX4" fmla="*/ 7235546 w 7235546"/>
                <a:gd name="connsiteY4" fmla="*/ 598576 h 665084"/>
                <a:gd name="connsiteX5" fmla="*/ 7169038 w 7235546"/>
                <a:gd name="connsiteY5" fmla="*/ 665084 h 665084"/>
                <a:gd name="connsiteX6" fmla="*/ 66508 w 7235546"/>
                <a:gd name="connsiteY6" fmla="*/ 665084 h 665084"/>
                <a:gd name="connsiteX7" fmla="*/ 0 w 7235546"/>
                <a:gd name="connsiteY7" fmla="*/ 598576 h 665084"/>
                <a:gd name="connsiteX8" fmla="*/ 0 w 7235546"/>
                <a:gd name="connsiteY8" fmla="*/ 66508 h 665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35546" h="665084">
                  <a:moveTo>
                    <a:pt x="0" y="66508"/>
                  </a:moveTo>
                  <a:cubicBezTo>
                    <a:pt x="0" y="29777"/>
                    <a:pt x="29777" y="0"/>
                    <a:pt x="66508" y="0"/>
                  </a:cubicBezTo>
                  <a:lnTo>
                    <a:pt x="7169038" y="0"/>
                  </a:lnTo>
                  <a:cubicBezTo>
                    <a:pt x="7205769" y="0"/>
                    <a:pt x="7235546" y="29777"/>
                    <a:pt x="7235546" y="66508"/>
                  </a:cubicBezTo>
                  <a:lnTo>
                    <a:pt x="7235546" y="598576"/>
                  </a:lnTo>
                  <a:cubicBezTo>
                    <a:pt x="7235546" y="635307"/>
                    <a:pt x="7205769" y="665084"/>
                    <a:pt x="7169038" y="665084"/>
                  </a:cubicBezTo>
                  <a:lnTo>
                    <a:pt x="66508" y="665084"/>
                  </a:lnTo>
                  <a:cubicBezTo>
                    <a:pt x="29777" y="665084"/>
                    <a:pt x="0" y="635307"/>
                    <a:pt x="0" y="598576"/>
                  </a:cubicBezTo>
                  <a:lnTo>
                    <a:pt x="0" y="66508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shade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shade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2820" tIns="72820" rIns="72820" bIns="72820" numCol="1" spcCol="1270" anchor="t" anchorCtr="0">
              <a:noAutofit/>
            </a:bodyPr>
            <a:lstStyle/>
            <a:p>
              <a:pPr lvl="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b="1" dirty="0">
                  <a:solidFill>
                    <a:prstClr val="black"/>
                  </a:solidFill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Принято 934 члена профсоюза на личном приеме (включая устные обращения) </a:t>
              </a:r>
              <a:endParaRPr lang="ru-RU" sz="1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36" name="Полилиния 35"/>
            <p:cNvSpPr/>
            <p:nvPr/>
          </p:nvSpPr>
          <p:spPr>
            <a:xfrm>
              <a:off x="1241239" y="3429000"/>
              <a:ext cx="6879129" cy="654166"/>
            </a:xfrm>
            <a:custGeom>
              <a:avLst/>
              <a:gdLst>
                <a:gd name="connsiteX0" fmla="*/ 0 w 7235546"/>
                <a:gd name="connsiteY0" fmla="*/ 66508 h 665084"/>
                <a:gd name="connsiteX1" fmla="*/ 66508 w 7235546"/>
                <a:gd name="connsiteY1" fmla="*/ 0 h 665084"/>
                <a:gd name="connsiteX2" fmla="*/ 7169038 w 7235546"/>
                <a:gd name="connsiteY2" fmla="*/ 0 h 665084"/>
                <a:gd name="connsiteX3" fmla="*/ 7235546 w 7235546"/>
                <a:gd name="connsiteY3" fmla="*/ 66508 h 665084"/>
                <a:gd name="connsiteX4" fmla="*/ 7235546 w 7235546"/>
                <a:gd name="connsiteY4" fmla="*/ 598576 h 665084"/>
                <a:gd name="connsiteX5" fmla="*/ 7169038 w 7235546"/>
                <a:gd name="connsiteY5" fmla="*/ 665084 h 665084"/>
                <a:gd name="connsiteX6" fmla="*/ 66508 w 7235546"/>
                <a:gd name="connsiteY6" fmla="*/ 665084 h 665084"/>
                <a:gd name="connsiteX7" fmla="*/ 0 w 7235546"/>
                <a:gd name="connsiteY7" fmla="*/ 598576 h 665084"/>
                <a:gd name="connsiteX8" fmla="*/ 0 w 7235546"/>
                <a:gd name="connsiteY8" fmla="*/ 66508 h 665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35546" h="665084">
                  <a:moveTo>
                    <a:pt x="0" y="66508"/>
                  </a:moveTo>
                  <a:cubicBezTo>
                    <a:pt x="0" y="29777"/>
                    <a:pt x="29777" y="0"/>
                    <a:pt x="66508" y="0"/>
                  </a:cubicBezTo>
                  <a:lnTo>
                    <a:pt x="7169038" y="0"/>
                  </a:lnTo>
                  <a:cubicBezTo>
                    <a:pt x="7205769" y="0"/>
                    <a:pt x="7235546" y="29777"/>
                    <a:pt x="7235546" y="66508"/>
                  </a:cubicBezTo>
                  <a:lnTo>
                    <a:pt x="7235546" y="598576"/>
                  </a:lnTo>
                  <a:cubicBezTo>
                    <a:pt x="7235546" y="635307"/>
                    <a:pt x="7205769" y="665084"/>
                    <a:pt x="7169038" y="665084"/>
                  </a:cubicBezTo>
                  <a:lnTo>
                    <a:pt x="66508" y="665084"/>
                  </a:lnTo>
                  <a:cubicBezTo>
                    <a:pt x="29777" y="665084"/>
                    <a:pt x="0" y="635307"/>
                    <a:pt x="0" y="598576"/>
                  </a:cubicBezTo>
                  <a:lnTo>
                    <a:pt x="0" y="66508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shade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shade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2820" tIns="72820" rIns="72820" bIns="72820" numCol="1" spcCol="1270" anchor="t" anchorCtr="0">
              <a:noAutofit/>
            </a:bodyPr>
            <a:lstStyle/>
            <a:p>
              <a:pPr lvl="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b="1" dirty="0">
                  <a:solidFill>
                    <a:prstClr val="black"/>
                  </a:solidFill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Проведена правовая экспертиза 56 коллективных договоров, соглашений и иных локально-нормативных актов</a:t>
              </a:r>
              <a:endParaRPr lang="ru-RU" sz="1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37" name="Полилиния 36"/>
            <p:cNvSpPr/>
            <p:nvPr/>
          </p:nvSpPr>
          <p:spPr>
            <a:xfrm>
              <a:off x="1226185" y="4221088"/>
              <a:ext cx="6909236" cy="654166"/>
            </a:xfrm>
            <a:custGeom>
              <a:avLst/>
              <a:gdLst>
                <a:gd name="connsiteX0" fmla="*/ 0 w 7235546"/>
                <a:gd name="connsiteY0" fmla="*/ 66508 h 665084"/>
                <a:gd name="connsiteX1" fmla="*/ 66508 w 7235546"/>
                <a:gd name="connsiteY1" fmla="*/ 0 h 665084"/>
                <a:gd name="connsiteX2" fmla="*/ 7169038 w 7235546"/>
                <a:gd name="connsiteY2" fmla="*/ 0 h 665084"/>
                <a:gd name="connsiteX3" fmla="*/ 7235546 w 7235546"/>
                <a:gd name="connsiteY3" fmla="*/ 66508 h 665084"/>
                <a:gd name="connsiteX4" fmla="*/ 7235546 w 7235546"/>
                <a:gd name="connsiteY4" fmla="*/ 598576 h 665084"/>
                <a:gd name="connsiteX5" fmla="*/ 7169038 w 7235546"/>
                <a:gd name="connsiteY5" fmla="*/ 665084 h 665084"/>
                <a:gd name="connsiteX6" fmla="*/ 66508 w 7235546"/>
                <a:gd name="connsiteY6" fmla="*/ 665084 h 665084"/>
                <a:gd name="connsiteX7" fmla="*/ 0 w 7235546"/>
                <a:gd name="connsiteY7" fmla="*/ 598576 h 665084"/>
                <a:gd name="connsiteX8" fmla="*/ 0 w 7235546"/>
                <a:gd name="connsiteY8" fmla="*/ 66508 h 665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35546" h="665084">
                  <a:moveTo>
                    <a:pt x="0" y="66508"/>
                  </a:moveTo>
                  <a:cubicBezTo>
                    <a:pt x="0" y="29777"/>
                    <a:pt x="29777" y="0"/>
                    <a:pt x="66508" y="0"/>
                  </a:cubicBezTo>
                  <a:lnTo>
                    <a:pt x="7169038" y="0"/>
                  </a:lnTo>
                  <a:cubicBezTo>
                    <a:pt x="7205769" y="0"/>
                    <a:pt x="7235546" y="29777"/>
                    <a:pt x="7235546" y="66508"/>
                  </a:cubicBezTo>
                  <a:lnTo>
                    <a:pt x="7235546" y="598576"/>
                  </a:lnTo>
                  <a:cubicBezTo>
                    <a:pt x="7235546" y="635307"/>
                    <a:pt x="7205769" y="665084"/>
                    <a:pt x="7169038" y="665084"/>
                  </a:cubicBezTo>
                  <a:lnTo>
                    <a:pt x="66508" y="665084"/>
                  </a:lnTo>
                  <a:cubicBezTo>
                    <a:pt x="29777" y="665084"/>
                    <a:pt x="0" y="635307"/>
                    <a:pt x="0" y="598576"/>
                  </a:cubicBezTo>
                  <a:lnTo>
                    <a:pt x="0" y="66508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shade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shade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2820" tIns="72820" rIns="72820" bIns="72820" numCol="1" spcCol="1270" anchor="t" anchorCtr="0">
              <a:noAutofit/>
            </a:bodyPr>
            <a:lstStyle/>
            <a:p>
              <a:pPr lvl="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b="1" dirty="0">
                  <a:solidFill>
                    <a:prstClr val="black"/>
                  </a:solidFill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Подготовлено 49 выступлений и других публикаций по вопросам правовой защиты</a:t>
              </a:r>
              <a:endParaRPr lang="ru-RU" sz="1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  <p:sp>
          <p:nvSpPr>
            <p:cNvPr id="38" name="Полилиния 37"/>
            <p:cNvSpPr/>
            <p:nvPr/>
          </p:nvSpPr>
          <p:spPr>
            <a:xfrm>
              <a:off x="821153" y="5373216"/>
              <a:ext cx="7719300" cy="1080120"/>
            </a:xfrm>
            <a:custGeom>
              <a:avLst/>
              <a:gdLst>
                <a:gd name="connsiteX0" fmla="*/ 0 w 7235546"/>
                <a:gd name="connsiteY0" fmla="*/ 66508 h 665084"/>
                <a:gd name="connsiteX1" fmla="*/ 66508 w 7235546"/>
                <a:gd name="connsiteY1" fmla="*/ 0 h 665084"/>
                <a:gd name="connsiteX2" fmla="*/ 7169038 w 7235546"/>
                <a:gd name="connsiteY2" fmla="*/ 0 h 665084"/>
                <a:gd name="connsiteX3" fmla="*/ 7235546 w 7235546"/>
                <a:gd name="connsiteY3" fmla="*/ 66508 h 665084"/>
                <a:gd name="connsiteX4" fmla="*/ 7235546 w 7235546"/>
                <a:gd name="connsiteY4" fmla="*/ 598576 h 665084"/>
                <a:gd name="connsiteX5" fmla="*/ 7169038 w 7235546"/>
                <a:gd name="connsiteY5" fmla="*/ 665084 h 665084"/>
                <a:gd name="connsiteX6" fmla="*/ 66508 w 7235546"/>
                <a:gd name="connsiteY6" fmla="*/ 665084 h 665084"/>
                <a:gd name="connsiteX7" fmla="*/ 0 w 7235546"/>
                <a:gd name="connsiteY7" fmla="*/ 598576 h 665084"/>
                <a:gd name="connsiteX8" fmla="*/ 0 w 7235546"/>
                <a:gd name="connsiteY8" fmla="*/ 66508 h 665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35546" h="665084">
                  <a:moveTo>
                    <a:pt x="0" y="66508"/>
                  </a:moveTo>
                  <a:cubicBezTo>
                    <a:pt x="0" y="29777"/>
                    <a:pt x="29777" y="0"/>
                    <a:pt x="66508" y="0"/>
                  </a:cubicBezTo>
                  <a:lnTo>
                    <a:pt x="7169038" y="0"/>
                  </a:lnTo>
                  <a:cubicBezTo>
                    <a:pt x="7205769" y="0"/>
                    <a:pt x="7235546" y="29777"/>
                    <a:pt x="7235546" y="66508"/>
                  </a:cubicBezTo>
                  <a:lnTo>
                    <a:pt x="7235546" y="598576"/>
                  </a:lnTo>
                  <a:cubicBezTo>
                    <a:pt x="7235546" y="635307"/>
                    <a:pt x="7205769" y="665084"/>
                    <a:pt x="7169038" y="665084"/>
                  </a:cubicBezTo>
                  <a:lnTo>
                    <a:pt x="66508" y="665084"/>
                  </a:lnTo>
                  <a:cubicBezTo>
                    <a:pt x="29777" y="665084"/>
                    <a:pt x="0" y="635307"/>
                    <a:pt x="0" y="598576"/>
                  </a:cubicBezTo>
                  <a:lnTo>
                    <a:pt x="0" y="66508"/>
                  </a:lnTo>
                  <a:close/>
                </a:path>
              </a:pathLst>
            </a:custGeom>
            <a:solidFill>
              <a:srgbClr val="85B2F6"/>
            </a:solidFill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shade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shade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2820" tIns="72820" rIns="72820" bIns="72820" numCol="1" spcCol="1270" anchor="t" anchorCtr="0">
              <a:noAutofit/>
            </a:bodyPr>
            <a:lstStyle/>
            <a:p>
              <a:pPr marL="285750" lvl="0" indent="-28575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ü"/>
              </a:pPr>
              <a:r>
                <a:rPr lang="ru-RU" sz="2000" b="1" dirty="0">
                  <a:solidFill>
                    <a:prstClr val="black"/>
                  </a:solidFill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Экономическая эффективность от всех форм правозащитной работы за 2021 год составила 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b="1" dirty="0">
                  <a:solidFill>
                    <a:prstClr val="black"/>
                  </a:solidFill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567 000 руб.</a:t>
              </a:r>
              <a:endPara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2217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251521" y="-5263"/>
            <a:ext cx="8648172" cy="6520203"/>
            <a:chOff x="251521" y="-5263"/>
            <a:chExt cx="8648172" cy="6520203"/>
          </a:xfrm>
        </p:grpSpPr>
        <p:grpSp>
          <p:nvGrpSpPr>
            <p:cNvPr id="2" name="Группа 1"/>
            <p:cNvGrpSpPr/>
            <p:nvPr/>
          </p:nvGrpSpPr>
          <p:grpSpPr>
            <a:xfrm>
              <a:off x="1259631" y="973859"/>
              <a:ext cx="7173279" cy="1329433"/>
              <a:chOff x="1255536" y="973861"/>
              <a:chExt cx="7101278" cy="1050253"/>
            </a:xfrm>
          </p:grpSpPr>
          <p:sp>
            <p:nvSpPr>
              <p:cNvPr id="3" name="Полилиния 2"/>
              <p:cNvSpPr/>
              <p:nvPr/>
            </p:nvSpPr>
            <p:spPr>
              <a:xfrm>
                <a:off x="1255536" y="973861"/>
                <a:ext cx="638202" cy="508605"/>
              </a:xfrm>
              <a:custGeom>
                <a:avLst/>
                <a:gdLst>
                  <a:gd name="connsiteX0" fmla="*/ 0 w 1259098"/>
                  <a:gd name="connsiteY0" fmla="*/ 0 h 959281"/>
                  <a:gd name="connsiteX1" fmla="*/ 779458 w 1259098"/>
                  <a:gd name="connsiteY1" fmla="*/ 0 h 959281"/>
                  <a:gd name="connsiteX2" fmla="*/ 1259098 w 1259098"/>
                  <a:gd name="connsiteY2" fmla="*/ 479641 h 959281"/>
                  <a:gd name="connsiteX3" fmla="*/ 779458 w 1259098"/>
                  <a:gd name="connsiteY3" fmla="*/ 959281 h 959281"/>
                  <a:gd name="connsiteX4" fmla="*/ 0 w 1259098"/>
                  <a:gd name="connsiteY4" fmla="*/ 959281 h 959281"/>
                  <a:gd name="connsiteX5" fmla="*/ 479641 w 1259098"/>
                  <a:gd name="connsiteY5" fmla="*/ 479641 h 959281"/>
                  <a:gd name="connsiteX6" fmla="*/ 0 w 1259098"/>
                  <a:gd name="connsiteY6" fmla="*/ 0 h 9592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59098" h="959281">
                    <a:moveTo>
                      <a:pt x="1259097" y="0"/>
                    </a:moveTo>
                    <a:lnTo>
                      <a:pt x="1259097" y="593853"/>
                    </a:lnTo>
                    <a:lnTo>
                      <a:pt x="629548" y="959281"/>
                    </a:lnTo>
                    <a:lnTo>
                      <a:pt x="1" y="593853"/>
                    </a:lnTo>
                    <a:lnTo>
                      <a:pt x="1" y="0"/>
                    </a:lnTo>
                    <a:lnTo>
                      <a:pt x="629548" y="365429"/>
                    </a:lnTo>
                    <a:lnTo>
                      <a:pt x="1259097" y="0"/>
                    </a:ln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1">
                <a:schemeClr val="accent2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7621" tIns="487262" rIns="7620" bIns="487260" numCol="1" spcCol="1270" anchor="ctr" anchorCtr="0">
                <a:noAutofit/>
              </a:bodyPr>
              <a:lstStyle/>
              <a:p>
                <a:pPr lvl="0" algn="ctr" defTabSz="533400" rt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ru-RU" sz="1200" b="1" kern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" name="Полилиния 3"/>
              <p:cNvSpPr/>
              <p:nvPr/>
            </p:nvSpPr>
            <p:spPr>
              <a:xfrm>
                <a:off x="1914880" y="973861"/>
                <a:ext cx="6420793" cy="346743"/>
              </a:xfrm>
              <a:custGeom>
                <a:avLst/>
                <a:gdLst>
                  <a:gd name="connsiteX0" fmla="*/ 160674 w 964026"/>
                  <a:gd name="connsiteY0" fmla="*/ 0 h 6385534"/>
                  <a:gd name="connsiteX1" fmla="*/ 803352 w 964026"/>
                  <a:gd name="connsiteY1" fmla="*/ 0 h 6385534"/>
                  <a:gd name="connsiteX2" fmla="*/ 964026 w 964026"/>
                  <a:gd name="connsiteY2" fmla="*/ 160674 h 6385534"/>
                  <a:gd name="connsiteX3" fmla="*/ 964026 w 964026"/>
                  <a:gd name="connsiteY3" fmla="*/ 6385534 h 6385534"/>
                  <a:gd name="connsiteX4" fmla="*/ 964026 w 964026"/>
                  <a:gd name="connsiteY4" fmla="*/ 6385534 h 6385534"/>
                  <a:gd name="connsiteX5" fmla="*/ 0 w 964026"/>
                  <a:gd name="connsiteY5" fmla="*/ 6385534 h 6385534"/>
                  <a:gd name="connsiteX6" fmla="*/ 0 w 964026"/>
                  <a:gd name="connsiteY6" fmla="*/ 6385534 h 6385534"/>
                  <a:gd name="connsiteX7" fmla="*/ 0 w 964026"/>
                  <a:gd name="connsiteY7" fmla="*/ 160674 h 6385534"/>
                  <a:gd name="connsiteX8" fmla="*/ 160674 w 964026"/>
                  <a:gd name="connsiteY8" fmla="*/ 0 h 63855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64026" h="6385534">
                    <a:moveTo>
                      <a:pt x="964026" y="1064278"/>
                    </a:moveTo>
                    <a:lnTo>
                      <a:pt x="964026" y="5321256"/>
                    </a:lnTo>
                    <a:cubicBezTo>
                      <a:pt x="964026" y="5909040"/>
                      <a:pt x="953166" y="6385531"/>
                      <a:pt x="939769" y="6385531"/>
                    </a:cubicBezTo>
                    <a:lnTo>
                      <a:pt x="0" y="6385531"/>
                    </a:lnTo>
                    <a:lnTo>
                      <a:pt x="0" y="6385531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939769" y="3"/>
                    </a:lnTo>
                    <a:cubicBezTo>
                      <a:pt x="953166" y="3"/>
                      <a:pt x="964026" y="476494"/>
                      <a:pt x="964026" y="1064278"/>
                    </a:cubicBez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85344" tIns="54680" rIns="54680" bIns="54680" numCol="1" spcCol="1270" anchor="ctr" anchorCtr="0">
                <a:noAutofit/>
              </a:bodyPr>
              <a:lstStyle/>
              <a:p>
                <a:pPr marL="114300" lvl="1" indent="-114300" algn="l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ru-RU" sz="1300" kern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 внештатных технических инспектора и </a:t>
                </a:r>
                <a:r>
                  <a:rPr lang="ru-RU" sz="13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70</a:t>
                </a:r>
                <a:r>
                  <a:rPr lang="ru-RU" sz="1300" kern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уполномоченных по охране труда осуществляют контроль за соблюдением законодательства о труде</a:t>
                </a:r>
              </a:p>
            </p:txBody>
          </p:sp>
          <p:sp>
            <p:nvSpPr>
              <p:cNvPr id="8" name="Полилиния 7"/>
              <p:cNvSpPr/>
              <p:nvPr/>
            </p:nvSpPr>
            <p:spPr>
              <a:xfrm>
                <a:off x="1914881" y="1326845"/>
                <a:ext cx="6428922" cy="327251"/>
              </a:xfrm>
              <a:custGeom>
                <a:avLst/>
                <a:gdLst>
                  <a:gd name="connsiteX0" fmla="*/ 148463 w 890761"/>
                  <a:gd name="connsiteY0" fmla="*/ 0 h 6385534"/>
                  <a:gd name="connsiteX1" fmla="*/ 742298 w 890761"/>
                  <a:gd name="connsiteY1" fmla="*/ 0 h 6385534"/>
                  <a:gd name="connsiteX2" fmla="*/ 890761 w 890761"/>
                  <a:gd name="connsiteY2" fmla="*/ 148463 h 6385534"/>
                  <a:gd name="connsiteX3" fmla="*/ 890761 w 890761"/>
                  <a:gd name="connsiteY3" fmla="*/ 6385534 h 6385534"/>
                  <a:gd name="connsiteX4" fmla="*/ 890761 w 890761"/>
                  <a:gd name="connsiteY4" fmla="*/ 6385534 h 6385534"/>
                  <a:gd name="connsiteX5" fmla="*/ 0 w 890761"/>
                  <a:gd name="connsiteY5" fmla="*/ 6385534 h 6385534"/>
                  <a:gd name="connsiteX6" fmla="*/ 0 w 890761"/>
                  <a:gd name="connsiteY6" fmla="*/ 6385534 h 6385534"/>
                  <a:gd name="connsiteX7" fmla="*/ 0 w 890761"/>
                  <a:gd name="connsiteY7" fmla="*/ 148463 h 6385534"/>
                  <a:gd name="connsiteX8" fmla="*/ 148463 w 890761"/>
                  <a:gd name="connsiteY8" fmla="*/ 0 h 63855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90761" h="6385534">
                    <a:moveTo>
                      <a:pt x="890761" y="1064278"/>
                    </a:moveTo>
                    <a:lnTo>
                      <a:pt x="890761" y="5321256"/>
                    </a:lnTo>
                    <a:cubicBezTo>
                      <a:pt x="890761" y="5909039"/>
                      <a:pt x="881489" y="6385530"/>
                      <a:pt x="870051" y="6385530"/>
                    </a:cubicBezTo>
                    <a:lnTo>
                      <a:pt x="0" y="6385530"/>
                    </a:lnTo>
                    <a:lnTo>
                      <a:pt x="0" y="6385530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870051" y="4"/>
                    </a:lnTo>
                    <a:cubicBezTo>
                      <a:pt x="881489" y="4"/>
                      <a:pt x="890761" y="476495"/>
                      <a:pt x="890761" y="1064278"/>
                    </a:cubicBez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hueOff val="-3277702"/>
                  <a:satOff val="-3888"/>
                  <a:lumOff val="-2059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85345" tIns="51103" rIns="51103" bIns="51104" numCol="1" spcCol="1270" anchor="ctr" anchorCtr="0">
                <a:noAutofit/>
              </a:bodyPr>
              <a:lstStyle/>
              <a:p>
                <a:pPr marL="114300" lvl="1" indent="-114300" algn="l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ru-RU" sz="1300" kern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Внештатными техническими инспекторами проведено 9 обследований  образовательных организаций по охране труда</a:t>
                </a:r>
              </a:p>
            </p:txBody>
          </p:sp>
          <p:sp>
            <p:nvSpPr>
              <p:cNvPr id="11" name="Полилиния 10"/>
              <p:cNvSpPr/>
              <p:nvPr/>
            </p:nvSpPr>
            <p:spPr>
              <a:xfrm>
                <a:off x="1914880" y="1682796"/>
                <a:ext cx="6441934" cy="341318"/>
              </a:xfrm>
              <a:custGeom>
                <a:avLst/>
                <a:gdLst>
                  <a:gd name="connsiteX0" fmla="*/ 126828 w 760950"/>
                  <a:gd name="connsiteY0" fmla="*/ 0 h 6385534"/>
                  <a:gd name="connsiteX1" fmla="*/ 634122 w 760950"/>
                  <a:gd name="connsiteY1" fmla="*/ 0 h 6385534"/>
                  <a:gd name="connsiteX2" fmla="*/ 760950 w 760950"/>
                  <a:gd name="connsiteY2" fmla="*/ 126828 h 6385534"/>
                  <a:gd name="connsiteX3" fmla="*/ 760950 w 760950"/>
                  <a:gd name="connsiteY3" fmla="*/ 6385534 h 6385534"/>
                  <a:gd name="connsiteX4" fmla="*/ 760950 w 760950"/>
                  <a:gd name="connsiteY4" fmla="*/ 6385534 h 6385534"/>
                  <a:gd name="connsiteX5" fmla="*/ 0 w 760950"/>
                  <a:gd name="connsiteY5" fmla="*/ 6385534 h 6385534"/>
                  <a:gd name="connsiteX6" fmla="*/ 0 w 760950"/>
                  <a:gd name="connsiteY6" fmla="*/ 6385534 h 6385534"/>
                  <a:gd name="connsiteX7" fmla="*/ 0 w 760950"/>
                  <a:gd name="connsiteY7" fmla="*/ 126828 h 6385534"/>
                  <a:gd name="connsiteX8" fmla="*/ 126828 w 760950"/>
                  <a:gd name="connsiteY8" fmla="*/ 0 h 63855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60950" h="6385534">
                    <a:moveTo>
                      <a:pt x="760950" y="1064284"/>
                    </a:moveTo>
                    <a:lnTo>
                      <a:pt x="760950" y="5321250"/>
                    </a:lnTo>
                    <a:cubicBezTo>
                      <a:pt x="760950" y="5909034"/>
                      <a:pt x="754183" y="6385530"/>
                      <a:pt x="745836" y="6385530"/>
                    </a:cubicBezTo>
                    <a:lnTo>
                      <a:pt x="0" y="6385530"/>
                    </a:lnTo>
                    <a:lnTo>
                      <a:pt x="0" y="6385530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745836" y="4"/>
                    </a:lnTo>
                    <a:cubicBezTo>
                      <a:pt x="754183" y="4"/>
                      <a:pt x="760950" y="476500"/>
                      <a:pt x="760950" y="1064284"/>
                    </a:cubicBez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hueOff val="-6555403"/>
                  <a:satOff val="-7776"/>
                  <a:lumOff val="-4117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85345" tIns="44766" rIns="44766" bIns="44768" numCol="1" spcCol="1270" anchor="ctr" anchorCtr="0">
                <a:noAutofit/>
              </a:bodyPr>
              <a:lstStyle/>
              <a:p>
                <a:pPr marL="114300" lvl="1" indent="-114300" algn="l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ru-RU" sz="1300" kern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Уполномоченными по охране труда от профсоюза совместно с администрацией образовательных организаций проведено 243 обследования по вопросам охраны труда</a:t>
                </a:r>
              </a:p>
            </p:txBody>
          </p:sp>
        </p:grpSp>
        <p:pic>
          <p:nvPicPr>
            <p:cNvPr id="5" name="Picture 4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1" y="-5263"/>
              <a:ext cx="864096" cy="979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Прямоугольник 13"/>
            <p:cNvSpPr/>
            <p:nvPr/>
          </p:nvSpPr>
          <p:spPr>
            <a:xfrm>
              <a:off x="1259632" y="260648"/>
              <a:ext cx="6840760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/>
              <a:r>
                <a:rPr lang="ru-RU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Защита прав членов профсоюза на здоровые и безопасные условия труда</a:t>
              </a:r>
            </a:p>
            <a:p>
              <a:pPr lvl="0" algn="ctr"/>
              <a:endPara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0" name="Группа 19"/>
            <p:cNvGrpSpPr/>
            <p:nvPr/>
          </p:nvGrpSpPr>
          <p:grpSpPr>
            <a:xfrm>
              <a:off x="251521" y="4725144"/>
              <a:ext cx="8046264" cy="1789796"/>
              <a:chOff x="366112" y="1566993"/>
              <a:chExt cx="8046264" cy="1831649"/>
            </a:xfrm>
          </p:grpSpPr>
          <p:sp>
            <p:nvSpPr>
              <p:cNvPr id="22" name="Полилиния 21"/>
              <p:cNvSpPr/>
              <p:nvPr/>
            </p:nvSpPr>
            <p:spPr>
              <a:xfrm>
                <a:off x="1176830" y="1566993"/>
                <a:ext cx="7235546" cy="492009"/>
              </a:xfrm>
              <a:custGeom>
                <a:avLst/>
                <a:gdLst>
                  <a:gd name="connsiteX0" fmla="*/ 0 w 7235546"/>
                  <a:gd name="connsiteY0" fmla="*/ 66508 h 665084"/>
                  <a:gd name="connsiteX1" fmla="*/ 66508 w 7235546"/>
                  <a:gd name="connsiteY1" fmla="*/ 0 h 665084"/>
                  <a:gd name="connsiteX2" fmla="*/ 7169038 w 7235546"/>
                  <a:gd name="connsiteY2" fmla="*/ 0 h 665084"/>
                  <a:gd name="connsiteX3" fmla="*/ 7235546 w 7235546"/>
                  <a:gd name="connsiteY3" fmla="*/ 66508 h 665084"/>
                  <a:gd name="connsiteX4" fmla="*/ 7235546 w 7235546"/>
                  <a:gd name="connsiteY4" fmla="*/ 598576 h 665084"/>
                  <a:gd name="connsiteX5" fmla="*/ 7169038 w 7235546"/>
                  <a:gd name="connsiteY5" fmla="*/ 665084 h 665084"/>
                  <a:gd name="connsiteX6" fmla="*/ 66508 w 7235546"/>
                  <a:gd name="connsiteY6" fmla="*/ 665084 h 665084"/>
                  <a:gd name="connsiteX7" fmla="*/ 0 w 7235546"/>
                  <a:gd name="connsiteY7" fmla="*/ 598576 h 665084"/>
                  <a:gd name="connsiteX8" fmla="*/ 0 w 7235546"/>
                  <a:gd name="connsiteY8" fmla="*/ 66508 h 6650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235546" h="665084">
                    <a:moveTo>
                      <a:pt x="0" y="66508"/>
                    </a:moveTo>
                    <a:cubicBezTo>
                      <a:pt x="0" y="29777"/>
                      <a:pt x="29777" y="0"/>
                      <a:pt x="66508" y="0"/>
                    </a:cubicBezTo>
                    <a:lnTo>
                      <a:pt x="7169038" y="0"/>
                    </a:lnTo>
                    <a:cubicBezTo>
                      <a:pt x="7205769" y="0"/>
                      <a:pt x="7235546" y="29777"/>
                      <a:pt x="7235546" y="66508"/>
                    </a:cubicBezTo>
                    <a:lnTo>
                      <a:pt x="7235546" y="598576"/>
                    </a:lnTo>
                    <a:cubicBezTo>
                      <a:pt x="7235546" y="635307"/>
                      <a:pt x="7205769" y="665084"/>
                      <a:pt x="7169038" y="665084"/>
                    </a:cubicBezTo>
                    <a:lnTo>
                      <a:pt x="66508" y="665084"/>
                    </a:lnTo>
                    <a:cubicBezTo>
                      <a:pt x="29777" y="665084"/>
                      <a:pt x="0" y="635307"/>
                      <a:pt x="0" y="598576"/>
                    </a:cubicBezTo>
                    <a:lnTo>
                      <a:pt x="0" y="66508"/>
                    </a:lnTo>
                    <a:close/>
                  </a:path>
                </a:pathLst>
              </a:custGeom>
              <a:solidFill>
                <a:srgbClr val="85B2F6"/>
              </a:solidFill>
              <a:scene3d>
                <a:camera prst="orthographicFront"/>
                <a:lightRig rig="threePt" dir="t">
                  <a:rot lat="0" lon="0" rev="7500000"/>
                </a:lightRig>
              </a:scene3d>
              <a:sp3d prstMaterial="plastic">
                <a:bevelT w="127000" h="254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4">
                  <a:shade val="6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4">
                  <a:shade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72820" tIns="72820" rIns="72820" bIns="72820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400" b="1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 2021 году Комитетом образования направлено </a:t>
                </a:r>
                <a:r>
                  <a:rPr lang="ru-RU" sz="1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35297,4</a:t>
                </a:r>
                <a:r>
                  <a:rPr lang="ru-RU" sz="1400" b="1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тыс. руб. на мероприятия по охране труда:</a:t>
                </a:r>
              </a:p>
            </p:txBody>
          </p:sp>
          <p:sp>
            <p:nvSpPr>
              <p:cNvPr id="23" name="Полилиния 22"/>
              <p:cNvSpPr/>
              <p:nvPr/>
            </p:nvSpPr>
            <p:spPr>
              <a:xfrm>
                <a:off x="366112" y="2342907"/>
                <a:ext cx="1569227" cy="1055735"/>
              </a:xfrm>
              <a:custGeom>
                <a:avLst/>
                <a:gdLst>
                  <a:gd name="connsiteX0" fmla="*/ 0 w 2161615"/>
                  <a:gd name="connsiteY0" fmla="*/ 105195 h 1051948"/>
                  <a:gd name="connsiteX1" fmla="*/ 105195 w 2161615"/>
                  <a:gd name="connsiteY1" fmla="*/ 0 h 1051948"/>
                  <a:gd name="connsiteX2" fmla="*/ 2056420 w 2161615"/>
                  <a:gd name="connsiteY2" fmla="*/ 0 h 1051948"/>
                  <a:gd name="connsiteX3" fmla="*/ 2161615 w 2161615"/>
                  <a:gd name="connsiteY3" fmla="*/ 105195 h 1051948"/>
                  <a:gd name="connsiteX4" fmla="*/ 2161615 w 2161615"/>
                  <a:gd name="connsiteY4" fmla="*/ 946753 h 1051948"/>
                  <a:gd name="connsiteX5" fmla="*/ 2056420 w 2161615"/>
                  <a:gd name="connsiteY5" fmla="*/ 1051948 h 1051948"/>
                  <a:gd name="connsiteX6" fmla="*/ 105195 w 2161615"/>
                  <a:gd name="connsiteY6" fmla="*/ 1051948 h 1051948"/>
                  <a:gd name="connsiteX7" fmla="*/ 0 w 2161615"/>
                  <a:gd name="connsiteY7" fmla="*/ 946753 h 1051948"/>
                  <a:gd name="connsiteX8" fmla="*/ 0 w 2161615"/>
                  <a:gd name="connsiteY8" fmla="*/ 105195 h 10519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161615" h="1051948">
                    <a:moveTo>
                      <a:pt x="0" y="105195"/>
                    </a:moveTo>
                    <a:cubicBezTo>
                      <a:pt x="0" y="47097"/>
                      <a:pt x="47097" y="0"/>
                      <a:pt x="105195" y="0"/>
                    </a:cubicBezTo>
                    <a:lnTo>
                      <a:pt x="2056420" y="0"/>
                    </a:lnTo>
                    <a:cubicBezTo>
                      <a:pt x="2114518" y="0"/>
                      <a:pt x="2161615" y="47097"/>
                      <a:pt x="2161615" y="105195"/>
                    </a:cubicBezTo>
                    <a:lnTo>
                      <a:pt x="2161615" y="946753"/>
                    </a:lnTo>
                    <a:cubicBezTo>
                      <a:pt x="2161615" y="1004851"/>
                      <a:pt x="2114518" y="1051948"/>
                      <a:pt x="2056420" y="1051948"/>
                    </a:cubicBezTo>
                    <a:lnTo>
                      <a:pt x="105195" y="1051948"/>
                    </a:lnTo>
                    <a:cubicBezTo>
                      <a:pt x="47097" y="1051948"/>
                      <a:pt x="0" y="1004851"/>
                      <a:pt x="0" y="946753"/>
                    </a:cubicBezTo>
                    <a:lnTo>
                      <a:pt x="0" y="105195"/>
                    </a:lnTo>
                    <a:close/>
                  </a:path>
                </a:pathLst>
              </a:custGeom>
              <a:solidFill>
                <a:srgbClr val="85B2F6"/>
              </a:solidFill>
              <a:scene3d>
                <a:camera prst="orthographicFront"/>
                <a:lightRig rig="threePt" dir="t">
                  <a:rot lat="0" lon="0" rev="7500000"/>
                </a:lightRig>
              </a:scene3d>
              <a:sp3d prstMaterial="plastic">
                <a:bevelT w="127000" h="254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4">
                  <a:shade val="8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4">
                  <a:shade val="8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84151" tIns="84151" rIns="84151" bIns="84151" numCol="1" spcCol="1270" anchor="t" anchorCtr="0">
                <a:noAutofit/>
              </a:bodyPr>
              <a:lstStyle/>
              <a:p>
                <a:pPr lvl="0" algn="ctr" defTabSz="622300" rt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400" kern="1200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На проведение СОУТ</a:t>
                </a:r>
              </a:p>
              <a:p>
                <a:pPr lvl="0" algn="ctr" defTabSz="622300" rt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ru-RU" sz="14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endParaRPr>
              </a:p>
              <a:p>
                <a:pPr lvl="0" algn="ctr" defTabSz="622300" rt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4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1695,5 </a:t>
                </a:r>
                <a:r>
                  <a:rPr lang="ru-RU" sz="1400" b="1" kern="1200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тыс. руб.</a:t>
                </a:r>
                <a:endParaRPr lang="ru-RU" sz="1400" b="1" kern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" name="Полилиния 23"/>
              <p:cNvSpPr/>
              <p:nvPr/>
            </p:nvSpPr>
            <p:spPr>
              <a:xfrm>
                <a:off x="2094303" y="2346695"/>
                <a:ext cx="1654704" cy="1051947"/>
              </a:xfrm>
              <a:custGeom>
                <a:avLst/>
                <a:gdLst>
                  <a:gd name="connsiteX0" fmla="*/ 0 w 2782861"/>
                  <a:gd name="connsiteY0" fmla="*/ 106710 h 1067096"/>
                  <a:gd name="connsiteX1" fmla="*/ 106710 w 2782861"/>
                  <a:gd name="connsiteY1" fmla="*/ 0 h 1067096"/>
                  <a:gd name="connsiteX2" fmla="*/ 2676151 w 2782861"/>
                  <a:gd name="connsiteY2" fmla="*/ 0 h 1067096"/>
                  <a:gd name="connsiteX3" fmla="*/ 2782861 w 2782861"/>
                  <a:gd name="connsiteY3" fmla="*/ 106710 h 1067096"/>
                  <a:gd name="connsiteX4" fmla="*/ 2782861 w 2782861"/>
                  <a:gd name="connsiteY4" fmla="*/ 960386 h 1067096"/>
                  <a:gd name="connsiteX5" fmla="*/ 2676151 w 2782861"/>
                  <a:gd name="connsiteY5" fmla="*/ 1067096 h 1067096"/>
                  <a:gd name="connsiteX6" fmla="*/ 106710 w 2782861"/>
                  <a:gd name="connsiteY6" fmla="*/ 1067096 h 1067096"/>
                  <a:gd name="connsiteX7" fmla="*/ 0 w 2782861"/>
                  <a:gd name="connsiteY7" fmla="*/ 960386 h 1067096"/>
                  <a:gd name="connsiteX8" fmla="*/ 0 w 2782861"/>
                  <a:gd name="connsiteY8" fmla="*/ 106710 h 1067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82861" h="1067096">
                    <a:moveTo>
                      <a:pt x="0" y="106710"/>
                    </a:moveTo>
                    <a:cubicBezTo>
                      <a:pt x="0" y="47776"/>
                      <a:pt x="47776" y="0"/>
                      <a:pt x="106710" y="0"/>
                    </a:cubicBezTo>
                    <a:lnTo>
                      <a:pt x="2676151" y="0"/>
                    </a:lnTo>
                    <a:cubicBezTo>
                      <a:pt x="2735085" y="0"/>
                      <a:pt x="2782861" y="47776"/>
                      <a:pt x="2782861" y="106710"/>
                    </a:cubicBezTo>
                    <a:lnTo>
                      <a:pt x="2782861" y="960386"/>
                    </a:lnTo>
                    <a:cubicBezTo>
                      <a:pt x="2782861" y="1019320"/>
                      <a:pt x="2735085" y="1067096"/>
                      <a:pt x="2676151" y="1067096"/>
                    </a:cubicBezTo>
                    <a:lnTo>
                      <a:pt x="106710" y="1067096"/>
                    </a:lnTo>
                    <a:cubicBezTo>
                      <a:pt x="47776" y="1067096"/>
                      <a:pt x="0" y="1019320"/>
                      <a:pt x="0" y="960386"/>
                    </a:cubicBezTo>
                    <a:lnTo>
                      <a:pt x="0" y="106710"/>
                    </a:lnTo>
                    <a:close/>
                  </a:path>
                </a:pathLst>
              </a:custGeom>
              <a:solidFill>
                <a:srgbClr val="85B2F6"/>
              </a:solidFill>
              <a:scene3d>
                <a:camera prst="orthographicFront"/>
                <a:lightRig rig="threePt" dir="t">
                  <a:rot lat="0" lon="0" rev="7500000"/>
                </a:lightRig>
              </a:scene3d>
              <a:sp3d prstMaterial="plastic">
                <a:bevelT w="127000" h="254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4">
                  <a:shade val="8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4">
                  <a:shade val="8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84594" tIns="84594" rIns="84594" bIns="84594" numCol="1" spcCol="1270" anchor="t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</a:pPr>
                <a:r>
                  <a:rPr lang="ru-RU" sz="1400" kern="1200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На приобретение спецодежды, </a:t>
                </a:r>
                <a:r>
                  <a:rPr lang="ru-RU" sz="1400" kern="1200" dirty="0" err="1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спецобуви</a:t>
                </a:r>
                <a:r>
                  <a:rPr lang="ru-RU" sz="1400" kern="1200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, СИЗ</a:t>
                </a:r>
                <a:r>
                  <a:rPr lang="ru-RU" sz="1400" b="1" kern="1200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 </a:t>
                </a:r>
              </a:p>
              <a:p>
                <a:pPr lvl="0" algn="ctr" defTabSz="622300">
                  <a:lnSpc>
                    <a:spcPct val="80000"/>
                  </a:lnSpc>
                  <a:spcBef>
                    <a:spcPct val="0"/>
                  </a:spcBef>
                </a:pPr>
                <a:endParaRPr lang="ru-RU" sz="1400" b="1" kern="1200" dirty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endParaRPr>
              </a:p>
              <a:p>
                <a:pPr lvl="0" algn="ctr" defTabSz="622300">
                  <a:lnSpc>
                    <a:spcPct val="80000"/>
                  </a:lnSpc>
                  <a:spcBef>
                    <a:spcPct val="0"/>
                  </a:spcBef>
                </a:pPr>
                <a:r>
                  <a:rPr lang="ru-RU" sz="1400" b="1" kern="1200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1401,9 тыс. руб.</a:t>
                </a:r>
                <a:endParaRPr lang="ru-RU" sz="1400" b="1" kern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" name="Полилиния 25"/>
              <p:cNvSpPr/>
              <p:nvPr/>
            </p:nvSpPr>
            <p:spPr>
              <a:xfrm>
                <a:off x="3894503" y="2346694"/>
                <a:ext cx="1670736" cy="1051948"/>
              </a:xfrm>
              <a:custGeom>
                <a:avLst/>
                <a:gdLst>
                  <a:gd name="connsiteX0" fmla="*/ 0 w 2102659"/>
                  <a:gd name="connsiteY0" fmla="*/ 105195 h 1051948"/>
                  <a:gd name="connsiteX1" fmla="*/ 105195 w 2102659"/>
                  <a:gd name="connsiteY1" fmla="*/ 0 h 1051948"/>
                  <a:gd name="connsiteX2" fmla="*/ 1997464 w 2102659"/>
                  <a:gd name="connsiteY2" fmla="*/ 0 h 1051948"/>
                  <a:gd name="connsiteX3" fmla="*/ 2102659 w 2102659"/>
                  <a:gd name="connsiteY3" fmla="*/ 105195 h 1051948"/>
                  <a:gd name="connsiteX4" fmla="*/ 2102659 w 2102659"/>
                  <a:gd name="connsiteY4" fmla="*/ 946753 h 1051948"/>
                  <a:gd name="connsiteX5" fmla="*/ 1997464 w 2102659"/>
                  <a:gd name="connsiteY5" fmla="*/ 1051948 h 1051948"/>
                  <a:gd name="connsiteX6" fmla="*/ 105195 w 2102659"/>
                  <a:gd name="connsiteY6" fmla="*/ 1051948 h 1051948"/>
                  <a:gd name="connsiteX7" fmla="*/ 0 w 2102659"/>
                  <a:gd name="connsiteY7" fmla="*/ 946753 h 1051948"/>
                  <a:gd name="connsiteX8" fmla="*/ 0 w 2102659"/>
                  <a:gd name="connsiteY8" fmla="*/ 105195 h 10519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102659" h="1051948">
                    <a:moveTo>
                      <a:pt x="0" y="105195"/>
                    </a:moveTo>
                    <a:cubicBezTo>
                      <a:pt x="0" y="47097"/>
                      <a:pt x="47097" y="0"/>
                      <a:pt x="105195" y="0"/>
                    </a:cubicBezTo>
                    <a:lnTo>
                      <a:pt x="1997464" y="0"/>
                    </a:lnTo>
                    <a:cubicBezTo>
                      <a:pt x="2055562" y="0"/>
                      <a:pt x="2102659" y="47097"/>
                      <a:pt x="2102659" y="105195"/>
                    </a:cubicBezTo>
                    <a:lnTo>
                      <a:pt x="2102659" y="946753"/>
                    </a:lnTo>
                    <a:cubicBezTo>
                      <a:pt x="2102659" y="1004851"/>
                      <a:pt x="2055562" y="1051948"/>
                      <a:pt x="1997464" y="1051948"/>
                    </a:cubicBezTo>
                    <a:lnTo>
                      <a:pt x="105195" y="1051948"/>
                    </a:lnTo>
                    <a:cubicBezTo>
                      <a:pt x="47097" y="1051948"/>
                      <a:pt x="0" y="1004851"/>
                      <a:pt x="0" y="946753"/>
                    </a:cubicBezTo>
                    <a:lnTo>
                      <a:pt x="0" y="105195"/>
                    </a:lnTo>
                    <a:close/>
                  </a:path>
                </a:pathLst>
              </a:custGeom>
              <a:solidFill>
                <a:srgbClr val="85B2F6"/>
              </a:solidFill>
              <a:scene3d>
                <a:camera prst="orthographicFront"/>
                <a:lightRig rig="threePt" dir="t">
                  <a:rot lat="0" lon="0" rev="7500000"/>
                </a:lightRig>
              </a:scene3d>
              <a:sp3d prstMaterial="plastic">
                <a:bevelT w="127000" h="254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4">
                  <a:shade val="8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4">
                  <a:shade val="8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84151" tIns="84151" rIns="84151" bIns="84151" numCol="1" spcCol="1270" anchor="t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400" kern="1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 проведение медосмотров</a:t>
                </a: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ru-RU" sz="1400" b="1" kern="1200" dirty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endParaRP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400" b="1" kern="1200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25186,3 тыс. руб.</a:t>
                </a:r>
                <a:endParaRPr lang="ru-RU" sz="1400" b="1" kern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9" name="Полилиния 18"/>
            <p:cNvSpPr/>
            <p:nvPr/>
          </p:nvSpPr>
          <p:spPr>
            <a:xfrm>
              <a:off x="1925660" y="2337197"/>
              <a:ext cx="6507249" cy="432048"/>
            </a:xfrm>
            <a:custGeom>
              <a:avLst/>
              <a:gdLst>
                <a:gd name="connsiteX0" fmla="*/ 126828 w 760950"/>
                <a:gd name="connsiteY0" fmla="*/ 0 h 6385534"/>
                <a:gd name="connsiteX1" fmla="*/ 634122 w 760950"/>
                <a:gd name="connsiteY1" fmla="*/ 0 h 6385534"/>
                <a:gd name="connsiteX2" fmla="*/ 760950 w 760950"/>
                <a:gd name="connsiteY2" fmla="*/ 126828 h 6385534"/>
                <a:gd name="connsiteX3" fmla="*/ 760950 w 760950"/>
                <a:gd name="connsiteY3" fmla="*/ 6385534 h 6385534"/>
                <a:gd name="connsiteX4" fmla="*/ 760950 w 760950"/>
                <a:gd name="connsiteY4" fmla="*/ 6385534 h 6385534"/>
                <a:gd name="connsiteX5" fmla="*/ 0 w 760950"/>
                <a:gd name="connsiteY5" fmla="*/ 6385534 h 6385534"/>
                <a:gd name="connsiteX6" fmla="*/ 0 w 760950"/>
                <a:gd name="connsiteY6" fmla="*/ 6385534 h 6385534"/>
                <a:gd name="connsiteX7" fmla="*/ 0 w 760950"/>
                <a:gd name="connsiteY7" fmla="*/ 126828 h 6385534"/>
                <a:gd name="connsiteX8" fmla="*/ 126828 w 760950"/>
                <a:gd name="connsiteY8" fmla="*/ 0 h 6385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60950" h="6385534">
                  <a:moveTo>
                    <a:pt x="760950" y="1064284"/>
                  </a:moveTo>
                  <a:lnTo>
                    <a:pt x="760950" y="5321250"/>
                  </a:lnTo>
                  <a:cubicBezTo>
                    <a:pt x="760950" y="5909034"/>
                    <a:pt x="754183" y="6385530"/>
                    <a:pt x="745836" y="6385530"/>
                  </a:cubicBezTo>
                  <a:lnTo>
                    <a:pt x="0" y="6385530"/>
                  </a:lnTo>
                  <a:lnTo>
                    <a:pt x="0" y="6385530"/>
                  </a:lnTo>
                  <a:lnTo>
                    <a:pt x="0" y="4"/>
                  </a:lnTo>
                  <a:lnTo>
                    <a:pt x="0" y="4"/>
                  </a:lnTo>
                  <a:lnTo>
                    <a:pt x="745836" y="4"/>
                  </a:lnTo>
                  <a:cubicBezTo>
                    <a:pt x="754183" y="4"/>
                    <a:pt x="760950" y="476500"/>
                    <a:pt x="760950" y="1064284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extrusionH="12700" prstMaterial="plastic">
              <a:bevelT w="50800" h="50800"/>
            </a:sp3d>
          </p:spPr>
          <p:style>
            <a:lnRef idx="1">
              <a:schemeClr val="accent2">
                <a:hueOff val="-6555403"/>
                <a:satOff val="-7776"/>
                <a:lumOff val="-4117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5345" tIns="44766" rIns="44766" bIns="44768" numCol="1" spcCol="1270" anchor="ctr" anchorCtr="0">
              <a:noAutofit/>
            </a:bodyPr>
            <a:lstStyle/>
            <a:p>
              <a:pPr marL="114300" lvl="1" indent="-11430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Зарегистрировано 15 несчастных случаев с работниками</a:t>
              </a:r>
            </a:p>
          </p:txBody>
        </p:sp>
        <p:sp>
          <p:nvSpPr>
            <p:cNvPr id="25" name="Полилиния 24"/>
            <p:cNvSpPr/>
            <p:nvPr/>
          </p:nvSpPr>
          <p:spPr>
            <a:xfrm>
              <a:off x="1933642" y="2793174"/>
              <a:ext cx="6513577" cy="432048"/>
            </a:xfrm>
            <a:custGeom>
              <a:avLst/>
              <a:gdLst>
                <a:gd name="connsiteX0" fmla="*/ 126828 w 760950"/>
                <a:gd name="connsiteY0" fmla="*/ 0 h 6385534"/>
                <a:gd name="connsiteX1" fmla="*/ 634122 w 760950"/>
                <a:gd name="connsiteY1" fmla="*/ 0 h 6385534"/>
                <a:gd name="connsiteX2" fmla="*/ 760950 w 760950"/>
                <a:gd name="connsiteY2" fmla="*/ 126828 h 6385534"/>
                <a:gd name="connsiteX3" fmla="*/ 760950 w 760950"/>
                <a:gd name="connsiteY3" fmla="*/ 6385534 h 6385534"/>
                <a:gd name="connsiteX4" fmla="*/ 760950 w 760950"/>
                <a:gd name="connsiteY4" fmla="*/ 6385534 h 6385534"/>
                <a:gd name="connsiteX5" fmla="*/ 0 w 760950"/>
                <a:gd name="connsiteY5" fmla="*/ 6385534 h 6385534"/>
                <a:gd name="connsiteX6" fmla="*/ 0 w 760950"/>
                <a:gd name="connsiteY6" fmla="*/ 6385534 h 6385534"/>
                <a:gd name="connsiteX7" fmla="*/ 0 w 760950"/>
                <a:gd name="connsiteY7" fmla="*/ 126828 h 6385534"/>
                <a:gd name="connsiteX8" fmla="*/ 126828 w 760950"/>
                <a:gd name="connsiteY8" fmla="*/ 0 h 6385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60950" h="6385534">
                  <a:moveTo>
                    <a:pt x="760950" y="1064284"/>
                  </a:moveTo>
                  <a:lnTo>
                    <a:pt x="760950" y="5321250"/>
                  </a:lnTo>
                  <a:cubicBezTo>
                    <a:pt x="760950" y="5909034"/>
                    <a:pt x="754183" y="6385530"/>
                    <a:pt x="745836" y="6385530"/>
                  </a:cubicBezTo>
                  <a:lnTo>
                    <a:pt x="0" y="6385530"/>
                  </a:lnTo>
                  <a:lnTo>
                    <a:pt x="0" y="6385530"/>
                  </a:lnTo>
                  <a:lnTo>
                    <a:pt x="0" y="4"/>
                  </a:lnTo>
                  <a:lnTo>
                    <a:pt x="0" y="4"/>
                  </a:lnTo>
                  <a:lnTo>
                    <a:pt x="745836" y="4"/>
                  </a:lnTo>
                  <a:cubicBezTo>
                    <a:pt x="754183" y="4"/>
                    <a:pt x="760950" y="476500"/>
                    <a:pt x="760950" y="1064284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extrusionH="12700" prstMaterial="plastic">
              <a:bevelT w="50800" h="50800"/>
            </a:sp3d>
          </p:spPr>
          <p:style>
            <a:lnRef idx="1">
              <a:schemeClr val="accent2">
                <a:hueOff val="-6555403"/>
                <a:satOff val="-7776"/>
                <a:lumOff val="-4117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5345" tIns="44766" rIns="44766" bIns="44768" numCol="1" spcCol="1270" anchor="ctr" anchorCtr="0">
              <a:noAutofit/>
            </a:bodyPr>
            <a:lstStyle/>
            <a:p>
              <a:pPr marL="114300" lvl="1" indent="-11430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Поступило 128 обращений от председателей первичных профсоюзных организаций и членов профсоюза по вопросам охраны труда</a:t>
              </a:r>
            </a:p>
          </p:txBody>
        </p:sp>
        <p:sp>
          <p:nvSpPr>
            <p:cNvPr id="30" name="Полилиния 29"/>
            <p:cNvSpPr/>
            <p:nvPr/>
          </p:nvSpPr>
          <p:spPr>
            <a:xfrm>
              <a:off x="5580112" y="5483328"/>
              <a:ext cx="1598603" cy="1031611"/>
            </a:xfrm>
            <a:custGeom>
              <a:avLst/>
              <a:gdLst>
                <a:gd name="connsiteX0" fmla="*/ 0 w 2102659"/>
                <a:gd name="connsiteY0" fmla="*/ 105195 h 1051948"/>
                <a:gd name="connsiteX1" fmla="*/ 105195 w 2102659"/>
                <a:gd name="connsiteY1" fmla="*/ 0 h 1051948"/>
                <a:gd name="connsiteX2" fmla="*/ 1997464 w 2102659"/>
                <a:gd name="connsiteY2" fmla="*/ 0 h 1051948"/>
                <a:gd name="connsiteX3" fmla="*/ 2102659 w 2102659"/>
                <a:gd name="connsiteY3" fmla="*/ 105195 h 1051948"/>
                <a:gd name="connsiteX4" fmla="*/ 2102659 w 2102659"/>
                <a:gd name="connsiteY4" fmla="*/ 946753 h 1051948"/>
                <a:gd name="connsiteX5" fmla="*/ 1997464 w 2102659"/>
                <a:gd name="connsiteY5" fmla="*/ 1051948 h 1051948"/>
                <a:gd name="connsiteX6" fmla="*/ 105195 w 2102659"/>
                <a:gd name="connsiteY6" fmla="*/ 1051948 h 1051948"/>
                <a:gd name="connsiteX7" fmla="*/ 0 w 2102659"/>
                <a:gd name="connsiteY7" fmla="*/ 946753 h 1051948"/>
                <a:gd name="connsiteX8" fmla="*/ 0 w 2102659"/>
                <a:gd name="connsiteY8" fmla="*/ 105195 h 1051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02659" h="1051948">
                  <a:moveTo>
                    <a:pt x="0" y="105195"/>
                  </a:moveTo>
                  <a:cubicBezTo>
                    <a:pt x="0" y="47097"/>
                    <a:pt x="47097" y="0"/>
                    <a:pt x="105195" y="0"/>
                  </a:cubicBezTo>
                  <a:lnTo>
                    <a:pt x="1997464" y="0"/>
                  </a:lnTo>
                  <a:cubicBezTo>
                    <a:pt x="2055562" y="0"/>
                    <a:pt x="2102659" y="47097"/>
                    <a:pt x="2102659" y="105195"/>
                  </a:cubicBezTo>
                  <a:lnTo>
                    <a:pt x="2102659" y="946753"/>
                  </a:lnTo>
                  <a:cubicBezTo>
                    <a:pt x="2102659" y="1004851"/>
                    <a:pt x="2055562" y="1051948"/>
                    <a:pt x="1997464" y="1051948"/>
                  </a:cubicBezTo>
                  <a:lnTo>
                    <a:pt x="105195" y="1051948"/>
                  </a:lnTo>
                  <a:cubicBezTo>
                    <a:pt x="47097" y="1051948"/>
                    <a:pt x="0" y="1004851"/>
                    <a:pt x="0" y="946753"/>
                  </a:cubicBezTo>
                  <a:lnTo>
                    <a:pt x="0" y="105195"/>
                  </a:lnTo>
                  <a:close/>
                </a:path>
              </a:pathLst>
            </a:custGeom>
            <a:solidFill>
              <a:srgbClr val="85B2F6"/>
            </a:solidFill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shade val="8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4151" tIns="84151" rIns="84151" bIns="84151" numCol="1" spcCol="1270" anchor="t" anchorCtr="0">
              <a:noAutofit/>
            </a:bodyPr>
            <a:lstStyle/>
            <a:p>
              <a:pPr lvl="0" algn="ctr" defTabSz="622300">
                <a:lnSpc>
                  <a:spcPct val="110000"/>
                </a:lnSpc>
                <a:spcBef>
                  <a:spcPct val="0"/>
                </a:spcBef>
              </a:pPr>
              <a:r>
                <a:rPr lang="ru-RU" sz="1400" kern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проведение обучения по охране труда</a:t>
              </a:r>
            </a:p>
            <a:p>
              <a:pPr lvl="0" algn="ctr" defTabSz="622300">
                <a:lnSpc>
                  <a:spcPct val="110000"/>
                </a:lnSpc>
                <a:spcBef>
                  <a:spcPct val="0"/>
                </a:spcBef>
              </a:pPr>
              <a:r>
                <a:rPr lang="ru-RU" sz="1400" b="1" kern="1200" dirty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201,2 тыс. руб.</a:t>
              </a:r>
              <a:endParaRPr lang="ru-RU" sz="1400" b="1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Полилиния 30"/>
            <p:cNvSpPr/>
            <p:nvPr/>
          </p:nvSpPr>
          <p:spPr>
            <a:xfrm>
              <a:off x="7301091" y="5487030"/>
              <a:ext cx="1519382" cy="1000260"/>
            </a:xfrm>
            <a:custGeom>
              <a:avLst/>
              <a:gdLst>
                <a:gd name="connsiteX0" fmla="*/ 0 w 2102659"/>
                <a:gd name="connsiteY0" fmla="*/ 105195 h 1051948"/>
                <a:gd name="connsiteX1" fmla="*/ 105195 w 2102659"/>
                <a:gd name="connsiteY1" fmla="*/ 0 h 1051948"/>
                <a:gd name="connsiteX2" fmla="*/ 1997464 w 2102659"/>
                <a:gd name="connsiteY2" fmla="*/ 0 h 1051948"/>
                <a:gd name="connsiteX3" fmla="*/ 2102659 w 2102659"/>
                <a:gd name="connsiteY3" fmla="*/ 105195 h 1051948"/>
                <a:gd name="connsiteX4" fmla="*/ 2102659 w 2102659"/>
                <a:gd name="connsiteY4" fmla="*/ 946753 h 1051948"/>
                <a:gd name="connsiteX5" fmla="*/ 1997464 w 2102659"/>
                <a:gd name="connsiteY5" fmla="*/ 1051948 h 1051948"/>
                <a:gd name="connsiteX6" fmla="*/ 105195 w 2102659"/>
                <a:gd name="connsiteY6" fmla="*/ 1051948 h 1051948"/>
                <a:gd name="connsiteX7" fmla="*/ 0 w 2102659"/>
                <a:gd name="connsiteY7" fmla="*/ 946753 h 1051948"/>
                <a:gd name="connsiteX8" fmla="*/ 0 w 2102659"/>
                <a:gd name="connsiteY8" fmla="*/ 105195 h 1051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02659" h="1051948">
                  <a:moveTo>
                    <a:pt x="0" y="105195"/>
                  </a:moveTo>
                  <a:cubicBezTo>
                    <a:pt x="0" y="47097"/>
                    <a:pt x="47097" y="0"/>
                    <a:pt x="105195" y="0"/>
                  </a:cubicBezTo>
                  <a:lnTo>
                    <a:pt x="1997464" y="0"/>
                  </a:lnTo>
                  <a:cubicBezTo>
                    <a:pt x="2055562" y="0"/>
                    <a:pt x="2102659" y="47097"/>
                    <a:pt x="2102659" y="105195"/>
                  </a:cubicBezTo>
                  <a:lnTo>
                    <a:pt x="2102659" y="946753"/>
                  </a:lnTo>
                  <a:cubicBezTo>
                    <a:pt x="2102659" y="1004851"/>
                    <a:pt x="2055562" y="1051948"/>
                    <a:pt x="1997464" y="1051948"/>
                  </a:cubicBezTo>
                  <a:lnTo>
                    <a:pt x="105195" y="1051948"/>
                  </a:lnTo>
                  <a:cubicBezTo>
                    <a:pt x="47097" y="1051948"/>
                    <a:pt x="0" y="1004851"/>
                    <a:pt x="0" y="946753"/>
                  </a:cubicBezTo>
                  <a:lnTo>
                    <a:pt x="0" y="105195"/>
                  </a:lnTo>
                  <a:close/>
                </a:path>
              </a:pathLst>
            </a:custGeom>
            <a:solidFill>
              <a:srgbClr val="85B2F6"/>
            </a:solidFill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shade val="8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4151" tIns="84151" rIns="84151" bIns="84151" numCol="1" spcCol="1270" anchor="t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kern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Другие мероприятия 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400" b="1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kern="1200" dirty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6812,5 тыс. руб.</a:t>
              </a:r>
              <a:endParaRPr lang="ru-RU" sz="1400" b="1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28" name="Picture 2" descr="C:\мои документы\Атрибутика\Логотип.png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94746" y="110535"/>
              <a:ext cx="904947" cy="8633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Полилиния 31"/>
            <p:cNvSpPr/>
            <p:nvPr/>
          </p:nvSpPr>
          <p:spPr>
            <a:xfrm>
              <a:off x="1933642" y="3247634"/>
              <a:ext cx="6513577" cy="508605"/>
            </a:xfrm>
            <a:custGeom>
              <a:avLst/>
              <a:gdLst>
                <a:gd name="connsiteX0" fmla="*/ 126828 w 760950"/>
                <a:gd name="connsiteY0" fmla="*/ 0 h 6385534"/>
                <a:gd name="connsiteX1" fmla="*/ 634122 w 760950"/>
                <a:gd name="connsiteY1" fmla="*/ 0 h 6385534"/>
                <a:gd name="connsiteX2" fmla="*/ 760950 w 760950"/>
                <a:gd name="connsiteY2" fmla="*/ 126828 h 6385534"/>
                <a:gd name="connsiteX3" fmla="*/ 760950 w 760950"/>
                <a:gd name="connsiteY3" fmla="*/ 6385534 h 6385534"/>
                <a:gd name="connsiteX4" fmla="*/ 760950 w 760950"/>
                <a:gd name="connsiteY4" fmla="*/ 6385534 h 6385534"/>
                <a:gd name="connsiteX5" fmla="*/ 0 w 760950"/>
                <a:gd name="connsiteY5" fmla="*/ 6385534 h 6385534"/>
                <a:gd name="connsiteX6" fmla="*/ 0 w 760950"/>
                <a:gd name="connsiteY6" fmla="*/ 6385534 h 6385534"/>
                <a:gd name="connsiteX7" fmla="*/ 0 w 760950"/>
                <a:gd name="connsiteY7" fmla="*/ 126828 h 6385534"/>
                <a:gd name="connsiteX8" fmla="*/ 126828 w 760950"/>
                <a:gd name="connsiteY8" fmla="*/ 0 h 6385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60950" h="6385534">
                  <a:moveTo>
                    <a:pt x="760950" y="1064284"/>
                  </a:moveTo>
                  <a:lnTo>
                    <a:pt x="760950" y="5321250"/>
                  </a:lnTo>
                  <a:cubicBezTo>
                    <a:pt x="760950" y="5909034"/>
                    <a:pt x="754183" y="6385530"/>
                    <a:pt x="745836" y="6385530"/>
                  </a:cubicBezTo>
                  <a:lnTo>
                    <a:pt x="0" y="6385530"/>
                  </a:lnTo>
                  <a:lnTo>
                    <a:pt x="0" y="6385530"/>
                  </a:lnTo>
                  <a:lnTo>
                    <a:pt x="0" y="4"/>
                  </a:lnTo>
                  <a:lnTo>
                    <a:pt x="0" y="4"/>
                  </a:lnTo>
                  <a:lnTo>
                    <a:pt x="745836" y="4"/>
                  </a:lnTo>
                  <a:cubicBezTo>
                    <a:pt x="754183" y="4"/>
                    <a:pt x="760950" y="476500"/>
                    <a:pt x="760950" y="1064284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extrusionH="12700" prstMaterial="plastic">
              <a:bevelT w="50800" h="50800"/>
            </a:sp3d>
          </p:spPr>
          <p:style>
            <a:lnRef idx="1">
              <a:schemeClr val="accent2">
                <a:hueOff val="-6555403"/>
                <a:satOff val="-7776"/>
                <a:lumOff val="-4117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5345" tIns="44766" rIns="44766" bIns="44768" numCol="1" spcCol="1270" anchor="ctr" anchorCtr="0">
              <a:noAutofit/>
            </a:bodyPr>
            <a:lstStyle/>
            <a:p>
              <a:pPr marL="114300" lvl="1" indent="-11430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Проведена Региональная тематическая проверка по теме: «Соблюдение противоэпидемических мероприятий в ОО».  Обследованы 72 образовательные организации, выявлено 19  нарушений  в части  соблюдения требований по охране труда </a:t>
              </a:r>
            </a:p>
          </p:txBody>
        </p:sp>
        <p:sp>
          <p:nvSpPr>
            <p:cNvPr id="33" name="Полилиния 32"/>
            <p:cNvSpPr/>
            <p:nvPr/>
          </p:nvSpPr>
          <p:spPr>
            <a:xfrm>
              <a:off x="1940670" y="3787501"/>
              <a:ext cx="6506549" cy="576065"/>
            </a:xfrm>
            <a:custGeom>
              <a:avLst/>
              <a:gdLst>
                <a:gd name="connsiteX0" fmla="*/ 126828 w 760950"/>
                <a:gd name="connsiteY0" fmla="*/ 0 h 6385534"/>
                <a:gd name="connsiteX1" fmla="*/ 634122 w 760950"/>
                <a:gd name="connsiteY1" fmla="*/ 0 h 6385534"/>
                <a:gd name="connsiteX2" fmla="*/ 760950 w 760950"/>
                <a:gd name="connsiteY2" fmla="*/ 126828 h 6385534"/>
                <a:gd name="connsiteX3" fmla="*/ 760950 w 760950"/>
                <a:gd name="connsiteY3" fmla="*/ 6385534 h 6385534"/>
                <a:gd name="connsiteX4" fmla="*/ 760950 w 760950"/>
                <a:gd name="connsiteY4" fmla="*/ 6385534 h 6385534"/>
                <a:gd name="connsiteX5" fmla="*/ 0 w 760950"/>
                <a:gd name="connsiteY5" fmla="*/ 6385534 h 6385534"/>
                <a:gd name="connsiteX6" fmla="*/ 0 w 760950"/>
                <a:gd name="connsiteY6" fmla="*/ 6385534 h 6385534"/>
                <a:gd name="connsiteX7" fmla="*/ 0 w 760950"/>
                <a:gd name="connsiteY7" fmla="*/ 126828 h 6385534"/>
                <a:gd name="connsiteX8" fmla="*/ 126828 w 760950"/>
                <a:gd name="connsiteY8" fmla="*/ 0 h 6385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60950" h="6385534">
                  <a:moveTo>
                    <a:pt x="760950" y="1064284"/>
                  </a:moveTo>
                  <a:lnTo>
                    <a:pt x="760950" y="5321250"/>
                  </a:lnTo>
                  <a:cubicBezTo>
                    <a:pt x="760950" y="5909034"/>
                    <a:pt x="754183" y="6385530"/>
                    <a:pt x="745836" y="6385530"/>
                  </a:cubicBezTo>
                  <a:lnTo>
                    <a:pt x="0" y="6385530"/>
                  </a:lnTo>
                  <a:lnTo>
                    <a:pt x="0" y="6385530"/>
                  </a:lnTo>
                  <a:lnTo>
                    <a:pt x="0" y="4"/>
                  </a:lnTo>
                  <a:lnTo>
                    <a:pt x="0" y="4"/>
                  </a:lnTo>
                  <a:lnTo>
                    <a:pt x="745836" y="4"/>
                  </a:lnTo>
                  <a:cubicBezTo>
                    <a:pt x="754183" y="4"/>
                    <a:pt x="760950" y="476500"/>
                    <a:pt x="760950" y="1064284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extrusionH="12700" prstMaterial="plastic">
              <a:bevelT w="50800" h="50800"/>
            </a:sp3d>
          </p:spPr>
          <p:style>
            <a:lnRef idx="1">
              <a:schemeClr val="accent2">
                <a:hueOff val="-6555403"/>
                <a:satOff val="-7776"/>
                <a:lumOff val="-4117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5345" tIns="44766" rIns="44766" bIns="44768" numCol="1" spcCol="1270" anchor="ctr" anchorCtr="0">
              <a:noAutofit/>
            </a:bodyPr>
            <a:lstStyle/>
            <a:p>
              <a:pPr marL="114300" lvl="1" indent="-11430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Проведена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Общепрофсоюзная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тематическая проверка безопасности и охраны труда при проведении занятий по физической культуре и спорту. Проверено 67 образовательных организаций, выявлено 134 нарушения</a:t>
              </a:r>
            </a:p>
          </p:txBody>
        </p:sp>
        <p:sp>
          <p:nvSpPr>
            <p:cNvPr id="35" name="Полилиния 34"/>
            <p:cNvSpPr/>
            <p:nvPr/>
          </p:nvSpPr>
          <p:spPr>
            <a:xfrm>
              <a:off x="1259630" y="1420674"/>
              <a:ext cx="644673" cy="643803"/>
            </a:xfrm>
            <a:custGeom>
              <a:avLst/>
              <a:gdLst>
                <a:gd name="connsiteX0" fmla="*/ 0 w 1259098"/>
                <a:gd name="connsiteY0" fmla="*/ 0 h 959281"/>
                <a:gd name="connsiteX1" fmla="*/ 779458 w 1259098"/>
                <a:gd name="connsiteY1" fmla="*/ 0 h 959281"/>
                <a:gd name="connsiteX2" fmla="*/ 1259098 w 1259098"/>
                <a:gd name="connsiteY2" fmla="*/ 479641 h 959281"/>
                <a:gd name="connsiteX3" fmla="*/ 779458 w 1259098"/>
                <a:gd name="connsiteY3" fmla="*/ 959281 h 959281"/>
                <a:gd name="connsiteX4" fmla="*/ 0 w 1259098"/>
                <a:gd name="connsiteY4" fmla="*/ 959281 h 959281"/>
                <a:gd name="connsiteX5" fmla="*/ 479641 w 1259098"/>
                <a:gd name="connsiteY5" fmla="*/ 479641 h 959281"/>
                <a:gd name="connsiteX6" fmla="*/ 0 w 1259098"/>
                <a:gd name="connsiteY6" fmla="*/ 0 h 959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59098" h="959281">
                  <a:moveTo>
                    <a:pt x="1259097" y="0"/>
                  </a:moveTo>
                  <a:lnTo>
                    <a:pt x="1259097" y="593853"/>
                  </a:lnTo>
                  <a:lnTo>
                    <a:pt x="629548" y="959281"/>
                  </a:lnTo>
                  <a:lnTo>
                    <a:pt x="1" y="593853"/>
                  </a:lnTo>
                  <a:lnTo>
                    <a:pt x="1" y="0"/>
                  </a:lnTo>
                  <a:lnTo>
                    <a:pt x="629548" y="365429"/>
                  </a:lnTo>
                  <a:lnTo>
                    <a:pt x="1259097" y="0"/>
                  </a:ln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621" tIns="487262" rIns="7620" bIns="487260" numCol="1" spcCol="1270" anchor="ctr" anchorCtr="0">
              <a:noAutofit/>
            </a:bodyPr>
            <a:lstStyle/>
            <a:p>
              <a:pPr lvl="0" algn="ctr" defTabSz="533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200" b="1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Полилиния 35"/>
            <p:cNvSpPr/>
            <p:nvPr/>
          </p:nvSpPr>
          <p:spPr>
            <a:xfrm>
              <a:off x="1259629" y="1871244"/>
              <a:ext cx="644673" cy="643803"/>
            </a:xfrm>
            <a:custGeom>
              <a:avLst/>
              <a:gdLst>
                <a:gd name="connsiteX0" fmla="*/ 0 w 1259098"/>
                <a:gd name="connsiteY0" fmla="*/ 0 h 959281"/>
                <a:gd name="connsiteX1" fmla="*/ 779458 w 1259098"/>
                <a:gd name="connsiteY1" fmla="*/ 0 h 959281"/>
                <a:gd name="connsiteX2" fmla="*/ 1259098 w 1259098"/>
                <a:gd name="connsiteY2" fmla="*/ 479641 h 959281"/>
                <a:gd name="connsiteX3" fmla="*/ 779458 w 1259098"/>
                <a:gd name="connsiteY3" fmla="*/ 959281 h 959281"/>
                <a:gd name="connsiteX4" fmla="*/ 0 w 1259098"/>
                <a:gd name="connsiteY4" fmla="*/ 959281 h 959281"/>
                <a:gd name="connsiteX5" fmla="*/ 479641 w 1259098"/>
                <a:gd name="connsiteY5" fmla="*/ 479641 h 959281"/>
                <a:gd name="connsiteX6" fmla="*/ 0 w 1259098"/>
                <a:gd name="connsiteY6" fmla="*/ 0 h 959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59098" h="959281">
                  <a:moveTo>
                    <a:pt x="1259097" y="0"/>
                  </a:moveTo>
                  <a:lnTo>
                    <a:pt x="1259097" y="593853"/>
                  </a:lnTo>
                  <a:lnTo>
                    <a:pt x="629548" y="959281"/>
                  </a:lnTo>
                  <a:lnTo>
                    <a:pt x="1" y="593853"/>
                  </a:lnTo>
                  <a:lnTo>
                    <a:pt x="1" y="0"/>
                  </a:lnTo>
                  <a:lnTo>
                    <a:pt x="629548" y="365429"/>
                  </a:lnTo>
                  <a:lnTo>
                    <a:pt x="1259097" y="0"/>
                  </a:ln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621" tIns="487262" rIns="7620" bIns="487260" numCol="1" spcCol="1270" anchor="ctr" anchorCtr="0">
              <a:noAutofit/>
            </a:bodyPr>
            <a:lstStyle/>
            <a:p>
              <a:pPr lvl="0" algn="ctr" defTabSz="533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200" b="1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Полилиния 36"/>
            <p:cNvSpPr/>
            <p:nvPr/>
          </p:nvSpPr>
          <p:spPr>
            <a:xfrm>
              <a:off x="1259628" y="2337197"/>
              <a:ext cx="644673" cy="643803"/>
            </a:xfrm>
            <a:custGeom>
              <a:avLst/>
              <a:gdLst>
                <a:gd name="connsiteX0" fmla="*/ 0 w 1259098"/>
                <a:gd name="connsiteY0" fmla="*/ 0 h 959281"/>
                <a:gd name="connsiteX1" fmla="*/ 779458 w 1259098"/>
                <a:gd name="connsiteY1" fmla="*/ 0 h 959281"/>
                <a:gd name="connsiteX2" fmla="*/ 1259098 w 1259098"/>
                <a:gd name="connsiteY2" fmla="*/ 479641 h 959281"/>
                <a:gd name="connsiteX3" fmla="*/ 779458 w 1259098"/>
                <a:gd name="connsiteY3" fmla="*/ 959281 h 959281"/>
                <a:gd name="connsiteX4" fmla="*/ 0 w 1259098"/>
                <a:gd name="connsiteY4" fmla="*/ 959281 h 959281"/>
                <a:gd name="connsiteX5" fmla="*/ 479641 w 1259098"/>
                <a:gd name="connsiteY5" fmla="*/ 479641 h 959281"/>
                <a:gd name="connsiteX6" fmla="*/ 0 w 1259098"/>
                <a:gd name="connsiteY6" fmla="*/ 0 h 959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59098" h="959281">
                  <a:moveTo>
                    <a:pt x="1259097" y="0"/>
                  </a:moveTo>
                  <a:lnTo>
                    <a:pt x="1259097" y="593853"/>
                  </a:lnTo>
                  <a:lnTo>
                    <a:pt x="629548" y="959281"/>
                  </a:lnTo>
                  <a:lnTo>
                    <a:pt x="1" y="593853"/>
                  </a:lnTo>
                  <a:lnTo>
                    <a:pt x="1" y="0"/>
                  </a:lnTo>
                  <a:lnTo>
                    <a:pt x="629548" y="365429"/>
                  </a:lnTo>
                  <a:lnTo>
                    <a:pt x="1259097" y="0"/>
                  </a:ln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621" tIns="487262" rIns="7620" bIns="487260" numCol="1" spcCol="1270" anchor="ctr" anchorCtr="0">
              <a:noAutofit/>
            </a:bodyPr>
            <a:lstStyle/>
            <a:p>
              <a:pPr lvl="0" algn="ctr" defTabSz="533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200" b="1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Полилиния 37"/>
            <p:cNvSpPr/>
            <p:nvPr/>
          </p:nvSpPr>
          <p:spPr>
            <a:xfrm>
              <a:off x="1259627" y="2793174"/>
              <a:ext cx="644673" cy="643803"/>
            </a:xfrm>
            <a:custGeom>
              <a:avLst/>
              <a:gdLst>
                <a:gd name="connsiteX0" fmla="*/ 0 w 1259098"/>
                <a:gd name="connsiteY0" fmla="*/ 0 h 959281"/>
                <a:gd name="connsiteX1" fmla="*/ 779458 w 1259098"/>
                <a:gd name="connsiteY1" fmla="*/ 0 h 959281"/>
                <a:gd name="connsiteX2" fmla="*/ 1259098 w 1259098"/>
                <a:gd name="connsiteY2" fmla="*/ 479641 h 959281"/>
                <a:gd name="connsiteX3" fmla="*/ 779458 w 1259098"/>
                <a:gd name="connsiteY3" fmla="*/ 959281 h 959281"/>
                <a:gd name="connsiteX4" fmla="*/ 0 w 1259098"/>
                <a:gd name="connsiteY4" fmla="*/ 959281 h 959281"/>
                <a:gd name="connsiteX5" fmla="*/ 479641 w 1259098"/>
                <a:gd name="connsiteY5" fmla="*/ 479641 h 959281"/>
                <a:gd name="connsiteX6" fmla="*/ 0 w 1259098"/>
                <a:gd name="connsiteY6" fmla="*/ 0 h 959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59098" h="959281">
                  <a:moveTo>
                    <a:pt x="1259097" y="0"/>
                  </a:moveTo>
                  <a:lnTo>
                    <a:pt x="1259097" y="593853"/>
                  </a:lnTo>
                  <a:lnTo>
                    <a:pt x="629548" y="959281"/>
                  </a:lnTo>
                  <a:lnTo>
                    <a:pt x="1" y="593853"/>
                  </a:lnTo>
                  <a:lnTo>
                    <a:pt x="1" y="0"/>
                  </a:lnTo>
                  <a:lnTo>
                    <a:pt x="629548" y="365429"/>
                  </a:lnTo>
                  <a:lnTo>
                    <a:pt x="1259097" y="0"/>
                  </a:ln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621" tIns="487262" rIns="7620" bIns="487260" numCol="1" spcCol="1270" anchor="ctr" anchorCtr="0">
              <a:noAutofit/>
            </a:bodyPr>
            <a:lstStyle/>
            <a:p>
              <a:pPr lvl="0" algn="ctr" defTabSz="533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200" b="1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Полилиния 38"/>
            <p:cNvSpPr/>
            <p:nvPr/>
          </p:nvSpPr>
          <p:spPr>
            <a:xfrm>
              <a:off x="1259626" y="3247634"/>
              <a:ext cx="644673" cy="643803"/>
            </a:xfrm>
            <a:custGeom>
              <a:avLst/>
              <a:gdLst>
                <a:gd name="connsiteX0" fmla="*/ 0 w 1259098"/>
                <a:gd name="connsiteY0" fmla="*/ 0 h 959281"/>
                <a:gd name="connsiteX1" fmla="*/ 779458 w 1259098"/>
                <a:gd name="connsiteY1" fmla="*/ 0 h 959281"/>
                <a:gd name="connsiteX2" fmla="*/ 1259098 w 1259098"/>
                <a:gd name="connsiteY2" fmla="*/ 479641 h 959281"/>
                <a:gd name="connsiteX3" fmla="*/ 779458 w 1259098"/>
                <a:gd name="connsiteY3" fmla="*/ 959281 h 959281"/>
                <a:gd name="connsiteX4" fmla="*/ 0 w 1259098"/>
                <a:gd name="connsiteY4" fmla="*/ 959281 h 959281"/>
                <a:gd name="connsiteX5" fmla="*/ 479641 w 1259098"/>
                <a:gd name="connsiteY5" fmla="*/ 479641 h 959281"/>
                <a:gd name="connsiteX6" fmla="*/ 0 w 1259098"/>
                <a:gd name="connsiteY6" fmla="*/ 0 h 959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59098" h="959281">
                  <a:moveTo>
                    <a:pt x="1259097" y="0"/>
                  </a:moveTo>
                  <a:lnTo>
                    <a:pt x="1259097" y="593853"/>
                  </a:lnTo>
                  <a:lnTo>
                    <a:pt x="629548" y="959281"/>
                  </a:lnTo>
                  <a:lnTo>
                    <a:pt x="1" y="593853"/>
                  </a:lnTo>
                  <a:lnTo>
                    <a:pt x="1" y="0"/>
                  </a:lnTo>
                  <a:lnTo>
                    <a:pt x="629548" y="365429"/>
                  </a:lnTo>
                  <a:lnTo>
                    <a:pt x="1259097" y="0"/>
                  </a:ln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621" tIns="487262" rIns="7620" bIns="487260" numCol="1" spcCol="1270" anchor="ctr" anchorCtr="0">
              <a:noAutofit/>
            </a:bodyPr>
            <a:lstStyle/>
            <a:p>
              <a:pPr lvl="0" algn="ctr" defTabSz="533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200" b="1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0" name="Полилиния 39"/>
            <p:cNvSpPr/>
            <p:nvPr/>
          </p:nvSpPr>
          <p:spPr>
            <a:xfrm>
              <a:off x="1259625" y="3719763"/>
              <a:ext cx="644673" cy="643803"/>
            </a:xfrm>
            <a:custGeom>
              <a:avLst/>
              <a:gdLst>
                <a:gd name="connsiteX0" fmla="*/ 0 w 1259098"/>
                <a:gd name="connsiteY0" fmla="*/ 0 h 959281"/>
                <a:gd name="connsiteX1" fmla="*/ 779458 w 1259098"/>
                <a:gd name="connsiteY1" fmla="*/ 0 h 959281"/>
                <a:gd name="connsiteX2" fmla="*/ 1259098 w 1259098"/>
                <a:gd name="connsiteY2" fmla="*/ 479641 h 959281"/>
                <a:gd name="connsiteX3" fmla="*/ 779458 w 1259098"/>
                <a:gd name="connsiteY3" fmla="*/ 959281 h 959281"/>
                <a:gd name="connsiteX4" fmla="*/ 0 w 1259098"/>
                <a:gd name="connsiteY4" fmla="*/ 959281 h 959281"/>
                <a:gd name="connsiteX5" fmla="*/ 479641 w 1259098"/>
                <a:gd name="connsiteY5" fmla="*/ 479641 h 959281"/>
                <a:gd name="connsiteX6" fmla="*/ 0 w 1259098"/>
                <a:gd name="connsiteY6" fmla="*/ 0 h 959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59098" h="959281">
                  <a:moveTo>
                    <a:pt x="1259097" y="0"/>
                  </a:moveTo>
                  <a:lnTo>
                    <a:pt x="1259097" y="593853"/>
                  </a:lnTo>
                  <a:lnTo>
                    <a:pt x="629548" y="959281"/>
                  </a:lnTo>
                  <a:lnTo>
                    <a:pt x="1" y="593853"/>
                  </a:lnTo>
                  <a:lnTo>
                    <a:pt x="1" y="0"/>
                  </a:lnTo>
                  <a:lnTo>
                    <a:pt x="629548" y="365429"/>
                  </a:lnTo>
                  <a:lnTo>
                    <a:pt x="1259097" y="0"/>
                  </a:ln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621" tIns="487262" rIns="7620" bIns="487260" numCol="1" spcCol="1270" anchor="ctr" anchorCtr="0">
              <a:noAutofit/>
            </a:bodyPr>
            <a:lstStyle/>
            <a:p>
              <a:pPr lvl="0" algn="ctr" defTabSz="533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200" b="1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29093437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2593</TotalTime>
  <Words>1766</Words>
  <Application>Microsoft Office PowerPoint</Application>
  <PresentationFormat>Экран (4:3)</PresentationFormat>
  <Paragraphs>196</Paragraphs>
  <Slides>20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Calibri</vt:lpstr>
      <vt:lpstr>Georgia</vt:lpstr>
      <vt:lpstr>Times New Roman</vt:lpstr>
      <vt:lpstr>Trebuchet MS</vt:lpstr>
      <vt:lpstr>Wingdings</vt:lpstr>
      <vt:lpstr>Воздушный поток</vt:lpstr>
      <vt:lpstr>Презентация PowerPoint</vt:lpstr>
      <vt:lpstr>Презентация PowerPoint</vt:lpstr>
      <vt:lpstr>Презентация PowerPoint</vt:lpstr>
      <vt:lpstr>29 сентября 2021 года состоялась внеочередная отчетно-выборная конференция Читинской городской организации Профсоюза работников народного образования и науки РФ Председателем избрана  Рычкова Наталья Владимировна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</dc:creator>
  <cp:lastModifiedBy>Мы</cp:lastModifiedBy>
  <cp:revision>152</cp:revision>
  <cp:lastPrinted>2020-02-04T02:03:17Z</cp:lastPrinted>
  <dcterms:created xsi:type="dcterms:W3CDTF">2020-01-29T05:31:43Z</dcterms:created>
  <dcterms:modified xsi:type="dcterms:W3CDTF">2022-02-17T05:55:48Z</dcterms:modified>
</cp:coreProperties>
</file>