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notesMasterIdLst>
    <p:notesMasterId r:id="rId63"/>
  </p:notesMasterIdLst>
  <p:handoutMasterIdLst>
    <p:handoutMasterId r:id="rId64"/>
  </p:handout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14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2023</a:t>
            </a:r>
          </a:p>
        </c:rich>
      </c:tx>
      <c:layout>
        <c:manualLayout>
          <c:xMode val="edge"/>
          <c:yMode val="edge"/>
          <c:x val="0.3754082958314986"/>
          <c:y val="5.55555555555555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136411255343104"/>
          <c:y val="0.18865740740740836"/>
          <c:w val="0.61233679826591458"/>
          <c:h val="0.693981481481481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FAE-451F-83ED-50B4E5F4DC02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FAE-451F-83ED-50B4E5F4DC02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FAE-451F-83ED-50B4E5F4DC02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AFAE-451F-83ED-50B4E5F4DC02}"/>
              </c:ext>
            </c:extLst>
          </c:dPt>
          <c:dPt>
            <c:idx val="4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AFAE-451F-83ED-50B4E5F4DC02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AE-451F-83ED-50B4E5F4DC02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AE-451F-83ED-50B4E5F4DC02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AE-451F-83ED-50B4E5F4DC0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AE-451F-83ED-50B4E5F4DC02}"/>
                </c:ext>
              </c:extLst>
            </c:dLbl>
            <c:dLbl>
              <c:idx val="4"/>
              <c:spPr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AFAE-451F-83ED-50B4E5F4DC02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FAE-451F-83ED-50B4E5F4DC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16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FAE-451F-83ED-50B4E5F4DC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2024</a:t>
            </a:r>
          </a:p>
        </c:rich>
      </c:tx>
      <c:layout>
        <c:manualLayout>
          <c:xMode val="edge"/>
          <c:yMode val="edge"/>
          <c:x val="0.3573186505323071"/>
          <c:y val="3.113789208901384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043955808635092"/>
          <c:y val="0.12521568625960205"/>
          <c:w val="0.72293357489762311"/>
          <c:h val="0.775742171714963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пг.2024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E0E-444B-BBFE-B202CF512A61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E0E-444B-BBFE-B202CF512A61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E0E-444B-BBFE-B202CF512A6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17</c:v>
                </c:pt>
                <c:pt idx="1">
                  <c:v>1</c:v>
                </c:pt>
                <c:pt idx="2">
                  <c:v>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0E-444B-BBFE-B202CF512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A65B0-AEE2-47A9-8575-75EE6487D2EA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8D8E6D-2BA9-4EC1-97D9-4175C3B3202E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1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rPr>
            <a:t>Нарушение требований о предоставлении обязательных экземпляров документов</a:t>
          </a:r>
        </a:p>
      </dgm:t>
    </dgm:pt>
    <dgm:pt modelId="{54FDAB51-65C2-433E-9B23-903BACF70B72}" type="parTrans" cxnId="{D9EF8E45-C1B6-444F-9D60-50B66C60A967}">
      <dgm:prSet/>
      <dgm:spPr/>
      <dgm:t>
        <a:bodyPr/>
        <a:lstStyle/>
        <a:p>
          <a:endParaRPr lang="ru-RU"/>
        </a:p>
      </dgm:t>
    </dgm:pt>
    <dgm:pt modelId="{083D7829-C84B-4E28-842D-98726A6316E3}" type="sibTrans" cxnId="{D9EF8E45-C1B6-444F-9D60-50B66C60A967}">
      <dgm:prSet/>
      <dgm:spPr/>
      <dgm:t>
        <a:bodyPr/>
        <a:lstStyle/>
        <a:p>
          <a:endParaRPr lang="ru-RU"/>
        </a:p>
      </dgm:t>
    </dgm:pt>
    <dgm:pt modelId="{4F7E1068-A71E-41FD-8904-D16025C6D651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100" dirty="0">
              <a:solidFill>
                <a:schemeClr val="bg2">
                  <a:lumMod val="10000"/>
                </a:schemeClr>
              </a:solidFill>
            </a:rPr>
            <a:t>Злоупотребление свободой массовой информации</a:t>
          </a:r>
        </a:p>
      </dgm:t>
    </dgm:pt>
    <dgm:pt modelId="{759653B0-E648-45EB-9166-BD5DE750AEA4}" type="parTrans" cxnId="{07C9C5DC-8253-4682-9547-E97D9D0E5AFF}">
      <dgm:prSet/>
      <dgm:spPr/>
      <dgm:t>
        <a:bodyPr/>
        <a:lstStyle/>
        <a:p>
          <a:endParaRPr lang="ru-RU"/>
        </a:p>
      </dgm:t>
    </dgm:pt>
    <dgm:pt modelId="{9AF28EAA-A365-4D3D-BEA7-7C84DE0E31F0}" type="sibTrans" cxnId="{07C9C5DC-8253-4682-9547-E97D9D0E5AFF}">
      <dgm:prSet/>
      <dgm:spPr/>
      <dgm:t>
        <a:bodyPr/>
        <a:lstStyle/>
        <a:p>
          <a:endParaRPr lang="ru-RU"/>
        </a:p>
      </dgm:t>
    </dgm:pt>
    <dgm:pt modelId="{B58D98DA-1D5A-4331-8592-9DEB5062A0CA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i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Нарушений требований Федерального закона «О защите детей от информации, причиняющей вред их здоровью и развитию»</a:t>
          </a:r>
          <a:endParaRPr lang="ru-RU" sz="1100" i="0" dirty="0">
            <a:solidFill>
              <a:schemeClr val="tx1"/>
            </a:solidFill>
            <a:latin typeface="+mn-lt"/>
          </a:endParaRPr>
        </a:p>
      </dgm:t>
    </dgm:pt>
    <dgm:pt modelId="{C527C525-8C49-4ACB-97C5-663EAC000D17}" type="parTrans" cxnId="{27DAEEDE-05D5-4088-B400-6BC697CBE358}">
      <dgm:prSet/>
      <dgm:spPr/>
      <dgm:t>
        <a:bodyPr/>
        <a:lstStyle/>
        <a:p>
          <a:endParaRPr lang="ru-RU"/>
        </a:p>
      </dgm:t>
    </dgm:pt>
    <dgm:pt modelId="{E78F5EB1-7CA2-4247-A767-061577209AA5}" type="sibTrans" cxnId="{27DAEEDE-05D5-4088-B400-6BC697CBE358}">
      <dgm:prSet/>
      <dgm:spPr/>
      <dgm:t>
        <a:bodyPr/>
        <a:lstStyle/>
        <a:p>
          <a:endParaRPr lang="ru-RU"/>
        </a:p>
      </dgm:t>
    </dgm:pt>
    <dgm:pt modelId="{944E08C4-4880-4EC3-80EA-F11E1D97284D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000" dirty="0">
              <a:solidFill>
                <a:schemeClr val="bg2">
                  <a:lumMod val="10000"/>
                </a:schemeClr>
              </a:solidFill>
            </a:rPr>
            <a:t>Не уведомление об изменении места нахождения учредителя и/или редакции СМИ, периодичности выхода, максимального объема/ Распространение СМИ не прошедшего внесение изменений в запись о регистрации СМИ</a:t>
          </a:r>
          <a:endParaRPr lang="ru-RU" sz="900" dirty="0">
            <a:solidFill>
              <a:schemeClr val="bg2">
                <a:lumMod val="10000"/>
              </a:schemeClr>
            </a:solidFill>
          </a:endParaRPr>
        </a:p>
      </dgm:t>
    </dgm:pt>
    <dgm:pt modelId="{048C9B0F-B9C5-4BD7-B036-11C85538519D}" type="sibTrans" cxnId="{B02AA3BF-E042-42CA-8A62-0E9A97EBA899}">
      <dgm:prSet/>
      <dgm:spPr/>
      <dgm:t>
        <a:bodyPr/>
        <a:lstStyle/>
        <a:p>
          <a:endParaRPr lang="ru-RU"/>
        </a:p>
      </dgm:t>
    </dgm:pt>
    <dgm:pt modelId="{83A3E120-CAF7-4206-90C3-F9A018315DE6}" type="parTrans" cxnId="{B02AA3BF-E042-42CA-8A62-0E9A97EBA899}">
      <dgm:prSet/>
      <dgm:spPr/>
      <dgm:t>
        <a:bodyPr/>
        <a:lstStyle/>
        <a:p>
          <a:endParaRPr lang="ru-RU"/>
        </a:p>
      </dgm:t>
    </dgm:pt>
    <dgm:pt modelId="{1C073268-A8C2-4721-AA3C-ED8B5C15346A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200" dirty="0">
              <a:solidFill>
                <a:schemeClr val="bg2">
                  <a:lumMod val="10000"/>
                </a:schemeClr>
              </a:solidFill>
            </a:rPr>
            <a:t>Невыход СМИ в свет более года</a:t>
          </a:r>
        </a:p>
      </dgm:t>
    </dgm:pt>
    <dgm:pt modelId="{42F12CEF-DC51-4FEF-8176-F916501D9DB5}" type="sibTrans" cxnId="{006D7E50-2006-41C2-A675-89E5330B278E}">
      <dgm:prSet/>
      <dgm:spPr/>
      <dgm:t>
        <a:bodyPr/>
        <a:lstStyle/>
        <a:p>
          <a:endParaRPr lang="ru-RU"/>
        </a:p>
      </dgm:t>
    </dgm:pt>
    <dgm:pt modelId="{F99B7F0D-F1A1-4D70-BB24-E902A2B7B450}" type="parTrans" cxnId="{006D7E50-2006-41C2-A675-89E5330B278E}">
      <dgm:prSet/>
      <dgm:spPr/>
      <dgm:t>
        <a:bodyPr/>
        <a:lstStyle/>
        <a:p>
          <a:endParaRPr lang="ru-RU"/>
        </a:p>
      </dgm:t>
    </dgm:pt>
    <dgm:pt modelId="{DF17197D-F63B-465D-8437-9231A20A8876}" type="pres">
      <dgm:prSet presAssocID="{E55A65B0-AEE2-47A9-8575-75EE6487D2EA}" presName="linear" presStyleCnt="0">
        <dgm:presLayoutVars>
          <dgm:dir/>
          <dgm:resizeHandles val="exact"/>
        </dgm:presLayoutVars>
      </dgm:prSet>
      <dgm:spPr/>
    </dgm:pt>
    <dgm:pt modelId="{BD0C5C0E-B43C-4F87-BD3B-73181746B40F}" type="pres">
      <dgm:prSet presAssocID="{3C8D8E6D-2BA9-4EC1-97D9-4175C3B3202E}" presName="comp" presStyleCnt="0"/>
      <dgm:spPr/>
    </dgm:pt>
    <dgm:pt modelId="{EEB8ADF2-8C7F-4204-8155-8A117492A3E3}" type="pres">
      <dgm:prSet presAssocID="{3C8D8E6D-2BA9-4EC1-97D9-4175C3B3202E}" presName="box" presStyleLbl="node1" presStyleIdx="0" presStyleCnt="5" custLinFactNeighborX="854" custLinFactNeighborY="-2195"/>
      <dgm:spPr/>
    </dgm:pt>
    <dgm:pt modelId="{FC7F65C9-4AE7-4248-9140-281B09FA8D3F}" type="pres">
      <dgm:prSet presAssocID="{3C8D8E6D-2BA9-4EC1-97D9-4175C3B3202E}" presName="img" presStyleLbl="fgImgPlace1" presStyleIdx="0" presStyleCnt="5"/>
      <dgm:spPr>
        <a:solidFill>
          <a:schemeClr val="bg2">
            <a:lumMod val="90000"/>
          </a:schemeClr>
        </a:solidFill>
      </dgm:spPr>
    </dgm:pt>
    <dgm:pt modelId="{44753D21-1341-4BB9-98C7-C88E5922D6D0}" type="pres">
      <dgm:prSet presAssocID="{3C8D8E6D-2BA9-4EC1-97D9-4175C3B3202E}" presName="text" presStyleLbl="node1" presStyleIdx="0" presStyleCnt="5">
        <dgm:presLayoutVars>
          <dgm:bulletEnabled val="1"/>
        </dgm:presLayoutVars>
      </dgm:prSet>
      <dgm:spPr/>
    </dgm:pt>
    <dgm:pt modelId="{1AB06D73-7664-44C2-882E-7D37A64B49CF}" type="pres">
      <dgm:prSet presAssocID="{083D7829-C84B-4E28-842D-98726A6316E3}" presName="spacer" presStyleCnt="0"/>
      <dgm:spPr/>
    </dgm:pt>
    <dgm:pt modelId="{AEBCE4DE-7F69-409C-879D-79B6ECC040CC}" type="pres">
      <dgm:prSet presAssocID="{944E08C4-4880-4EC3-80EA-F11E1D97284D}" presName="comp" presStyleCnt="0"/>
      <dgm:spPr/>
    </dgm:pt>
    <dgm:pt modelId="{DCB6C2F9-D54F-4647-A8F8-815731B5E2B3}" type="pres">
      <dgm:prSet presAssocID="{944E08C4-4880-4EC3-80EA-F11E1D97284D}" presName="box" presStyleLbl="node1" presStyleIdx="1" presStyleCnt="5"/>
      <dgm:spPr/>
    </dgm:pt>
    <dgm:pt modelId="{E2AF64B6-3ACC-4EE1-99BC-54B7C1FA5F5B}" type="pres">
      <dgm:prSet presAssocID="{944E08C4-4880-4EC3-80EA-F11E1D97284D}" presName="img" presStyleLbl="fgImgPlace1" presStyleIdx="1" presStyleCnt="5"/>
      <dgm:spPr>
        <a:solidFill>
          <a:schemeClr val="accent1">
            <a:lumMod val="40000"/>
            <a:lumOff val="60000"/>
          </a:schemeClr>
        </a:solidFill>
      </dgm:spPr>
    </dgm:pt>
    <dgm:pt modelId="{D0495EAE-514A-4F27-8C13-0ED77417ED85}" type="pres">
      <dgm:prSet presAssocID="{944E08C4-4880-4EC3-80EA-F11E1D97284D}" presName="text" presStyleLbl="node1" presStyleIdx="1" presStyleCnt="5">
        <dgm:presLayoutVars>
          <dgm:bulletEnabled val="1"/>
        </dgm:presLayoutVars>
      </dgm:prSet>
      <dgm:spPr/>
    </dgm:pt>
    <dgm:pt modelId="{090E9051-ED94-492B-80BD-3D6B2E72B654}" type="pres">
      <dgm:prSet presAssocID="{048C9B0F-B9C5-4BD7-B036-11C85538519D}" presName="spacer" presStyleCnt="0"/>
      <dgm:spPr/>
    </dgm:pt>
    <dgm:pt modelId="{70F26256-4988-452B-ADAA-D51B837BFFF5}" type="pres">
      <dgm:prSet presAssocID="{4F7E1068-A71E-41FD-8904-D16025C6D651}" presName="comp" presStyleCnt="0"/>
      <dgm:spPr/>
    </dgm:pt>
    <dgm:pt modelId="{F54ECA75-39FB-4CE2-AA10-051020E0CA0A}" type="pres">
      <dgm:prSet presAssocID="{4F7E1068-A71E-41FD-8904-D16025C6D651}" presName="box" presStyleLbl="node1" presStyleIdx="2" presStyleCnt="5"/>
      <dgm:spPr/>
    </dgm:pt>
    <dgm:pt modelId="{A484D456-0846-4E22-8133-658FCB6EFB40}" type="pres">
      <dgm:prSet presAssocID="{4F7E1068-A71E-41FD-8904-D16025C6D651}" presName="img" presStyleLbl="fgImgPlace1" presStyleIdx="2" presStyleCnt="5"/>
      <dgm:spPr>
        <a:solidFill>
          <a:schemeClr val="tx2">
            <a:lumMod val="60000"/>
            <a:lumOff val="40000"/>
          </a:schemeClr>
        </a:solidFill>
      </dgm:spPr>
    </dgm:pt>
    <dgm:pt modelId="{9FAA2C48-D383-49F3-8D36-E1E25A58E3D4}" type="pres">
      <dgm:prSet presAssocID="{4F7E1068-A71E-41FD-8904-D16025C6D651}" presName="text" presStyleLbl="node1" presStyleIdx="2" presStyleCnt="5">
        <dgm:presLayoutVars>
          <dgm:bulletEnabled val="1"/>
        </dgm:presLayoutVars>
      </dgm:prSet>
      <dgm:spPr/>
    </dgm:pt>
    <dgm:pt modelId="{54043AEB-F9B1-469A-91EE-5BBC7F1AC18C}" type="pres">
      <dgm:prSet presAssocID="{9AF28EAA-A365-4D3D-BEA7-7C84DE0E31F0}" presName="spacer" presStyleCnt="0"/>
      <dgm:spPr/>
    </dgm:pt>
    <dgm:pt modelId="{84739E6B-FD55-452F-8542-B30B940D2FF1}" type="pres">
      <dgm:prSet presAssocID="{B58D98DA-1D5A-4331-8592-9DEB5062A0CA}" presName="comp" presStyleCnt="0"/>
      <dgm:spPr/>
    </dgm:pt>
    <dgm:pt modelId="{ED8A74B2-5E44-41E0-BEF8-13D17F58C917}" type="pres">
      <dgm:prSet presAssocID="{B58D98DA-1D5A-4331-8592-9DEB5062A0CA}" presName="box" presStyleLbl="node1" presStyleIdx="3" presStyleCnt="5"/>
      <dgm:spPr/>
    </dgm:pt>
    <dgm:pt modelId="{ED7975C0-D469-46C5-B69B-3F3BAA98DD23}" type="pres">
      <dgm:prSet presAssocID="{B58D98DA-1D5A-4331-8592-9DEB5062A0CA}" presName="img" presStyleLbl="fgImgPlace1" presStyleIdx="3" presStyleCnt="5"/>
      <dgm:spPr>
        <a:solidFill>
          <a:schemeClr val="accent1">
            <a:lumMod val="75000"/>
          </a:schemeClr>
        </a:solidFill>
        <a:ln>
          <a:solidFill>
            <a:srgbClr val="00B0F0"/>
          </a:solidFill>
        </a:ln>
      </dgm:spPr>
    </dgm:pt>
    <dgm:pt modelId="{B8CD4F66-84E7-44F0-AE57-4C8F080733D9}" type="pres">
      <dgm:prSet presAssocID="{B58D98DA-1D5A-4331-8592-9DEB5062A0CA}" presName="text" presStyleLbl="node1" presStyleIdx="3" presStyleCnt="5">
        <dgm:presLayoutVars>
          <dgm:bulletEnabled val="1"/>
        </dgm:presLayoutVars>
      </dgm:prSet>
      <dgm:spPr/>
    </dgm:pt>
    <dgm:pt modelId="{0A6673C8-ED5D-4269-9A0D-C1057B400D83}" type="pres">
      <dgm:prSet presAssocID="{E78F5EB1-7CA2-4247-A767-061577209AA5}" presName="spacer" presStyleCnt="0"/>
      <dgm:spPr/>
    </dgm:pt>
    <dgm:pt modelId="{97583051-870F-4524-9652-71ADCCB98488}" type="pres">
      <dgm:prSet presAssocID="{1C073268-A8C2-4721-AA3C-ED8B5C15346A}" presName="comp" presStyleCnt="0"/>
      <dgm:spPr/>
    </dgm:pt>
    <dgm:pt modelId="{E970B786-37EF-43FA-ACF2-54ADB3C794D7}" type="pres">
      <dgm:prSet presAssocID="{1C073268-A8C2-4721-AA3C-ED8B5C15346A}" presName="box" presStyleLbl="node1" presStyleIdx="4" presStyleCnt="5"/>
      <dgm:spPr/>
    </dgm:pt>
    <dgm:pt modelId="{E944CECC-7F33-4AA5-9368-331EC3273E5A}" type="pres">
      <dgm:prSet presAssocID="{1C073268-A8C2-4721-AA3C-ED8B5C15346A}" presName="img" presStyleLbl="fgImgPlace1" presStyleIdx="4" presStyleCnt="5" custLinFactNeighborX="1462" custLinFactNeighborY="1135"/>
      <dgm:spPr>
        <a:solidFill>
          <a:schemeClr val="accent1">
            <a:lumMod val="50000"/>
          </a:schemeClr>
        </a:solidFill>
      </dgm:spPr>
    </dgm:pt>
    <dgm:pt modelId="{9ED2C531-21B8-4536-BED7-08F7979AD1A2}" type="pres">
      <dgm:prSet presAssocID="{1C073268-A8C2-4721-AA3C-ED8B5C15346A}" presName="text" presStyleLbl="node1" presStyleIdx="4" presStyleCnt="5">
        <dgm:presLayoutVars>
          <dgm:bulletEnabled val="1"/>
        </dgm:presLayoutVars>
      </dgm:prSet>
      <dgm:spPr/>
    </dgm:pt>
  </dgm:ptLst>
  <dgm:cxnLst>
    <dgm:cxn modelId="{98713A0F-68B3-4614-B479-D57C639CC20F}" type="presOf" srcId="{1C073268-A8C2-4721-AA3C-ED8B5C15346A}" destId="{9ED2C531-21B8-4536-BED7-08F7979AD1A2}" srcOrd="1" destOrd="0" presId="urn:microsoft.com/office/officeart/2005/8/layout/vList4#1"/>
    <dgm:cxn modelId="{FF25631C-C2A3-4699-BBC6-84307D281FA7}" type="presOf" srcId="{B58D98DA-1D5A-4331-8592-9DEB5062A0CA}" destId="{B8CD4F66-84E7-44F0-AE57-4C8F080733D9}" srcOrd="1" destOrd="0" presId="urn:microsoft.com/office/officeart/2005/8/layout/vList4#1"/>
    <dgm:cxn modelId="{86D3F71C-83FF-44D4-83F4-239C61422885}" type="presOf" srcId="{1C073268-A8C2-4721-AA3C-ED8B5C15346A}" destId="{E970B786-37EF-43FA-ACF2-54ADB3C794D7}" srcOrd="0" destOrd="0" presId="urn:microsoft.com/office/officeart/2005/8/layout/vList4#1"/>
    <dgm:cxn modelId="{9820062D-B789-478E-ABD7-8EF2A84E382C}" type="presOf" srcId="{4F7E1068-A71E-41FD-8904-D16025C6D651}" destId="{F54ECA75-39FB-4CE2-AA10-051020E0CA0A}" srcOrd="0" destOrd="0" presId="urn:microsoft.com/office/officeart/2005/8/layout/vList4#1"/>
    <dgm:cxn modelId="{1392E33A-2C2E-494C-8767-D4B8D86348F0}" type="presOf" srcId="{944E08C4-4880-4EC3-80EA-F11E1D97284D}" destId="{D0495EAE-514A-4F27-8C13-0ED77417ED85}" srcOrd="1" destOrd="0" presId="urn:microsoft.com/office/officeart/2005/8/layout/vList4#1"/>
    <dgm:cxn modelId="{D9EF8E45-C1B6-444F-9D60-50B66C60A967}" srcId="{E55A65B0-AEE2-47A9-8575-75EE6487D2EA}" destId="{3C8D8E6D-2BA9-4EC1-97D9-4175C3B3202E}" srcOrd="0" destOrd="0" parTransId="{54FDAB51-65C2-433E-9B23-903BACF70B72}" sibTransId="{083D7829-C84B-4E28-842D-98726A6316E3}"/>
    <dgm:cxn modelId="{CAC9A84D-3207-4F64-91B9-828CF559964E}" type="presOf" srcId="{E55A65B0-AEE2-47A9-8575-75EE6487D2EA}" destId="{DF17197D-F63B-465D-8437-9231A20A8876}" srcOrd="0" destOrd="0" presId="urn:microsoft.com/office/officeart/2005/8/layout/vList4#1"/>
    <dgm:cxn modelId="{006D7E50-2006-41C2-A675-89E5330B278E}" srcId="{E55A65B0-AEE2-47A9-8575-75EE6487D2EA}" destId="{1C073268-A8C2-4721-AA3C-ED8B5C15346A}" srcOrd="4" destOrd="0" parTransId="{F99B7F0D-F1A1-4D70-BB24-E902A2B7B450}" sibTransId="{42F12CEF-DC51-4FEF-8176-F916501D9DB5}"/>
    <dgm:cxn modelId="{AA1F7A8F-BB34-44A6-B530-5004E0EFE606}" type="presOf" srcId="{4F7E1068-A71E-41FD-8904-D16025C6D651}" destId="{9FAA2C48-D383-49F3-8D36-E1E25A58E3D4}" srcOrd="1" destOrd="0" presId="urn:microsoft.com/office/officeart/2005/8/layout/vList4#1"/>
    <dgm:cxn modelId="{BB46AF9A-185D-4363-A399-8089105BE9CC}" type="presOf" srcId="{3C8D8E6D-2BA9-4EC1-97D9-4175C3B3202E}" destId="{44753D21-1341-4BB9-98C7-C88E5922D6D0}" srcOrd="1" destOrd="0" presId="urn:microsoft.com/office/officeart/2005/8/layout/vList4#1"/>
    <dgm:cxn modelId="{B02AA3BF-E042-42CA-8A62-0E9A97EBA899}" srcId="{E55A65B0-AEE2-47A9-8575-75EE6487D2EA}" destId="{944E08C4-4880-4EC3-80EA-F11E1D97284D}" srcOrd="1" destOrd="0" parTransId="{83A3E120-CAF7-4206-90C3-F9A018315DE6}" sibTransId="{048C9B0F-B9C5-4BD7-B036-11C85538519D}"/>
    <dgm:cxn modelId="{F2692FC1-800F-4847-899D-9ACFDF9D9DD6}" type="presOf" srcId="{B58D98DA-1D5A-4331-8592-9DEB5062A0CA}" destId="{ED8A74B2-5E44-41E0-BEF8-13D17F58C917}" srcOrd="0" destOrd="0" presId="urn:microsoft.com/office/officeart/2005/8/layout/vList4#1"/>
    <dgm:cxn modelId="{31D53CD4-F1BC-4B1E-950A-9FF7ABFECC98}" type="presOf" srcId="{944E08C4-4880-4EC3-80EA-F11E1D97284D}" destId="{DCB6C2F9-D54F-4647-A8F8-815731B5E2B3}" srcOrd="0" destOrd="0" presId="urn:microsoft.com/office/officeart/2005/8/layout/vList4#1"/>
    <dgm:cxn modelId="{07C9C5DC-8253-4682-9547-E97D9D0E5AFF}" srcId="{E55A65B0-AEE2-47A9-8575-75EE6487D2EA}" destId="{4F7E1068-A71E-41FD-8904-D16025C6D651}" srcOrd="2" destOrd="0" parTransId="{759653B0-E648-45EB-9166-BD5DE750AEA4}" sibTransId="{9AF28EAA-A365-4D3D-BEA7-7C84DE0E31F0}"/>
    <dgm:cxn modelId="{27DAEEDE-05D5-4088-B400-6BC697CBE358}" srcId="{E55A65B0-AEE2-47A9-8575-75EE6487D2EA}" destId="{B58D98DA-1D5A-4331-8592-9DEB5062A0CA}" srcOrd="3" destOrd="0" parTransId="{C527C525-8C49-4ACB-97C5-663EAC000D17}" sibTransId="{E78F5EB1-7CA2-4247-A767-061577209AA5}"/>
    <dgm:cxn modelId="{EB4460DF-E530-47F1-9568-CE25E44E990F}" type="presOf" srcId="{3C8D8E6D-2BA9-4EC1-97D9-4175C3B3202E}" destId="{EEB8ADF2-8C7F-4204-8155-8A117492A3E3}" srcOrd="0" destOrd="0" presId="urn:microsoft.com/office/officeart/2005/8/layout/vList4#1"/>
    <dgm:cxn modelId="{C5A61CFB-AD65-4B06-8620-FD339BDE6378}" type="presParOf" srcId="{DF17197D-F63B-465D-8437-9231A20A8876}" destId="{BD0C5C0E-B43C-4F87-BD3B-73181746B40F}" srcOrd="0" destOrd="0" presId="urn:microsoft.com/office/officeart/2005/8/layout/vList4#1"/>
    <dgm:cxn modelId="{AE65FFF7-3AB3-449D-8746-5DBFB7783563}" type="presParOf" srcId="{BD0C5C0E-B43C-4F87-BD3B-73181746B40F}" destId="{EEB8ADF2-8C7F-4204-8155-8A117492A3E3}" srcOrd="0" destOrd="0" presId="urn:microsoft.com/office/officeart/2005/8/layout/vList4#1"/>
    <dgm:cxn modelId="{9A9EF98F-3E43-489C-A71A-AEDF99CFFD93}" type="presParOf" srcId="{BD0C5C0E-B43C-4F87-BD3B-73181746B40F}" destId="{FC7F65C9-4AE7-4248-9140-281B09FA8D3F}" srcOrd="1" destOrd="0" presId="urn:microsoft.com/office/officeart/2005/8/layout/vList4#1"/>
    <dgm:cxn modelId="{602CCB1C-FF74-4716-B983-AFF8B27952E7}" type="presParOf" srcId="{BD0C5C0E-B43C-4F87-BD3B-73181746B40F}" destId="{44753D21-1341-4BB9-98C7-C88E5922D6D0}" srcOrd="2" destOrd="0" presId="urn:microsoft.com/office/officeart/2005/8/layout/vList4#1"/>
    <dgm:cxn modelId="{57B0B568-8DC0-4B13-A868-6A8941547E42}" type="presParOf" srcId="{DF17197D-F63B-465D-8437-9231A20A8876}" destId="{1AB06D73-7664-44C2-882E-7D37A64B49CF}" srcOrd="1" destOrd="0" presId="urn:microsoft.com/office/officeart/2005/8/layout/vList4#1"/>
    <dgm:cxn modelId="{947F556A-71FF-4A81-B865-2DDC6826B2D2}" type="presParOf" srcId="{DF17197D-F63B-465D-8437-9231A20A8876}" destId="{AEBCE4DE-7F69-409C-879D-79B6ECC040CC}" srcOrd="2" destOrd="0" presId="urn:microsoft.com/office/officeart/2005/8/layout/vList4#1"/>
    <dgm:cxn modelId="{E297AD6A-8E2C-4BDB-AE96-39178767514E}" type="presParOf" srcId="{AEBCE4DE-7F69-409C-879D-79B6ECC040CC}" destId="{DCB6C2F9-D54F-4647-A8F8-815731B5E2B3}" srcOrd="0" destOrd="0" presId="urn:microsoft.com/office/officeart/2005/8/layout/vList4#1"/>
    <dgm:cxn modelId="{9ED03726-374A-480B-B270-7A1AFA95F01A}" type="presParOf" srcId="{AEBCE4DE-7F69-409C-879D-79B6ECC040CC}" destId="{E2AF64B6-3ACC-4EE1-99BC-54B7C1FA5F5B}" srcOrd="1" destOrd="0" presId="urn:microsoft.com/office/officeart/2005/8/layout/vList4#1"/>
    <dgm:cxn modelId="{988369F3-9E52-493E-B59B-233C0256F38C}" type="presParOf" srcId="{AEBCE4DE-7F69-409C-879D-79B6ECC040CC}" destId="{D0495EAE-514A-4F27-8C13-0ED77417ED85}" srcOrd="2" destOrd="0" presId="urn:microsoft.com/office/officeart/2005/8/layout/vList4#1"/>
    <dgm:cxn modelId="{3F1BB340-46F4-44DC-B3C7-3FD154EDB3A0}" type="presParOf" srcId="{DF17197D-F63B-465D-8437-9231A20A8876}" destId="{090E9051-ED94-492B-80BD-3D6B2E72B654}" srcOrd="3" destOrd="0" presId="urn:microsoft.com/office/officeart/2005/8/layout/vList4#1"/>
    <dgm:cxn modelId="{936FE898-F036-4C61-AC9A-8A1D2632EAA5}" type="presParOf" srcId="{DF17197D-F63B-465D-8437-9231A20A8876}" destId="{70F26256-4988-452B-ADAA-D51B837BFFF5}" srcOrd="4" destOrd="0" presId="urn:microsoft.com/office/officeart/2005/8/layout/vList4#1"/>
    <dgm:cxn modelId="{3A133E99-D8D9-4F74-AE24-D49F33EF1193}" type="presParOf" srcId="{70F26256-4988-452B-ADAA-D51B837BFFF5}" destId="{F54ECA75-39FB-4CE2-AA10-051020E0CA0A}" srcOrd="0" destOrd="0" presId="urn:microsoft.com/office/officeart/2005/8/layout/vList4#1"/>
    <dgm:cxn modelId="{C3207BF6-2643-4C88-AA0A-0E88A47E01BA}" type="presParOf" srcId="{70F26256-4988-452B-ADAA-D51B837BFFF5}" destId="{A484D456-0846-4E22-8133-658FCB6EFB40}" srcOrd="1" destOrd="0" presId="urn:microsoft.com/office/officeart/2005/8/layout/vList4#1"/>
    <dgm:cxn modelId="{C83E663F-48E1-4067-BC31-3E061330F0FD}" type="presParOf" srcId="{70F26256-4988-452B-ADAA-D51B837BFFF5}" destId="{9FAA2C48-D383-49F3-8D36-E1E25A58E3D4}" srcOrd="2" destOrd="0" presId="urn:microsoft.com/office/officeart/2005/8/layout/vList4#1"/>
    <dgm:cxn modelId="{0F3D221D-5139-4F9A-B6D9-2B7EA41D4F41}" type="presParOf" srcId="{DF17197D-F63B-465D-8437-9231A20A8876}" destId="{54043AEB-F9B1-469A-91EE-5BBC7F1AC18C}" srcOrd="5" destOrd="0" presId="urn:microsoft.com/office/officeart/2005/8/layout/vList4#1"/>
    <dgm:cxn modelId="{5591B762-424C-4511-B1CD-85C6013A311A}" type="presParOf" srcId="{DF17197D-F63B-465D-8437-9231A20A8876}" destId="{84739E6B-FD55-452F-8542-B30B940D2FF1}" srcOrd="6" destOrd="0" presId="urn:microsoft.com/office/officeart/2005/8/layout/vList4#1"/>
    <dgm:cxn modelId="{9FB606B3-6ED8-4F59-A827-FA9EDC757540}" type="presParOf" srcId="{84739E6B-FD55-452F-8542-B30B940D2FF1}" destId="{ED8A74B2-5E44-41E0-BEF8-13D17F58C917}" srcOrd="0" destOrd="0" presId="urn:microsoft.com/office/officeart/2005/8/layout/vList4#1"/>
    <dgm:cxn modelId="{C577FCDD-C8FA-42EF-B1DA-71458D2B2EEE}" type="presParOf" srcId="{84739E6B-FD55-452F-8542-B30B940D2FF1}" destId="{ED7975C0-D469-46C5-B69B-3F3BAA98DD23}" srcOrd="1" destOrd="0" presId="urn:microsoft.com/office/officeart/2005/8/layout/vList4#1"/>
    <dgm:cxn modelId="{7E68CF08-BDD5-4060-9BD0-5B4FF43B5801}" type="presParOf" srcId="{84739E6B-FD55-452F-8542-B30B940D2FF1}" destId="{B8CD4F66-84E7-44F0-AE57-4C8F080733D9}" srcOrd="2" destOrd="0" presId="urn:microsoft.com/office/officeart/2005/8/layout/vList4#1"/>
    <dgm:cxn modelId="{F37E029F-618F-43CE-B275-6A834A7954C1}" type="presParOf" srcId="{DF17197D-F63B-465D-8437-9231A20A8876}" destId="{0A6673C8-ED5D-4269-9A0D-C1057B400D83}" srcOrd="7" destOrd="0" presId="urn:microsoft.com/office/officeart/2005/8/layout/vList4#1"/>
    <dgm:cxn modelId="{486E8751-1A6E-4AC1-B8D2-DFB5F161A63B}" type="presParOf" srcId="{DF17197D-F63B-465D-8437-9231A20A8876}" destId="{97583051-870F-4524-9652-71ADCCB98488}" srcOrd="8" destOrd="0" presId="urn:microsoft.com/office/officeart/2005/8/layout/vList4#1"/>
    <dgm:cxn modelId="{609227B9-ED22-4769-B330-0C169584A33F}" type="presParOf" srcId="{97583051-870F-4524-9652-71ADCCB98488}" destId="{E970B786-37EF-43FA-ACF2-54ADB3C794D7}" srcOrd="0" destOrd="0" presId="urn:microsoft.com/office/officeart/2005/8/layout/vList4#1"/>
    <dgm:cxn modelId="{4E81FCC2-50BF-49FF-AB12-FF63555108A5}" type="presParOf" srcId="{97583051-870F-4524-9652-71ADCCB98488}" destId="{E944CECC-7F33-4AA5-9368-331EC3273E5A}" srcOrd="1" destOrd="0" presId="urn:microsoft.com/office/officeart/2005/8/layout/vList4#1"/>
    <dgm:cxn modelId="{6A5BDD55-EED2-4F7C-BD3E-E643D5A54C11}" type="presParOf" srcId="{97583051-870F-4524-9652-71ADCCB98488}" destId="{9ED2C531-21B8-4536-BED7-08F7979AD1A2}" srcOrd="2" destOrd="0" presId="urn:microsoft.com/office/officeart/2005/8/layout/vList4#1"/>
  </dgm:cxnLst>
  <dgm:bg>
    <a:effectLst>
      <a:outerShdw blurRad="50800" dist="50800" dir="5400000" algn="ctr" rotWithShape="0">
        <a:schemeClr val="bg1"/>
      </a:outerShd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8ADF2-8C7F-4204-8155-8A117492A3E3}">
      <dsp:nvSpPr>
        <dsp:cNvPr id="0" name=""/>
        <dsp:cNvSpPr/>
      </dsp:nvSpPr>
      <dsp:spPr>
        <a:xfrm>
          <a:off x="0" y="0"/>
          <a:ext cx="4380106" cy="86762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rPr>
            <a:t>Нарушение требований о предоставлении обязательных экземпляров документов</a:t>
          </a:r>
        </a:p>
      </dsp:txBody>
      <dsp:txXfrm>
        <a:off x="962783" y="0"/>
        <a:ext cx="3417322" cy="867625"/>
      </dsp:txXfrm>
    </dsp:sp>
    <dsp:sp modelId="{FC7F65C9-4AE7-4248-9140-281B09FA8D3F}">
      <dsp:nvSpPr>
        <dsp:cNvPr id="0" name=""/>
        <dsp:cNvSpPr/>
      </dsp:nvSpPr>
      <dsp:spPr>
        <a:xfrm>
          <a:off x="86762" y="86762"/>
          <a:ext cx="876021" cy="694100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B6C2F9-D54F-4647-A8F8-815731B5E2B3}">
      <dsp:nvSpPr>
        <dsp:cNvPr id="0" name=""/>
        <dsp:cNvSpPr/>
      </dsp:nvSpPr>
      <dsp:spPr>
        <a:xfrm>
          <a:off x="0" y="954387"/>
          <a:ext cx="4380106" cy="86762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bg2">
                  <a:lumMod val="10000"/>
                </a:schemeClr>
              </a:solidFill>
            </a:rPr>
            <a:t>Не уведомление об изменении места нахождения учредителя и/или редакции СМИ, периодичности выхода, максимального объема/ Распространение СМИ не прошедшего внесение изменений в запись о регистрации СМИ</a:t>
          </a:r>
          <a:endParaRPr lang="ru-RU" sz="9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962783" y="954387"/>
        <a:ext cx="3417322" cy="867625"/>
      </dsp:txXfrm>
    </dsp:sp>
    <dsp:sp modelId="{E2AF64B6-3ACC-4EE1-99BC-54B7C1FA5F5B}">
      <dsp:nvSpPr>
        <dsp:cNvPr id="0" name=""/>
        <dsp:cNvSpPr/>
      </dsp:nvSpPr>
      <dsp:spPr>
        <a:xfrm>
          <a:off x="86762" y="1041150"/>
          <a:ext cx="876021" cy="69410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ECA75-39FB-4CE2-AA10-051020E0CA0A}">
      <dsp:nvSpPr>
        <dsp:cNvPr id="0" name=""/>
        <dsp:cNvSpPr/>
      </dsp:nvSpPr>
      <dsp:spPr>
        <a:xfrm>
          <a:off x="0" y="1908775"/>
          <a:ext cx="4380106" cy="86762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2">
                  <a:lumMod val="10000"/>
                </a:schemeClr>
              </a:solidFill>
            </a:rPr>
            <a:t>Злоупотребление свободой массовой информации</a:t>
          </a:r>
        </a:p>
      </dsp:txBody>
      <dsp:txXfrm>
        <a:off x="962783" y="1908775"/>
        <a:ext cx="3417322" cy="867625"/>
      </dsp:txXfrm>
    </dsp:sp>
    <dsp:sp modelId="{A484D456-0846-4E22-8133-658FCB6EFB40}">
      <dsp:nvSpPr>
        <dsp:cNvPr id="0" name=""/>
        <dsp:cNvSpPr/>
      </dsp:nvSpPr>
      <dsp:spPr>
        <a:xfrm>
          <a:off x="86762" y="1995537"/>
          <a:ext cx="876021" cy="694100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A74B2-5E44-41E0-BEF8-13D17F58C917}">
      <dsp:nvSpPr>
        <dsp:cNvPr id="0" name=""/>
        <dsp:cNvSpPr/>
      </dsp:nvSpPr>
      <dsp:spPr>
        <a:xfrm>
          <a:off x="0" y="2863163"/>
          <a:ext cx="4380106" cy="86762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i="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Нарушений требований Федерального закона «О защите детей от информации, причиняющей вред их здоровью и развитию»</a:t>
          </a:r>
          <a:endParaRPr lang="ru-RU" sz="1100" i="0" kern="1200" dirty="0">
            <a:solidFill>
              <a:schemeClr val="tx1"/>
            </a:solidFill>
            <a:latin typeface="+mn-lt"/>
          </a:endParaRPr>
        </a:p>
      </dsp:txBody>
      <dsp:txXfrm>
        <a:off x="962783" y="2863163"/>
        <a:ext cx="3417322" cy="867625"/>
      </dsp:txXfrm>
    </dsp:sp>
    <dsp:sp modelId="{ED7975C0-D469-46C5-B69B-3F3BAA98DD23}">
      <dsp:nvSpPr>
        <dsp:cNvPr id="0" name=""/>
        <dsp:cNvSpPr/>
      </dsp:nvSpPr>
      <dsp:spPr>
        <a:xfrm>
          <a:off x="86762" y="2949925"/>
          <a:ext cx="876021" cy="6941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0B786-37EF-43FA-ACF2-54ADB3C794D7}">
      <dsp:nvSpPr>
        <dsp:cNvPr id="0" name=""/>
        <dsp:cNvSpPr/>
      </dsp:nvSpPr>
      <dsp:spPr>
        <a:xfrm>
          <a:off x="0" y="3817550"/>
          <a:ext cx="4380106" cy="86762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2">
                  <a:lumMod val="10000"/>
                </a:schemeClr>
              </a:solidFill>
            </a:rPr>
            <a:t>Невыход СМИ в свет более года</a:t>
          </a:r>
        </a:p>
      </dsp:txBody>
      <dsp:txXfrm>
        <a:off x="962783" y="3817550"/>
        <a:ext cx="3417322" cy="867625"/>
      </dsp:txXfrm>
    </dsp:sp>
    <dsp:sp modelId="{E944CECC-7F33-4AA5-9368-331EC3273E5A}">
      <dsp:nvSpPr>
        <dsp:cNvPr id="0" name=""/>
        <dsp:cNvSpPr/>
      </dsp:nvSpPr>
      <dsp:spPr>
        <a:xfrm>
          <a:off x="99569" y="3912191"/>
          <a:ext cx="876021" cy="69410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0.22785</cdr:x>
      <cdr:y>0.41333</cdr:y>
    </cdr:from>
    <cdr:to>
      <cdr:x>0.57595</cdr:x>
      <cdr:y>0.78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8515" y="103077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0.39022</cdr:x>
      <cdr:y>0.43268</cdr:y>
    </cdr:from>
    <cdr:to>
      <cdr:x>0.60371</cdr:x>
      <cdr:y>0.64484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13174" y="1186928"/>
          <a:ext cx="663732" cy="5819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/>
            <a:t>31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0.35804</cdr:x>
      <cdr:y>0.39789</cdr:y>
    </cdr:from>
    <cdr:to>
      <cdr:x>0.57315</cdr:x>
      <cdr:y>0.5977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0656" y="1046672"/>
          <a:ext cx="607193" cy="525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/>
            <a:t>7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FC97D-133D-4EFC-8909-BA1B325CE2C8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92C29-811A-41FB-B8B1-35AFE550F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99383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5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54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55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6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BEE91B5F-2FF0-405D-B051-999D361761AA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367363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sldNum" idx="4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C50C39E-F7FA-4A01-837C-0CB2EAF16AB0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idx="49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3380644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BEE91B5F-2FF0-405D-B051-999D361761AA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29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1693043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indent="0" algn="r">
              <a:buNone/>
            </a:pPr>
            <a:fld id="{BEE91B5F-2FF0-405D-B051-999D361761AA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31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0164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indent="0" algn="r">
              <a:buNone/>
            </a:pPr>
            <a:fld id="{BEE91B5F-2FF0-405D-B051-999D361761AA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33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9553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A8996-5F54-4F10-963B-A1F3B8BE8058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3662551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A8996-5F54-4F10-963B-A1F3B8BE8058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1288260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A8996-5F54-4F10-963B-A1F3B8BE8058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3681909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A8996-5F54-4F10-963B-A1F3B8BE8058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2137986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A8996-5F54-4F10-963B-A1F3B8BE8058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501080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A8996-5F54-4F10-963B-A1F3B8BE8058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2668534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A8996-5F54-4F10-963B-A1F3B8BE8058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2747143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sldNum" idx="4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96DE6AC-8208-46AF-B4FC-2712401852C4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8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idx="5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399734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sldNum" idx="5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681BFCD-5C34-430D-BD4A-2D2A059BAA1B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9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idx="51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1099118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sldNum" idx="5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950053E-7E7E-41C9-A1D8-36A3ED845CE8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13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idx="52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3360238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sldNum" idx="5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97A6D21-420D-4D80-94EC-1A06BE2C2900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19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idx="53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1171110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sldNum" idx="5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5FE5BDC-0BE4-4C3A-BA87-201F3C7908CA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21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idx="54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1687538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sldNum" idx="5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249EFFC-ECED-4143-84E6-A5233CA1CF8A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23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idx="55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3632700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sldNum" idx="5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7DB296B-FCAD-4BD2-A2AD-12D632504524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25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idx="56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3742804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A8996-5F54-4F10-963B-A1F3B8BE805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112894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F71081C-BF89-4396-9C18-1C20C5F6F338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fld id="{9C9D5F73-1744-4E2D-A9F3-36CF93A46C87}" type="datetime1">
              <a:rPr lang="ru-RU" smtClean="0"/>
              <a:t>20.01.2026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DCC77D32-A0BD-4B30-AA0A-C958DCFD03D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fld id="{D610BF6B-B853-425E-BC54-8C3D7DD0FAE4}" type="datetime1">
              <a:rPr lang="ru-RU" smtClean="0"/>
              <a:t>20.01.2026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B9383CDF-DBFD-41A9-ADD3-E87C68D0558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fld id="{0D231B99-DDC1-417F-AB13-AB6EE59081C5}" type="datetime1">
              <a:rPr lang="ru-RU" smtClean="0"/>
              <a:t>20.01.2026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273188B2-107F-4ECA-9EEB-803339F8A51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fld id="{61138030-710E-4703-86A7-09206DD355B6}" type="datetime1">
              <a:rPr lang="ru-RU" smtClean="0"/>
              <a:t>20.01.2026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70C480C8-D885-4653-A44C-B3C821A1CDD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fld id="{13F83090-D673-4DFF-AC19-4DB7E12F3961}" type="datetime1">
              <a:rPr lang="ru-RU" smtClean="0"/>
              <a:t>20.01.2026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E5A67B3C-32A9-48C6-BD29-20B853F5F74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fld id="{96B8601F-86E0-4963-9CE5-D063B7850803}" type="datetime1">
              <a:rPr lang="ru-RU" smtClean="0"/>
              <a:t>20.01.2026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E59D626-550C-4777-8CD9-B1DBD396218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A7E12F9B-5F55-4D66-93B0-B1A9C7A8B3B0}" type="datetime1">
              <a:rPr lang="ru-RU" smtClean="0"/>
              <a:t>20.01.2026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9CA75EE-47AD-4AB7-B683-B3C8E620A36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fld id="{964B3BF0-2568-449C-B0A6-2ED520614531}" type="datetime1">
              <a:rPr lang="ru-RU" smtClean="0"/>
              <a:t>20.01.2026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9F56497-A6EF-4655-BE33-EBCB467EE2E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DBCA323-026F-4440-9D4D-A5933B82E55E}" type="datetime1">
              <a:rPr lang="ru-RU" smtClean="0"/>
              <a:t>20.01.2026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B55AEBB-C13A-4F3D-A938-DDDA73A191D5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EF7B6ED-A338-4F82-B5E9-FC5AC68EDB24}" type="datetime1">
              <a:rPr lang="ru-RU" smtClean="0"/>
              <a:t>20.01.2026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51681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1B69E-6BA9-B3F4-706F-9B5E2745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B044A-CE0E-46CE-CE43-78D1AFBDC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FF4669-7803-A49D-4CB8-AE0B44C22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1C78-9389-455F-B1A0-9D0AACB75878}" type="datetime1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34E396-6B83-B5EA-3DE5-CC10A6601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239A81-2BF6-D63E-52AE-C82E29537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FC3D-C732-4AE0-8F5F-0A9A0861B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4416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EF19D6-BB1D-23DE-EAAC-63154E36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6C88-484D-4D4E-9E92-EF1B2D353C97}" type="datetime1">
              <a:rPr lang="ru-RU" smtClean="0"/>
              <a:t>20.01.2026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073470-8D44-03F0-6BDE-788CFBBC0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BD415A-197A-9BDF-29F9-7AB0449D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FC3D-C732-4AE0-8F5F-0A9A0861B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9540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048EA4C-E425-4C9E-8B80-A51CF22120D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fld id="{9938FBDB-B1EB-46E0-A6CF-795653F95CD5}" type="datetime1">
              <a:rPr lang="ru-RU" smtClean="0"/>
              <a:t>20.01.2026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EA135F0D-1F4E-453F-9187-F3C29592D4C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fld id="{8AF12C15-8DB4-4789-98B4-F00AD6A55B0D}" type="datetime1">
              <a:rPr lang="ru-RU" smtClean="0"/>
              <a:t>20.01.2026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3581BD2-AE39-4D5F-8A9B-E9EF84F10AE1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fld id="{B75B55D3-A57B-462A-BEC4-DE6CCE3417FF}" type="datetime1"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20.01.2026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388F31F-9B3F-4578-BE9F-BE2CF457FDE9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fld id="{975658CE-01CF-44BB-9BB4-69FBB9059F2A}" type="datetime1"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20.01.2026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4162E1C-85F8-43FB-8EA6-F45ECE94A269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fld id="{A212209A-6FAE-46B7-89F8-768CC7A0A01C}" type="datetime1"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20.01.2026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895D3E8-FFC4-4556-8C69-27A4DCD19E21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fld id="{61687A79-2A1A-4C09-A22F-5A4ECCAE2804}" type="datetime1"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20.01.2026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75FC91D-BFE8-4E2B-99CF-BF4760FD39D8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fld id="{63295151-5CF7-419E-8D39-EC93FF0CF70E}" type="datetime1"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20.01.2026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5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3619D2B-099C-4A75-B94C-AA66C8D35E35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fld id="{A8B0BFA1-B82F-428D-8EB0-0E789415D935}" type="datetime1"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20.01.2026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0" r:id="rId2"/>
    <p:sldLayoutId id="2147483671" r:id="rId3"/>
    <p:sldLayoutId id="2147483672" r:id="rId4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51A887D-B24C-466E-B042-0A1C599C8AE8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fld id="{CE426A0B-B77D-4387-9242-BADE7F8A159D}" type="datetime1"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20.01.2026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8" name="PlaceHolder 4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22E8DD3-A66D-4B1B-915C-34C2FBECADA4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6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fld id="{96460ED1-42D4-4C76-956D-D16A1E4C14A3}" type="datetime1"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20.01.2026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68E9598-5975-414E-A5CB-433D9FB2588D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fld id="{0446F9D4-7757-4E42-A20F-A2F66028892C}" type="datetime1"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20.01.2026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8" name="PlaceHolder 2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13A2465-F6B1-4F05-911D-0FBE0D572D2F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fld id="{64A008C1-5F95-43C6-8711-BB324AFB0D3B}" type="datetime1"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20.01.2026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67D0BD9-276F-468A-BFB0-2EE0A9A80EF1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fld id="{4C11B43D-2964-47D6-B135-E275B8B015C3}" type="datetime1"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20.01.2026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://eais.rkn.gov.ru/feedback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chart" Target="../charts/chart1.xm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chart" Target="../charts/chart2.xml"/><Relationship Id="rId9" Type="http://schemas.microsoft.com/office/2007/relationships/diagramDrawing" Target="../diagrams/drawing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21"/>
          <p:cNvSpPr/>
          <p:nvPr/>
        </p:nvSpPr>
        <p:spPr>
          <a:xfrm>
            <a:off x="0" y="0"/>
            <a:ext cx="12191400" cy="3428280"/>
          </a:xfrm>
          <a:prstGeom prst="rect">
            <a:avLst/>
          </a:prstGeom>
          <a:solidFill>
            <a:srgbClr val="1C4073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8" name="TextBox 30"/>
          <p:cNvSpPr/>
          <p:nvPr/>
        </p:nvSpPr>
        <p:spPr>
          <a:xfrm>
            <a:off x="2249640" y="1714680"/>
            <a:ext cx="769212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4000" b="1" strike="noStrike" spc="-1">
                <a:solidFill>
                  <a:schemeClr val="lt1"/>
                </a:solidFill>
                <a:latin typeface="DIN Pro Black"/>
              </a:rPr>
              <a:t>РОСКОМНАДЗОР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" name="Рисунок 1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445000" y="169200"/>
            <a:ext cx="1301040" cy="1453320"/>
          </a:xfrm>
          <a:prstGeom prst="rect">
            <a:avLst/>
          </a:prstGeom>
          <a:ln w="0">
            <a:noFill/>
          </a:ln>
        </p:spPr>
      </p:pic>
      <p:sp>
        <p:nvSpPr>
          <p:cNvPr id="60" name="TextBox 17"/>
          <p:cNvSpPr/>
          <p:nvPr/>
        </p:nvSpPr>
        <p:spPr>
          <a:xfrm>
            <a:off x="3323160" y="2322720"/>
            <a:ext cx="55450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200" b="1" strike="noStrike" spc="-1">
                <a:solidFill>
                  <a:srgbClr val="DADADA"/>
                </a:solidFill>
                <a:latin typeface="DIN Pro Bold"/>
              </a:rPr>
              <a:t>ФЕДЕРАЛЬНАЯ СЛУЖБА ПО НАДЗОРУ В СФЕРЕ СВЯЗИ, ИНФОРМАЦИОННЫХ ТЕХНОЛОГИЙ И МАССОВЫХ КОММУНИКАЦИЙ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テキスト プレースホルダー 12"/>
          <p:cNvSpPr/>
          <p:nvPr/>
        </p:nvSpPr>
        <p:spPr>
          <a:xfrm>
            <a:off x="330840" y="3778200"/>
            <a:ext cx="4909320" cy="247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3440" tIns="81720" rIns="163440" bIns="81720" anchor="t">
            <a:noAutofit/>
          </a:bodyPr>
          <a:lstStyle/>
          <a:p>
            <a:pPr algn="ctr" defTabSz="1632600">
              <a:lnSpc>
                <a:spcPct val="120000"/>
              </a:lnSpc>
              <a:spcBef>
                <a:spcPts val="479"/>
              </a:spcBef>
              <a:tabLst>
                <a:tab pos="0" algn="l"/>
              </a:tabLst>
            </a:pPr>
            <a:endParaRPr lang="ru-RU" sz="2400" b="0" strike="noStrike" spc="-1">
              <a:solidFill>
                <a:srgbClr val="595959"/>
              </a:solidFill>
              <a:latin typeface="Roboto Light"/>
            </a:endParaRPr>
          </a:p>
        </p:txBody>
      </p:sp>
      <p:sp>
        <p:nvSpPr>
          <p:cNvPr id="62" name="テキスト プレースホルダー 12"/>
          <p:cNvSpPr/>
          <p:nvPr/>
        </p:nvSpPr>
        <p:spPr>
          <a:xfrm>
            <a:off x="7487280" y="3908520"/>
            <a:ext cx="4909320" cy="247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3440" tIns="81720" rIns="163440" bIns="81720" anchor="t">
            <a:noAutofit/>
          </a:bodyPr>
          <a:lstStyle/>
          <a:p>
            <a:pPr algn="ctr" defTabSz="1632600">
              <a:lnSpc>
                <a:spcPct val="120000"/>
              </a:lnSpc>
              <a:spcBef>
                <a:spcPts val="479"/>
              </a:spcBef>
              <a:tabLst>
                <a:tab pos="0" algn="l"/>
              </a:tabLst>
            </a:pPr>
            <a:endParaRPr lang="ru-RU" sz="2400" b="0" strike="noStrike" spc="-1">
              <a:solidFill>
                <a:srgbClr val="595959"/>
              </a:solidFill>
              <a:latin typeface="Roboto Light"/>
            </a:endParaRPr>
          </a:p>
        </p:txBody>
      </p:sp>
      <p:sp>
        <p:nvSpPr>
          <p:cNvPr id="63" name="テキスト プレースホルダー 12"/>
          <p:cNvSpPr/>
          <p:nvPr/>
        </p:nvSpPr>
        <p:spPr>
          <a:xfrm>
            <a:off x="918720" y="3778200"/>
            <a:ext cx="4909320" cy="247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3440" tIns="81720" rIns="163440" bIns="81720" anchor="t">
            <a:noAutofit/>
          </a:bodyPr>
          <a:lstStyle/>
          <a:p>
            <a:pPr algn="ctr" defTabSz="1632600">
              <a:lnSpc>
                <a:spcPct val="120000"/>
              </a:lnSpc>
              <a:spcBef>
                <a:spcPts val="479"/>
              </a:spcBef>
              <a:tabLst>
                <a:tab pos="0" algn="l"/>
              </a:tabLst>
            </a:pPr>
            <a:endParaRPr lang="ru-RU" sz="2400" b="0" strike="noStrike" spc="-1">
              <a:solidFill>
                <a:srgbClr val="595959"/>
              </a:solidFill>
              <a:latin typeface="Roboto Light"/>
            </a:endParaRPr>
          </a:p>
        </p:txBody>
      </p:sp>
      <p:sp>
        <p:nvSpPr>
          <p:cNvPr id="64" name="TextBox 33"/>
          <p:cNvSpPr/>
          <p:nvPr/>
        </p:nvSpPr>
        <p:spPr>
          <a:xfrm>
            <a:off x="289800" y="3593520"/>
            <a:ext cx="11611800" cy="206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600" b="1" strike="noStrike" spc="-1" dirty="0">
                <a:solidFill>
                  <a:schemeClr val="dk1"/>
                </a:solidFill>
                <a:latin typeface="DIN Pro Black"/>
                <a:ea typeface="Calibri"/>
              </a:rPr>
              <a:t>Распространение в СМИ сведений </a:t>
            </a:r>
            <a:endParaRPr lang="ru-RU" sz="2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600" b="1" strike="noStrike" spc="-1" dirty="0">
                <a:solidFill>
                  <a:schemeClr val="dk1"/>
                </a:solidFill>
                <a:latin typeface="DIN Pro Black"/>
                <a:ea typeface="Calibri"/>
              </a:rPr>
              <a:t>о несовершеннолетних, пострадавших в результате противоправных действий (бездействия), </a:t>
            </a:r>
            <a:endParaRPr lang="ru-RU" sz="2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600" b="1" strike="noStrike" spc="-1" dirty="0">
                <a:solidFill>
                  <a:schemeClr val="dk1"/>
                </a:solidFill>
                <a:latin typeface="DIN Pro Black"/>
                <a:ea typeface="Calibri"/>
              </a:rPr>
              <a:t>и информации о совершении преступлений несовершеннолетними</a:t>
            </a:r>
            <a:endParaRPr lang="ru-RU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Прямоугольник 4"/>
          <p:cNvSpPr/>
          <p:nvPr/>
        </p:nvSpPr>
        <p:spPr>
          <a:xfrm>
            <a:off x="7116025" y="5807010"/>
            <a:ext cx="4799804" cy="8923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 defTabSz="449280">
              <a:lnSpc>
                <a:spcPct val="93000"/>
              </a:lnSpc>
            </a:pPr>
            <a:r>
              <a:rPr lang="ru-RU" sz="1400" strike="noStrike" spc="-1" dirty="0">
                <a:solidFill>
                  <a:schemeClr val="dk1"/>
                </a:solidFill>
                <a:latin typeface="DIN Pro Medium"/>
                <a:ea typeface="Calibri"/>
              </a:rPr>
              <a:t>начальник отдела контроля и надзора </a:t>
            </a:r>
          </a:p>
          <a:p>
            <a:pPr algn="r" defTabSz="449280">
              <a:lnSpc>
                <a:spcPct val="93000"/>
              </a:lnSpc>
            </a:pPr>
            <a:r>
              <a:rPr lang="ru-RU" sz="1400" strike="noStrike" spc="-1" dirty="0">
                <a:solidFill>
                  <a:schemeClr val="dk1"/>
                </a:solidFill>
                <a:latin typeface="DIN Pro Medium"/>
                <a:ea typeface="Calibri"/>
              </a:rPr>
              <a:t>в сфере массовых коммуникаций </a:t>
            </a:r>
          </a:p>
          <a:p>
            <a:pPr algn="r" defTabSz="449280">
              <a:lnSpc>
                <a:spcPct val="93000"/>
              </a:lnSpc>
            </a:pPr>
            <a:r>
              <a:rPr lang="ru-RU" sz="1400" strike="noStrike" spc="-1" dirty="0">
                <a:solidFill>
                  <a:schemeClr val="dk1"/>
                </a:solidFill>
                <a:latin typeface="DIN Pro Medium"/>
                <a:ea typeface="Calibri"/>
              </a:rPr>
              <a:t>Управления Роскомнадзора по Забайкальскому краю </a:t>
            </a:r>
          </a:p>
          <a:p>
            <a:pPr algn="r" defTabSz="449280">
              <a:lnSpc>
                <a:spcPct val="93000"/>
              </a:lnSpc>
            </a:pPr>
            <a:r>
              <a:rPr lang="ru-RU" sz="1400" strike="noStrike" spc="-1" dirty="0">
                <a:solidFill>
                  <a:schemeClr val="dk1"/>
                </a:solidFill>
                <a:latin typeface="DIN Pro Medium"/>
                <a:ea typeface="Calibri"/>
              </a:rPr>
              <a:t>Н.П. Игнатенко</a:t>
            </a:r>
            <a:endParaRPr lang="ru-RU" sz="1400" strike="noStrike" spc="-1" dirty="0">
              <a:solidFill>
                <a:srgbClr val="000000"/>
              </a:solidFill>
              <a:latin typeface="DIN Pro Medium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30"/>
          <p:cNvSpPr/>
          <p:nvPr/>
        </p:nvSpPr>
        <p:spPr>
          <a:xfrm>
            <a:off x="831600" y="512280"/>
            <a:ext cx="769212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1C4073"/>
                </a:solidFill>
                <a:latin typeface="DIN Pro Black"/>
              </a:rPr>
              <a:t>КАК СОБЛЮДАТЬ? 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" name="Рисунок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34360" y="49320"/>
            <a:ext cx="1078920" cy="1204920"/>
          </a:xfrm>
          <a:prstGeom prst="rect">
            <a:avLst/>
          </a:prstGeom>
          <a:ln w="0">
            <a:noFill/>
          </a:ln>
        </p:spPr>
      </p:pic>
      <p:cxnSp>
        <p:nvCxnSpPr>
          <p:cNvPr id="137" name="Прямая соединительная линия 6"/>
          <p:cNvCxnSpPr/>
          <p:nvPr/>
        </p:nvCxnSpPr>
        <p:spPr>
          <a:xfrm>
            <a:off x="0" y="1315440"/>
            <a:ext cx="12192480" cy="720"/>
          </a:xfrm>
          <a:prstGeom prst="straightConnector1">
            <a:avLst/>
          </a:prstGeom>
          <a:ln w="0">
            <a:solidFill>
              <a:srgbClr val="1C4073"/>
            </a:solidFill>
          </a:ln>
        </p:spPr>
      </p:cxnSp>
      <p:grpSp>
        <p:nvGrpSpPr>
          <p:cNvPr id="138" name="Группа 26"/>
          <p:cNvGrpSpPr/>
          <p:nvPr/>
        </p:nvGrpSpPr>
        <p:grpSpPr>
          <a:xfrm>
            <a:off x="447480" y="1764720"/>
            <a:ext cx="10442880" cy="1476000"/>
            <a:chOff x="447480" y="1764720"/>
            <a:chExt cx="10442880" cy="1476000"/>
          </a:xfrm>
        </p:grpSpPr>
        <p:grpSp>
          <p:nvGrpSpPr>
            <p:cNvPr id="139" name="Группа 2"/>
            <p:cNvGrpSpPr/>
            <p:nvPr/>
          </p:nvGrpSpPr>
          <p:grpSpPr>
            <a:xfrm>
              <a:off x="447480" y="1765440"/>
              <a:ext cx="10442880" cy="1475280"/>
              <a:chOff x="447480" y="1765440"/>
              <a:chExt cx="10442880" cy="1475280"/>
            </a:xfrm>
          </p:grpSpPr>
          <p:grpSp>
            <p:nvGrpSpPr>
              <p:cNvPr id="140" name="Группа 12"/>
              <p:cNvGrpSpPr/>
              <p:nvPr/>
            </p:nvGrpSpPr>
            <p:grpSpPr>
              <a:xfrm>
                <a:off x="447480" y="1765440"/>
                <a:ext cx="10442880" cy="1475280"/>
                <a:chOff x="447480" y="1765440"/>
                <a:chExt cx="10442880" cy="1475280"/>
              </a:xfrm>
            </p:grpSpPr>
            <p:sp>
              <p:nvSpPr>
                <p:cNvPr id="141" name="Rounded Rectangle 3"/>
                <p:cNvSpPr/>
                <p:nvPr/>
              </p:nvSpPr>
              <p:spPr>
                <a:xfrm rot="16200000">
                  <a:off x="4931280" y="-2718360"/>
                  <a:ext cx="1475280" cy="10442880"/>
                </a:xfrm>
                <a:prstGeom prst="roundRect">
                  <a:avLst>
                    <a:gd name="adj" fmla="val 3866"/>
                  </a:avLst>
                </a:prstGeom>
                <a:solidFill>
                  <a:schemeClr val="bg1"/>
                </a:solidFill>
                <a:ln w="25400">
                  <a:solidFill>
                    <a:srgbClr val="1C407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r>
                    <a:rPr lang="ru-RU" sz="2400" b="1" strike="noStrike" spc="-1">
                      <a:solidFill>
                        <a:schemeClr val="lt1"/>
                      </a:solidFill>
                      <a:latin typeface="Calibri"/>
                    </a:rPr>
                    <a:t>СС</a:t>
                  </a:r>
                  <a:endParaRPr lang="ru-RU" sz="24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42" name="Текст 2"/>
                <p:cNvSpPr/>
                <p:nvPr/>
              </p:nvSpPr>
              <p:spPr>
                <a:xfrm>
                  <a:off x="2008080" y="1916640"/>
                  <a:ext cx="8692560" cy="1171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rmAutofit/>
                </a:bodyPr>
                <a:lstStyle/>
                <a:p>
                  <a:pPr algn="ctr" defTabSz="914400">
                    <a:lnSpc>
                      <a:spcPct val="90000"/>
                    </a:lnSpc>
                    <a:spcBef>
                      <a:spcPts val="1001"/>
                    </a:spcBef>
                    <a:tabLst>
                      <a:tab pos="0" algn="l"/>
                    </a:tabLst>
                  </a:pPr>
                  <a:endParaRPr lang="ru-RU" sz="2000" b="1" i="1" strike="noStrike" spc="-1">
                    <a:solidFill>
                      <a:schemeClr val="dk1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43" name="Прямоугольник 1"/>
              <p:cNvSpPr/>
              <p:nvPr/>
            </p:nvSpPr>
            <p:spPr>
              <a:xfrm>
                <a:off x="1789560" y="2071440"/>
                <a:ext cx="8911080" cy="638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just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dk1"/>
                    </a:solidFill>
                    <a:latin typeface="DIN Pro Medium"/>
                  </a:rPr>
                  <a:t>Получить разрешение несовершеннолетнего и (или) его законного представителя в письменной форме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pic>
          <p:nvPicPr>
            <p:cNvPr id="144" name="Picture 2"/>
            <p:cNvPicPr/>
            <p:nvPr/>
          </p:nvPicPr>
          <p:blipFill>
            <a:blip r:embed="rId3"/>
            <a:stretch/>
          </p:blipFill>
          <p:spPr>
            <a:xfrm>
              <a:off x="447480" y="1764720"/>
              <a:ext cx="1225440" cy="14752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45" name="Группа 25"/>
          <p:cNvGrpSpPr/>
          <p:nvPr/>
        </p:nvGrpSpPr>
        <p:grpSpPr>
          <a:xfrm>
            <a:off x="448200" y="3449880"/>
            <a:ext cx="10441440" cy="1474560"/>
            <a:chOff x="448200" y="3449880"/>
            <a:chExt cx="10441440" cy="1474560"/>
          </a:xfrm>
        </p:grpSpPr>
        <p:grpSp>
          <p:nvGrpSpPr>
            <p:cNvPr id="146" name="Группа 7"/>
            <p:cNvGrpSpPr/>
            <p:nvPr/>
          </p:nvGrpSpPr>
          <p:grpSpPr>
            <a:xfrm>
              <a:off x="448200" y="3449880"/>
              <a:ext cx="10441440" cy="1473840"/>
              <a:chOff x="448200" y="3449880"/>
              <a:chExt cx="10441440" cy="1473840"/>
            </a:xfrm>
          </p:grpSpPr>
          <p:grpSp>
            <p:nvGrpSpPr>
              <p:cNvPr id="147" name="Группа 8"/>
              <p:cNvGrpSpPr/>
              <p:nvPr/>
            </p:nvGrpSpPr>
            <p:grpSpPr>
              <a:xfrm>
                <a:off x="448200" y="3449880"/>
                <a:ext cx="10441440" cy="1473840"/>
                <a:chOff x="448200" y="3449880"/>
                <a:chExt cx="10441440" cy="1473840"/>
              </a:xfrm>
            </p:grpSpPr>
            <p:sp>
              <p:nvSpPr>
                <p:cNvPr id="148" name="Rounded Rectangle 3"/>
                <p:cNvSpPr/>
                <p:nvPr/>
              </p:nvSpPr>
              <p:spPr>
                <a:xfrm rot="16200000">
                  <a:off x="4932000" y="-1033920"/>
                  <a:ext cx="1473840" cy="10441440"/>
                </a:xfrm>
                <a:prstGeom prst="roundRect">
                  <a:avLst>
                    <a:gd name="adj" fmla="val 3866"/>
                  </a:avLst>
                </a:prstGeom>
                <a:solidFill>
                  <a:schemeClr val="bg1"/>
                </a:solidFill>
                <a:ln w="25400">
                  <a:solidFill>
                    <a:srgbClr val="1C407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r>
                    <a:rPr lang="ru-RU" sz="2400" b="1" strike="noStrike" spc="-1">
                      <a:solidFill>
                        <a:schemeClr val="lt1"/>
                      </a:solidFill>
                      <a:latin typeface="Calibri"/>
                    </a:rPr>
                    <a:t>СС</a:t>
                  </a:r>
                  <a:endParaRPr lang="ru-RU" sz="24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49" name="Текст 2"/>
                <p:cNvSpPr/>
                <p:nvPr/>
              </p:nvSpPr>
              <p:spPr>
                <a:xfrm>
                  <a:off x="2008440" y="3601080"/>
                  <a:ext cx="8691120" cy="1170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rmAutofit/>
                </a:bodyPr>
                <a:lstStyle/>
                <a:p>
                  <a:pPr algn="ctr" defTabSz="914400">
                    <a:lnSpc>
                      <a:spcPct val="90000"/>
                    </a:lnSpc>
                    <a:spcBef>
                      <a:spcPts val="1001"/>
                    </a:spcBef>
                    <a:tabLst>
                      <a:tab pos="0" algn="l"/>
                    </a:tabLst>
                  </a:pPr>
                  <a:endParaRPr lang="ru-RU" sz="2000" b="1" i="1" strike="noStrike" spc="-1">
                    <a:solidFill>
                      <a:schemeClr val="dk1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50" name="Прямоугольник 5"/>
              <p:cNvSpPr/>
              <p:nvPr/>
            </p:nvSpPr>
            <p:spPr>
              <a:xfrm>
                <a:off x="1810440" y="3816000"/>
                <a:ext cx="8889480" cy="912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just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dk1"/>
                    </a:solidFill>
                    <a:latin typeface="DIN Pro Medium"/>
                  </a:rPr>
                  <a:t>Руководствоваться высокими стандартами профессиональной этики, избегая излишней эмоциональности, провокационных заголовков и изображений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pic>
          <p:nvPicPr>
            <p:cNvPr id="151" name="Picture 3"/>
            <p:cNvPicPr/>
            <p:nvPr/>
          </p:nvPicPr>
          <p:blipFill>
            <a:blip r:embed="rId4"/>
            <a:stretch/>
          </p:blipFill>
          <p:spPr>
            <a:xfrm>
              <a:off x="448200" y="3452400"/>
              <a:ext cx="1215360" cy="14720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52" name="Группа 19"/>
          <p:cNvGrpSpPr/>
          <p:nvPr/>
        </p:nvGrpSpPr>
        <p:grpSpPr>
          <a:xfrm>
            <a:off x="448200" y="5133600"/>
            <a:ext cx="10441440" cy="1461240"/>
            <a:chOff x="448200" y="5133600"/>
            <a:chExt cx="10441440" cy="1461240"/>
          </a:xfrm>
        </p:grpSpPr>
        <p:grpSp>
          <p:nvGrpSpPr>
            <p:cNvPr id="153" name="Группа 18"/>
            <p:cNvGrpSpPr/>
            <p:nvPr/>
          </p:nvGrpSpPr>
          <p:grpSpPr>
            <a:xfrm>
              <a:off x="448200" y="5133600"/>
              <a:ext cx="10441440" cy="1461240"/>
              <a:chOff x="448200" y="5133600"/>
              <a:chExt cx="10441440" cy="1461240"/>
            </a:xfrm>
          </p:grpSpPr>
          <p:grpSp>
            <p:nvGrpSpPr>
              <p:cNvPr id="154" name="Группа 21"/>
              <p:cNvGrpSpPr/>
              <p:nvPr/>
            </p:nvGrpSpPr>
            <p:grpSpPr>
              <a:xfrm>
                <a:off x="448200" y="5136840"/>
                <a:ext cx="10441440" cy="1419120"/>
                <a:chOff x="448200" y="5136840"/>
                <a:chExt cx="10441440" cy="1419120"/>
              </a:xfrm>
            </p:grpSpPr>
            <p:sp>
              <p:nvSpPr>
                <p:cNvPr id="155" name="Rounded Rectangle 3"/>
                <p:cNvSpPr/>
                <p:nvPr/>
              </p:nvSpPr>
              <p:spPr>
                <a:xfrm rot="16200000">
                  <a:off x="4959360" y="625680"/>
                  <a:ext cx="1419120" cy="10441440"/>
                </a:xfrm>
                <a:prstGeom prst="roundRect">
                  <a:avLst>
                    <a:gd name="adj" fmla="val 3866"/>
                  </a:avLst>
                </a:prstGeom>
                <a:solidFill>
                  <a:schemeClr val="bg1"/>
                </a:solidFill>
                <a:ln w="25400">
                  <a:solidFill>
                    <a:srgbClr val="1C407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r>
                    <a:rPr lang="ru-RU" sz="2400" b="1" strike="noStrike" spc="-1">
                      <a:solidFill>
                        <a:schemeClr val="lt1"/>
                      </a:solidFill>
                      <a:latin typeface="Calibri"/>
                    </a:rPr>
                    <a:t>СС</a:t>
                  </a:r>
                  <a:endParaRPr lang="ru-RU" sz="24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56" name="Текст 2"/>
                <p:cNvSpPr/>
                <p:nvPr/>
              </p:nvSpPr>
              <p:spPr>
                <a:xfrm>
                  <a:off x="2021400" y="5307840"/>
                  <a:ext cx="8691120" cy="10753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rmAutofit/>
                </a:bodyPr>
                <a:lstStyle/>
                <a:p>
                  <a:pPr algn="ctr" defTabSz="914400">
                    <a:lnSpc>
                      <a:spcPct val="90000"/>
                    </a:lnSpc>
                    <a:spcBef>
                      <a:spcPts val="1001"/>
                    </a:spcBef>
                    <a:tabLst>
                      <a:tab pos="0" algn="l"/>
                    </a:tabLst>
                  </a:pPr>
                  <a:endParaRPr lang="ru-RU" sz="2000" b="1" i="1" strike="noStrike" spc="-1">
                    <a:solidFill>
                      <a:schemeClr val="dk1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57" name="Прямоугольник 17"/>
              <p:cNvSpPr/>
              <p:nvPr/>
            </p:nvSpPr>
            <p:spPr>
              <a:xfrm>
                <a:off x="1734840" y="5133600"/>
                <a:ext cx="9040320" cy="1461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just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dk1"/>
                    </a:solidFill>
                    <a:latin typeface="DIN Pro Medium"/>
                  </a:rPr>
                  <a:t>Рекомендуется быть предельно аккуратными в авторских оценках участников описываемых событий, избегая чрезмерной детализации в описании противоправных действий в отношении несовершеннолетнего, а также совершенных антиобщественных действий (преступлений) с участием несовершеннолетних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pic>
          <p:nvPicPr>
            <p:cNvPr id="158" name="Picture 4"/>
            <p:cNvPicPr/>
            <p:nvPr/>
          </p:nvPicPr>
          <p:blipFill>
            <a:blip r:embed="rId5"/>
            <a:stretch/>
          </p:blipFill>
          <p:spPr>
            <a:xfrm>
              <a:off x="448200" y="5133600"/>
              <a:ext cx="1218600" cy="14191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59" name="TextBox 27"/>
          <p:cNvSpPr/>
          <p:nvPr/>
        </p:nvSpPr>
        <p:spPr>
          <a:xfrm>
            <a:off x="793440" y="2148840"/>
            <a:ext cx="51804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4000" b="0" strike="noStrike" spc="-1">
                <a:solidFill>
                  <a:schemeClr val="lt1"/>
                </a:solidFill>
                <a:latin typeface="DIN Pro Black"/>
              </a:rPr>
              <a:t>1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TextBox 34"/>
          <p:cNvSpPr/>
          <p:nvPr/>
        </p:nvSpPr>
        <p:spPr>
          <a:xfrm>
            <a:off x="807480" y="3827880"/>
            <a:ext cx="51804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4000" b="0" strike="noStrike" spc="-1">
                <a:solidFill>
                  <a:schemeClr val="lt1"/>
                </a:solidFill>
                <a:latin typeface="DIN Pro Black"/>
              </a:rPr>
              <a:t>2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TextBox 35"/>
          <p:cNvSpPr/>
          <p:nvPr/>
        </p:nvSpPr>
        <p:spPr>
          <a:xfrm>
            <a:off x="793440" y="5490000"/>
            <a:ext cx="51804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4000" b="0" strike="noStrike" spc="-1">
                <a:solidFill>
                  <a:schemeClr val="lt1"/>
                </a:solidFill>
                <a:latin typeface="DIN Pro Black"/>
              </a:rPr>
              <a:t>3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1"/>
          <p:cNvSpPr>
            <a:spLocks noGrp="1"/>
          </p:cNvSpPr>
          <p:nvPr>
            <p:ph type="sldNum" idx="45"/>
          </p:nvPr>
        </p:nvSpPr>
        <p:spPr>
          <a:xfrm>
            <a:off x="9448920" y="649296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chemeClr val="dk1">
                    <a:tint val="75000"/>
                  </a:schemeClr>
                </a:solidFill>
                <a:latin typeface="DIN Pro Bold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BCDB5D5-9494-4CB9-8DCB-2352F51CE90A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DIN Pro Medium"/>
              </a:rPr>
              <a:t>10</a:t>
            </a:fld>
            <a:endParaRPr lang="ru-RU" sz="1200" b="0" strike="noStrike" spc="-1" dirty="0">
              <a:solidFill>
                <a:srgbClr val="000000"/>
              </a:solidFill>
              <a:latin typeface="DIN Pro Medium"/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4" descr="C:\Users\AnnaB\Desktop\pngtree-under-18-years-sign-mark-vector-illustration-png-image_4610185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876960" y="4476960"/>
            <a:ext cx="2183040" cy="1823040"/>
          </a:xfrm>
          <a:prstGeom prst="rect">
            <a:avLst/>
          </a:prstGeom>
          <a:ln w="0">
            <a:noFill/>
          </a:ln>
        </p:spPr>
      </p:pic>
      <p:sp>
        <p:nvSpPr>
          <p:cNvPr id="164" name="Блок-схема: процесс 33"/>
          <p:cNvSpPr/>
          <p:nvPr/>
        </p:nvSpPr>
        <p:spPr>
          <a:xfrm>
            <a:off x="0" y="1315440"/>
            <a:ext cx="3911040" cy="5541840"/>
          </a:xfrm>
          <a:prstGeom prst="flowChartProcess">
            <a:avLst/>
          </a:prstGeom>
          <a:solidFill>
            <a:srgbClr val="1C4073"/>
          </a:solidFill>
          <a:ln>
            <a:solidFill>
              <a:srgbClr val="1C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0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lt1"/>
                </a:solidFill>
                <a:latin typeface="DIN Pro Bold"/>
              </a:rPr>
              <a:t>При распространении информации о несовершеннолетнем необходимо учитывать требования статьи 5 Федерального закона </a:t>
            </a:r>
            <a:br>
              <a:rPr sz="2000"/>
            </a:br>
            <a:r>
              <a:rPr lang="ru-RU" sz="2000" b="1" strike="noStrike" spc="-1">
                <a:solidFill>
                  <a:schemeClr val="lt1"/>
                </a:solidFill>
                <a:latin typeface="DIN Pro Bold"/>
              </a:rPr>
              <a:t>№ 436-ФЗ "О защите детей от информации, причиняющей вред их здоровью и развитию</a:t>
            </a:r>
            <a:r>
              <a:rPr lang="ru-RU" sz="2000" b="0" strike="noStrike" spc="-1">
                <a:solidFill>
                  <a:schemeClr val="lt1"/>
                </a:solidFill>
                <a:latin typeface="DIN Pro Bold"/>
              </a:rPr>
              <a:t>"</a:t>
            </a:r>
            <a:endParaRPr lang="ru-RU" sz="2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TextBox 30"/>
          <p:cNvSpPr/>
          <p:nvPr/>
        </p:nvSpPr>
        <p:spPr>
          <a:xfrm>
            <a:off x="279000" y="518040"/>
            <a:ext cx="1075464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1C4073"/>
                </a:solidFill>
                <a:latin typeface="DIN Pro Black"/>
              </a:rPr>
              <a:t>ОСОБЕННОСТИ РАСПРОСТРАНЕНИЯ ИНФОРМАЦИИ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34360" y="49320"/>
            <a:ext cx="1078920" cy="1204920"/>
          </a:xfrm>
          <a:prstGeom prst="rect">
            <a:avLst/>
          </a:prstGeom>
          <a:ln w="0">
            <a:noFill/>
          </a:ln>
        </p:spPr>
      </p:pic>
      <p:cxnSp>
        <p:nvCxnSpPr>
          <p:cNvPr id="167" name="Прямая соединительная линия 6"/>
          <p:cNvCxnSpPr/>
          <p:nvPr/>
        </p:nvCxnSpPr>
        <p:spPr>
          <a:xfrm>
            <a:off x="0" y="1315440"/>
            <a:ext cx="12192480" cy="720"/>
          </a:xfrm>
          <a:prstGeom prst="straightConnector1">
            <a:avLst/>
          </a:prstGeom>
          <a:ln w="0">
            <a:solidFill>
              <a:srgbClr val="1C4073"/>
            </a:solidFill>
          </a:ln>
        </p:spPr>
      </p:cxnSp>
      <p:grpSp>
        <p:nvGrpSpPr>
          <p:cNvPr id="168" name="Группа 1"/>
          <p:cNvGrpSpPr/>
          <p:nvPr/>
        </p:nvGrpSpPr>
        <p:grpSpPr>
          <a:xfrm>
            <a:off x="4140000" y="1713960"/>
            <a:ext cx="7884360" cy="2426760"/>
            <a:chOff x="4140000" y="1713960"/>
            <a:chExt cx="7884360" cy="2426760"/>
          </a:xfrm>
        </p:grpSpPr>
        <p:sp>
          <p:nvSpPr>
            <p:cNvPr id="169" name="Rounded Rectangle 3"/>
            <p:cNvSpPr/>
            <p:nvPr/>
          </p:nvSpPr>
          <p:spPr>
            <a:xfrm rot="16200000">
              <a:off x="6919920" y="-1065600"/>
              <a:ext cx="2324520" cy="788436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 w="38100">
              <a:solidFill>
                <a:srgbClr val="1C40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2400" b="1" strike="noStrike" spc="-1">
                  <a:solidFill>
                    <a:schemeClr val="lt1"/>
                  </a:solidFill>
                  <a:latin typeface="Calibri"/>
                </a:rPr>
                <a:t>СС</a:t>
              </a:r>
              <a:endParaRPr lang="ru-RU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" name="Прямоугольник 11"/>
            <p:cNvSpPr/>
            <p:nvPr/>
          </p:nvSpPr>
          <p:spPr>
            <a:xfrm>
              <a:off x="4175280" y="1855800"/>
              <a:ext cx="7813440" cy="228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2400" b="1" strike="noStrike" spc="-1">
                  <a:solidFill>
                    <a:schemeClr val="dk1"/>
                  </a:solidFill>
                  <a:latin typeface="DIN Pro Medium"/>
                </a:rPr>
                <a:t>Распространение информации о таком несовершеннолетнем должно сопровождаться знаком информационной продукции </a:t>
              </a:r>
              <a:r>
                <a:rPr lang="ru-RU" sz="2400" b="1" strike="noStrike" spc="-1">
                  <a:solidFill>
                    <a:srgbClr val="1C4073"/>
                  </a:solidFill>
                  <a:latin typeface="DIN Pro Black"/>
                </a:rPr>
                <a:t>«18+»</a:t>
              </a:r>
              <a:r>
                <a:rPr lang="ru-RU" sz="2400" b="1" strike="noStrike" spc="-1">
                  <a:solidFill>
                    <a:srgbClr val="1C4073"/>
                  </a:solidFill>
                  <a:latin typeface="DIN Pro Medium"/>
                </a:rPr>
                <a:t> </a:t>
              </a:r>
              <a:endParaRPr lang="ru-RU" sz="2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ru-RU" sz="2400" b="1" strike="noStrike" spc="-1">
                  <a:solidFill>
                    <a:schemeClr val="dk1"/>
                  </a:solidFill>
                  <a:latin typeface="DIN Pro Medium"/>
                </a:rPr>
                <a:t>либо текстовым предупреждением </a:t>
              </a:r>
              <a:br>
                <a:rPr sz="2400"/>
              </a:br>
              <a:r>
                <a:rPr lang="ru-RU" sz="2400" b="1" strike="noStrike" spc="-1">
                  <a:solidFill>
                    <a:srgbClr val="1C4073"/>
                  </a:solidFill>
                  <a:latin typeface="DIN Pro Black"/>
                </a:rPr>
                <a:t>«запрещено для  детей» </a:t>
              </a:r>
              <a:endParaRPr lang="ru-RU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71" name="Скругленный прямоугольник 4"/>
          <p:cNvSpPr/>
          <p:nvPr/>
        </p:nvSpPr>
        <p:spPr>
          <a:xfrm>
            <a:off x="4320000" y="4500000"/>
            <a:ext cx="5760000" cy="1800000"/>
          </a:xfrm>
          <a:prstGeom prst="rect">
            <a:avLst/>
          </a:prstGeom>
          <a:solidFill>
            <a:srgbClr val="DADADA"/>
          </a:solidFill>
          <a:ln w="0"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numCol="1" spcCol="1440" anchor="ctr">
            <a:noAutofit/>
          </a:bodyPr>
          <a:lstStyle/>
          <a:p>
            <a:pPr algn="ctr" defTabSz="1422360">
              <a:lnSpc>
                <a:spcPct val="90000"/>
              </a:lnSpc>
              <a:spcAft>
                <a:spcPts val="700"/>
              </a:spcAft>
            </a:pPr>
            <a:r>
              <a:rPr lang="ru-RU" sz="2000" b="1" strike="noStrike" spc="-1">
                <a:solidFill>
                  <a:schemeClr val="dk1"/>
                </a:solidFill>
                <a:latin typeface="DIN Pro Bold"/>
              </a:rPr>
              <a:t>Информация о несовершеннолетнем, пострадавшем в результате противоправных действий (бездействия),  запрещена для распространения среди детей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Рисунок 5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1323720" y="1479240"/>
            <a:ext cx="1263240" cy="1263240"/>
          </a:xfrm>
          <a:prstGeom prst="rect">
            <a:avLst/>
          </a:prstGeom>
          <a:ln w="0">
            <a:noFill/>
          </a:ln>
        </p:spPr>
      </p:pic>
      <p:sp>
        <p:nvSpPr>
          <p:cNvPr id="173" name="PlaceHolder 1"/>
          <p:cNvSpPr>
            <a:spLocks noGrp="1"/>
          </p:cNvSpPr>
          <p:nvPr>
            <p:ph type="sldNum" idx="46"/>
          </p:nvPr>
        </p:nvSpPr>
        <p:spPr>
          <a:xfrm>
            <a:off x="9448920" y="649296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chemeClr val="dk1">
                    <a:tint val="75000"/>
                  </a:schemeClr>
                </a:solidFill>
                <a:latin typeface="DIN Pro Bold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5590838-93A1-4B1A-B519-0DD4C7005EF4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DIN Pro Medium"/>
              </a:rPr>
              <a:t>11</a:t>
            </a:fld>
            <a:endParaRPr lang="ru-RU" sz="1200" b="0" strike="noStrike" spc="-1" dirty="0">
              <a:solidFill>
                <a:srgbClr val="000000"/>
              </a:solidFill>
              <a:latin typeface="DIN Pro Medium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Box 30"/>
          <p:cNvSpPr/>
          <p:nvPr/>
        </p:nvSpPr>
        <p:spPr>
          <a:xfrm>
            <a:off x="137880" y="619560"/>
            <a:ext cx="769212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1" strike="noStrike" spc="-1">
                <a:solidFill>
                  <a:srgbClr val="1C4073"/>
                </a:solidFill>
                <a:latin typeface="DIN Pro Black"/>
              </a:rPr>
              <a:t>ОТВЕТСТВЕННОСТЬ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5" name="Рисунок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34360" y="49320"/>
            <a:ext cx="1078920" cy="1204920"/>
          </a:xfrm>
          <a:prstGeom prst="rect">
            <a:avLst/>
          </a:prstGeom>
          <a:ln w="0">
            <a:noFill/>
          </a:ln>
        </p:spPr>
      </p:pic>
      <p:cxnSp>
        <p:nvCxnSpPr>
          <p:cNvPr id="176" name="Прямая соединительная линия 6"/>
          <p:cNvCxnSpPr/>
          <p:nvPr/>
        </p:nvCxnSpPr>
        <p:spPr>
          <a:xfrm>
            <a:off x="0" y="1315440"/>
            <a:ext cx="12192480" cy="720"/>
          </a:xfrm>
          <a:prstGeom prst="straightConnector1">
            <a:avLst/>
          </a:prstGeom>
          <a:ln w="0">
            <a:solidFill>
              <a:srgbClr val="1C4073"/>
            </a:solidFill>
          </a:ln>
        </p:spPr>
      </p:cxnSp>
      <p:pic>
        <p:nvPicPr>
          <p:cNvPr id="177" name="Рисунок 32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414440" y="1638720"/>
            <a:ext cx="2313720" cy="4728240"/>
          </a:xfrm>
          <a:prstGeom prst="rect">
            <a:avLst/>
          </a:prstGeom>
          <a:ln w="0">
            <a:noFill/>
          </a:ln>
        </p:spPr>
      </p:pic>
      <p:pic>
        <p:nvPicPr>
          <p:cNvPr id="178" name="Рисунок 42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405400" y="1382040"/>
            <a:ext cx="895320" cy="895320"/>
          </a:xfrm>
          <a:prstGeom prst="rect">
            <a:avLst/>
          </a:prstGeom>
          <a:ln w="0">
            <a:noFill/>
          </a:ln>
        </p:spPr>
      </p:pic>
      <p:pic>
        <p:nvPicPr>
          <p:cNvPr id="179" name="Рисунок 43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881720" y="5283360"/>
            <a:ext cx="895320" cy="8953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80" name="Таблица 5"/>
          <p:cNvGraphicFramePr/>
          <p:nvPr/>
        </p:nvGraphicFramePr>
        <p:xfrm>
          <a:off x="4500000" y="1334880"/>
          <a:ext cx="7380000" cy="5181840"/>
        </p:xfrm>
        <a:graphic>
          <a:graphicData uri="http://schemas.openxmlformats.org/drawingml/2006/table">
            <a:tbl>
              <a:tblPr/>
              <a:tblGrid>
                <a:gridCol w="3689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00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DIN Pro Black"/>
                        </a:rPr>
                        <a:t>Часть 3 статьи 13.15 КоАП РФ </a:t>
                      </a: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DIN Pro Bold"/>
                        </a:rPr>
                        <a:t>предусматривает наложение штрафа до </a:t>
                      </a: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DIN Pro Black"/>
                        </a:rPr>
                        <a:t>1000000 </a:t>
                      </a: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DIN Pro Bold"/>
                        </a:rPr>
                        <a:t>рублей с конфискацией предмета административного правонарушения</a:t>
                      </a:r>
                      <a:endParaRPr lang="ru-RU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3816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1C407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DIN Pro Black"/>
                        </a:rPr>
                        <a:t>Часть 2 статьи 13.21 КоАП РФ </a:t>
                      </a: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DIN Pro Bold"/>
                        </a:rPr>
                        <a:t>предусматривает наложение  штрафа до </a:t>
                      </a: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DIN Pro Black"/>
                        </a:rPr>
                        <a:t>30000 </a:t>
                      </a: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DIN Pro Bold"/>
                        </a:rPr>
                        <a:t>рублей с конфискацией предмета административного правонарушения</a:t>
                      </a:r>
                      <a:endParaRPr lang="ru-RU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1C4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840">
                <a:tc gridSpan="2">
                  <a:txBody>
                    <a:bodyPr/>
                    <a:lstStyle/>
                    <a:p>
                      <a:pPr marL="446040" indent="-446040" algn="just" defTabSz="914400">
                        <a:lnSpc>
                          <a:spcPct val="100000"/>
                        </a:lnSpc>
                        <a:buClr>
                          <a:srgbClr val="A5A5A5"/>
                        </a:buClr>
                        <a:buSzPct val="130000"/>
                        <a:buFont typeface="Wingdings" charset="2"/>
                        <a:buChar char=""/>
                      </a:pP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DIN Pro Bold"/>
                        </a:rPr>
                        <a:t>За нарушение требований ст. 4 Закона о СМИ регистрирующим органом выносится письменное </a:t>
                      </a: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DIN Pro Black"/>
                        </a:rPr>
                        <a:t>предупреждение</a:t>
                      </a: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 </a:t>
                      </a: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DIN Pro Bold"/>
                        </a:rPr>
                        <a:t>учредителю и (или) редакции СМИ</a:t>
                      </a:r>
                      <a:endParaRPr lang="ru-RU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marL="446040" indent="-446040" algn="just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marL="446040" indent="-446040" algn="just" defTabSz="914400">
                        <a:lnSpc>
                          <a:spcPct val="100000"/>
                        </a:lnSpc>
                        <a:buClr>
                          <a:srgbClr val="A5A5A5"/>
                        </a:buClr>
                        <a:buSzPct val="130000"/>
                        <a:buFont typeface="Wingdings" charset="2"/>
                        <a:buChar char=""/>
                        <a:tabLst>
                          <a:tab pos="0" algn="l"/>
                        </a:tabLst>
                      </a:pP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DIN Pro Bold"/>
                        </a:rPr>
                        <a:t>В случае неоднократного нарушения требований ст. 4 Закона о СМИ регистрирующий орган вправе прекратить деятельность СМИ в судебном порядке</a:t>
                      </a:r>
                      <a:endParaRPr lang="ru-RU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1C40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1" name="Номер слайда 44"/>
          <p:cNvSpPr/>
          <p:nvPr/>
        </p:nvSpPr>
        <p:spPr>
          <a:xfrm>
            <a:off x="9448920" y="6492960"/>
            <a:ext cx="27424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531527BF-9AB0-460B-9462-FE6B77D52CC6}" type="slidenum">
              <a:rPr lang="ru-RU" sz="1200" strike="noStrike" spc="-1">
                <a:solidFill>
                  <a:schemeClr val="dk1">
                    <a:tint val="75000"/>
                  </a:schemeClr>
                </a:solidFill>
                <a:latin typeface="DIN Pro Medium"/>
              </a:rPr>
              <a:t>12</a:t>
            </a:fld>
            <a:endParaRPr lang="ru-RU" sz="1200" strike="noStrike" spc="-1" dirty="0">
              <a:solidFill>
                <a:srgbClr val="000000"/>
              </a:solidFill>
              <a:latin typeface="DIN Pro Medium"/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21"/>
          <p:cNvSpPr/>
          <p:nvPr/>
        </p:nvSpPr>
        <p:spPr>
          <a:xfrm>
            <a:off x="0" y="0"/>
            <a:ext cx="12191760" cy="3428640"/>
          </a:xfrm>
          <a:prstGeom prst="rect">
            <a:avLst/>
          </a:prstGeom>
          <a:solidFill>
            <a:srgbClr val="1C4073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3" name="TextBox 30"/>
          <p:cNvSpPr/>
          <p:nvPr/>
        </p:nvSpPr>
        <p:spPr>
          <a:xfrm>
            <a:off x="2249640" y="1714680"/>
            <a:ext cx="769248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4000" b="1" strike="noStrike" spc="-1">
                <a:solidFill>
                  <a:schemeClr val="lt1"/>
                </a:solidFill>
                <a:latin typeface="DIN Pro Black"/>
              </a:rPr>
              <a:t>РОСКОМНАДЗОР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" name="Рисунок 1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445000" y="169200"/>
            <a:ext cx="1301400" cy="1453680"/>
          </a:xfrm>
          <a:prstGeom prst="rect">
            <a:avLst/>
          </a:prstGeom>
          <a:ln w="0">
            <a:noFill/>
          </a:ln>
        </p:spPr>
      </p:pic>
      <p:sp>
        <p:nvSpPr>
          <p:cNvPr id="75" name="TextBox 17"/>
          <p:cNvSpPr/>
          <p:nvPr/>
        </p:nvSpPr>
        <p:spPr>
          <a:xfrm>
            <a:off x="3323160" y="2322720"/>
            <a:ext cx="55454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200" b="1" strike="noStrike" spc="-1">
                <a:solidFill>
                  <a:srgbClr val="DADADA"/>
                </a:solidFill>
                <a:latin typeface="DIN Pro Bold"/>
              </a:rPr>
              <a:t>ФЕДЕРАЛЬНАЯ СЛУЖБА ПО НАДЗОРУ В СФЕРЕ СВЯЗИ, ИНФОРМАЦИОННЫХ ТЕХНОЛОГИЙ И МАССОВЫХ КОММУНИКАЦИЙ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テキスト プレースホルダー 12"/>
          <p:cNvSpPr/>
          <p:nvPr/>
        </p:nvSpPr>
        <p:spPr>
          <a:xfrm>
            <a:off x="7487280" y="3908520"/>
            <a:ext cx="4909680" cy="247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3440" tIns="81720" rIns="163440" bIns="81720" anchor="t">
            <a:noAutofit/>
          </a:bodyPr>
          <a:lstStyle/>
          <a:p>
            <a:pPr algn="ctr" defTabSz="1632600">
              <a:lnSpc>
                <a:spcPct val="120000"/>
              </a:lnSpc>
              <a:spcBef>
                <a:spcPts val="479"/>
              </a:spcBef>
              <a:tabLst>
                <a:tab pos="0" algn="l"/>
              </a:tabLst>
            </a:pPr>
            <a:endParaRPr lang="ru-RU" sz="2400" b="0" strike="noStrike" spc="-1">
              <a:solidFill>
                <a:srgbClr val="595959"/>
              </a:solidFill>
              <a:latin typeface="Roboto Light"/>
            </a:endParaRPr>
          </a:p>
        </p:txBody>
      </p:sp>
      <p:sp>
        <p:nvSpPr>
          <p:cNvPr id="77" name="テキスト プレースホルダー 12"/>
          <p:cNvSpPr/>
          <p:nvPr/>
        </p:nvSpPr>
        <p:spPr>
          <a:xfrm>
            <a:off x="918720" y="3778200"/>
            <a:ext cx="4909680" cy="247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3440" tIns="81720" rIns="163440" bIns="81720" anchor="t">
            <a:noAutofit/>
          </a:bodyPr>
          <a:lstStyle/>
          <a:p>
            <a:pPr algn="ctr" defTabSz="1632600">
              <a:lnSpc>
                <a:spcPct val="120000"/>
              </a:lnSpc>
              <a:spcBef>
                <a:spcPts val="479"/>
              </a:spcBef>
              <a:tabLst>
                <a:tab pos="0" algn="l"/>
              </a:tabLst>
            </a:pPr>
            <a:endParaRPr lang="ru-RU" sz="2400" b="0" strike="noStrike" spc="-1">
              <a:solidFill>
                <a:srgbClr val="595959"/>
              </a:solidFill>
              <a:latin typeface="Roboto Light"/>
            </a:endParaRPr>
          </a:p>
        </p:txBody>
      </p:sp>
      <p:sp>
        <p:nvSpPr>
          <p:cNvPr id="78" name="TextBox 33"/>
          <p:cNvSpPr/>
          <p:nvPr/>
        </p:nvSpPr>
        <p:spPr>
          <a:xfrm>
            <a:off x="289800" y="3908520"/>
            <a:ext cx="11612160" cy="155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3200" b="1" strike="noStrike" spc="-1" dirty="0">
                <a:solidFill>
                  <a:schemeClr val="dk1"/>
                </a:solidFill>
                <a:latin typeface="DIN Pro Black"/>
                <a:ea typeface="Calibri"/>
              </a:rPr>
              <a:t>Недопущение пропаганды нетрадиционных сексуальных отношений и (или) предпочтений, педофилии, смены пола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Прямоугольник 4"/>
          <p:cNvSpPr/>
          <p:nvPr/>
        </p:nvSpPr>
        <p:spPr>
          <a:xfrm>
            <a:off x="7116025" y="5807010"/>
            <a:ext cx="4799804" cy="8923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 defTabSz="449280">
              <a:lnSpc>
                <a:spcPct val="93000"/>
              </a:lnSpc>
            </a:pPr>
            <a:r>
              <a:rPr lang="ru-RU" sz="1400" strike="noStrike" spc="-1" dirty="0">
                <a:solidFill>
                  <a:schemeClr val="dk1"/>
                </a:solidFill>
                <a:latin typeface="DIN Pro Medium"/>
                <a:ea typeface="Calibri"/>
              </a:rPr>
              <a:t>начальник отдела контроля и надзора </a:t>
            </a:r>
          </a:p>
          <a:p>
            <a:pPr algn="r" defTabSz="449280">
              <a:lnSpc>
                <a:spcPct val="93000"/>
              </a:lnSpc>
            </a:pPr>
            <a:r>
              <a:rPr lang="ru-RU" sz="1400" strike="noStrike" spc="-1" dirty="0">
                <a:solidFill>
                  <a:schemeClr val="dk1"/>
                </a:solidFill>
                <a:latin typeface="DIN Pro Medium"/>
                <a:ea typeface="Calibri"/>
              </a:rPr>
              <a:t>в сфере массовых коммуникаций </a:t>
            </a:r>
          </a:p>
          <a:p>
            <a:pPr algn="r" defTabSz="449280">
              <a:lnSpc>
                <a:spcPct val="93000"/>
              </a:lnSpc>
            </a:pPr>
            <a:r>
              <a:rPr lang="ru-RU" sz="1400" strike="noStrike" spc="-1" dirty="0">
                <a:solidFill>
                  <a:schemeClr val="dk1"/>
                </a:solidFill>
                <a:latin typeface="DIN Pro Medium"/>
                <a:ea typeface="Calibri"/>
              </a:rPr>
              <a:t>Управления Роскомнадзора по Забайкальскому краю </a:t>
            </a:r>
          </a:p>
          <a:p>
            <a:pPr algn="r" defTabSz="449280">
              <a:lnSpc>
                <a:spcPct val="93000"/>
              </a:lnSpc>
            </a:pPr>
            <a:r>
              <a:rPr lang="ru-RU" sz="1400" strike="noStrike" spc="-1" dirty="0">
                <a:solidFill>
                  <a:schemeClr val="dk1"/>
                </a:solidFill>
                <a:latin typeface="DIN Pro Medium"/>
                <a:ea typeface="Calibri"/>
              </a:rPr>
              <a:t>Н.П. Игнатенко</a:t>
            </a:r>
            <a:endParaRPr lang="ru-RU" sz="1400" strike="noStrike" spc="-1" dirty="0">
              <a:solidFill>
                <a:srgbClr val="000000"/>
              </a:solidFill>
              <a:latin typeface="DIN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0972377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34360" y="49320"/>
            <a:ext cx="1079280" cy="1205280"/>
          </a:xfrm>
          <a:prstGeom prst="rect">
            <a:avLst/>
          </a:prstGeom>
          <a:ln w="0">
            <a:noFill/>
          </a:ln>
        </p:spPr>
      </p:pic>
      <p:cxnSp>
        <p:nvCxnSpPr>
          <p:cNvPr id="81" name="Прямая соединительная линия 6"/>
          <p:cNvCxnSpPr/>
          <p:nvPr/>
        </p:nvCxnSpPr>
        <p:spPr>
          <a:xfrm>
            <a:off x="0" y="1315440"/>
            <a:ext cx="12192120" cy="360"/>
          </a:xfrm>
          <a:prstGeom prst="straightConnector1">
            <a:avLst/>
          </a:prstGeom>
          <a:ln>
            <a:solidFill>
              <a:srgbClr val="1C4073"/>
            </a:solidFill>
          </a:ln>
        </p:spPr>
      </p:cxnSp>
      <p:sp>
        <p:nvSpPr>
          <p:cNvPr id="82" name="Прямоугольник 2"/>
          <p:cNvSpPr/>
          <p:nvPr/>
        </p:nvSpPr>
        <p:spPr>
          <a:xfrm>
            <a:off x="943920" y="4482360"/>
            <a:ext cx="7045920" cy="14612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1C4073"/>
                </a:solidFill>
                <a:latin typeface="DIN Pro Black"/>
              </a:rPr>
              <a:t>Не допускается </a:t>
            </a:r>
            <a:r>
              <a:rPr lang="ru-RU" sz="1800" b="0" strike="noStrike" spc="-1">
                <a:solidFill>
                  <a:schemeClr val="dk1"/>
                </a:solidFill>
                <a:latin typeface="DIN Pro Bold"/>
              </a:rPr>
              <a:t>использование средств массовой информации для распространения материалов, пропагандирующих нетрадиционные сексуальные отношения и (или) предпочтения, педофилию, смену пола (ст. 4 Закона о СМИ)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" name="Picture 2" descr="C:\Users\AnnaB\Desktop\kisspng-family-silhouette-clip-art-5b28d801d7e1a3.1065921115294033938843.jpg"/>
          <p:cNvPicPr/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340840" y="1631520"/>
            <a:ext cx="3772440" cy="4946400"/>
          </a:xfrm>
          <a:prstGeom prst="rect">
            <a:avLst/>
          </a:prstGeom>
          <a:ln w="0">
            <a:noFill/>
          </a:ln>
        </p:spPr>
      </p:pic>
      <p:sp>
        <p:nvSpPr>
          <p:cNvPr id="84" name="TextBox 21"/>
          <p:cNvSpPr/>
          <p:nvPr/>
        </p:nvSpPr>
        <p:spPr>
          <a:xfrm>
            <a:off x="435960" y="1898280"/>
            <a:ext cx="7904520" cy="219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15000"/>
              </a:lnSpc>
              <a:spcAft>
                <a:spcPts val="1001"/>
              </a:spcAft>
            </a:pPr>
            <a:r>
              <a:rPr lang="ru-RU" sz="2000" b="1" strike="noStrike" spc="-1">
                <a:solidFill>
                  <a:srgbClr val="1C4073"/>
                </a:solidFill>
                <a:latin typeface="DIN Pro Black"/>
                <a:ea typeface="Times New Roman"/>
              </a:rPr>
              <a:t>Семья, материнство и детство </a:t>
            </a:r>
            <a:r>
              <a:rPr lang="ru-RU" sz="2000" b="1" strike="noStrike" spc="-1">
                <a:solidFill>
                  <a:schemeClr val="dk1"/>
                </a:solidFill>
                <a:latin typeface="DIN Pro Bold"/>
                <a:ea typeface="Times New Roman"/>
              </a:rPr>
              <a:t>представляют собой те ценности, которые обеспечивают непрерывную смену поколений, выступают условием сохранения и развития многонационального народа Российской Федерации, а потому нуждаются в особой защите со стороны государства.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sldNum" idx="4294967295"/>
          </p:nvPr>
        </p:nvSpPr>
        <p:spPr>
          <a:xfrm>
            <a:off x="9370440" y="64933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DIN Pro Bold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160DC85-C421-4B13-BFE6-D9F9112898F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DIN Pro Medium"/>
              </a:rPr>
              <a:t>14</a:t>
            </a:fld>
            <a:endParaRPr lang="ru-RU" sz="1200" b="0" strike="noStrike" spc="-1" dirty="0">
              <a:solidFill>
                <a:srgbClr val="000000"/>
              </a:solidFill>
              <a:latin typeface="DIN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661913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34360" y="49320"/>
            <a:ext cx="1079280" cy="1205280"/>
          </a:xfrm>
          <a:prstGeom prst="rect">
            <a:avLst/>
          </a:prstGeom>
          <a:ln w="0">
            <a:noFill/>
          </a:ln>
        </p:spPr>
      </p:pic>
      <p:cxnSp>
        <p:nvCxnSpPr>
          <p:cNvPr id="87" name="Прямая соединительная линия 6"/>
          <p:cNvCxnSpPr/>
          <p:nvPr/>
        </p:nvCxnSpPr>
        <p:spPr>
          <a:xfrm>
            <a:off x="0" y="1315440"/>
            <a:ext cx="12192120" cy="360"/>
          </a:xfrm>
          <a:prstGeom prst="straightConnector1">
            <a:avLst/>
          </a:prstGeom>
          <a:ln>
            <a:solidFill>
              <a:srgbClr val="1C4073"/>
            </a:solidFill>
          </a:ln>
        </p:spPr>
      </p:cxnSp>
      <p:grpSp>
        <p:nvGrpSpPr>
          <p:cNvPr id="88" name="Группа 42"/>
          <p:cNvGrpSpPr/>
          <p:nvPr/>
        </p:nvGrpSpPr>
        <p:grpSpPr>
          <a:xfrm>
            <a:off x="6330240" y="2848320"/>
            <a:ext cx="5523120" cy="3205440"/>
            <a:chOff x="6330240" y="2848320"/>
            <a:chExt cx="5523120" cy="3205440"/>
          </a:xfrm>
        </p:grpSpPr>
        <p:grpSp>
          <p:nvGrpSpPr>
            <p:cNvPr id="89" name="Группа 30"/>
            <p:cNvGrpSpPr/>
            <p:nvPr/>
          </p:nvGrpSpPr>
          <p:grpSpPr>
            <a:xfrm>
              <a:off x="6330240" y="2848320"/>
              <a:ext cx="5523120" cy="3205440"/>
              <a:chOff x="6330240" y="2848320"/>
              <a:chExt cx="5523120" cy="3205440"/>
            </a:xfrm>
          </p:grpSpPr>
          <p:grpSp>
            <p:nvGrpSpPr>
              <p:cNvPr id="90" name="Group 2"/>
              <p:cNvGrpSpPr/>
              <p:nvPr/>
            </p:nvGrpSpPr>
            <p:grpSpPr>
              <a:xfrm>
                <a:off x="6330240" y="2848320"/>
                <a:ext cx="5523120" cy="3205440"/>
                <a:chOff x="6330240" y="2848320"/>
                <a:chExt cx="5523120" cy="3205440"/>
              </a:xfrm>
            </p:grpSpPr>
            <p:sp>
              <p:nvSpPr>
                <p:cNvPr id="91" name="Rounded Rectangle 3"/>
                <p:cNvSpPr/>
                <p:nvPr/>
              </p:nvSpPr>
              <p:spPr>
                <a:xfrm rot="16200000">
                  <a:off x="7489080" y="1689480"/>
                  <a:ext cx="3205440" cy="5523120"/>
                </a:xfrm>
                <a:prstGeom prst="roundRect">
                  <a:avLst>
                    <a:gd name="adj" fmla="val 3866"/>
                  </a:avLst>
                </a:prstGeom>
                <a:solidFill>
                  <a:schemeClr val="bg1"/>
                </a:solidFill>
                <a:ln w="25400">
                  <a:solidFill>
                    <a:srgbClr val="1C407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en-US" sz="27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sp>
              <p:nvSpPr>
                <p:cNvPr id="92" name="Rounded Rectangle 4"/>
                <p:cNvSpPr/>
                <p:nvPr/>
              </p:nvSpPr>
              <p:spPr>
                <a:xfrm rot="16200000">
                  <a:off x="5394240" y="3784320"/>
                  <a:ext cx="3205440" cy="1333440"/>
                </a:xfrm>
                <a:custGeom>
                  <a:avLst/>
                  <a:gdLst>
                    <a:gd name="textAreaLeft" fmla="*/ 0 w 3205440"/>
                    <a:gd name="textAreaRight" fmla="*/ 3205800 w 3205440"/>
                    <a:gd name="textAreaTop" fmla="*/ 0 h 1333440"/>
                    <a:gd name="textAreaBottom" fmla="*/ 1333800 h 1333440"/>
                  </a:gdLst>
                  <a:ahLst/>
                  <a:cxnLst/>
                  <a:rect l="textAreaLeft" t="textAreaTop" r="textAreaRight" b="textAreaBottom"/>
                  <a:pathLst>
                    <a:path w="2232248" h="956295">
                      <a:moveTo>
                        <a:pt x="86299" y="0"/>
                      </a:moveTo>
                      <a:lnTo>
                        <a:pt x="2145949" y="0"/>
                      </a:lnTo>
                      <a:cubicBezTo>
                        <a:pt x="2193611" y="0"/>
                        <a:pt x="2232248" y="38637"/>
                        <a:pt x="2232248" y="86299"/>
                      </a:cubicBezTo>
                      <a:lnTo>
                        <a:pt x="2232248" y="956295"/>
                      </a:lnTo>
                      <a:lnTo>
                        <a:pt x="0" y="956295"/>
                      </a:lnTo>
                      <a:lnTo>
                        <a:pt x="0" y="86299"/>
                      </a:lnTo>
                      <a:cubicBezTo>
                        <a:pt x="0" y="38637"/>
                        <a:pt x="38637" y="0"/>
                        <a:pt x="86299" y="0"/>
                      </a:cubicBezTo>
                      <a:close/>
                    </a:path>
                  </a:pathLst>
                </a:custGeom>
                <a:solidFill>
                  <a:srgbClr val="1C4073"/>
                </a:solidFill>
                <a:ln>
                  <a:solidFill>
                    <a:srgbClr val="1C407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en-US" sz="27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93" name="TextBox 32"/>
              <p:cNvSpPr/>
              <p:nvPr/>
            </p:nvSpPr>
            <p:spPr>
              <a:xfrm>
                <a:off x="7664040" y="3474000"/>
                <a:ext cx="4034880" cy="1842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15000"/>
                  </a:lnSpc>
                  <a:spcAft>
                    <a:spcPts val="1001"/>
                  </a:spcAft>
                </a:pPr>
                <a:r>
                  <a:rPr lang="ru-RU" sz="2000" b="1" strike="noStrike" spc="-1">
                    <a:solidFill>
                      <a:srgbClr val="1C4073"/>
                    </a:solidFill>
                    <a:latin typeface="DIN Pro Black"/>
                    <a:ea typeface="Times New Roman"/>
                  </a:rPr>
                  <a:t>Демонстрация </a:t>
                </a:r>
                <a:r>
                  <a:rPr lang="ru-RU" sz="2000" b="1" strike="noStrike" spc="-1">
                    <a:solidFill>
                      <a:schemeClr val="dk1"/>
                    </a:solidFill>
                    <a:latin typeface="DIN Pro Black"/>
                    <a:ea typeface="Times New Roman"/>
                  </a:rPr>
                  <a:t>– </a:t>
                </a:r>
                <a:r>
                  <a:rPr lang="ru-RU" sz="2000" b="0" strike="noStrike" spc="-1">
                    <a:solidFill>
                      <a:schemeClr val="dk1"/>
                    </a:solidFill>
                    <a:latin typeface="DIN Pro Bold"/>
                    <a:ea typeface="Times New Roman"/>
                  </a:rPr>
                  <a:t>показ предметов, явлений, отражение наглядного факта их существования в действительности.</a:t>
                </a:r>
                <a:endParaRPr lang="ru-RU" sz="20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pic>
          <p:nvPicPr>
            <p:cNvPr id="94" name="Рисунок 3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6330240" y="3631320"/>
              <a:ext cx="1333440" cy="17046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95" name="Группа 41"/>
          <p:cNvGrpSpPr/>
          <p:nvPr/>
        </p:nvGrpSpPr>
        <p:grpSpPr>
          <a:xfrm>
            <a:off x="216000" y="1654920"/>
            <a:ext cx="5959440" cy="3378600"/>
            <a:chOff x="216000" y="1654920"/>
            <a:chExt cx="5959440" cy="3378600"/>
          </a:xfrm>
        </p:grpSpPr>
        <p:grpSp>
          <p:nvGrpSpPr>
            <p:cNvPr id="96" name="Группа 23"/>
            <p:cNvGrpSpPr/>
            <p:nvPr/>
          </p:nvGrpSpPr>
          <p:grpSpPr>
            <a:xfrm>
              <a:off x="442800" y="1654920"/>
              <a:ext cx="5732640" cy="3378600"/>
              <a:chOff x="442800" y="1654920"/>
              <a:chExt cx="5732640" cy="3378600"/>
            </a:xfrm>
          </p:grpSpPr>
          <p:grpSp>
            <p:nvGrpSpPr>
              <p:cNvPr id="97" name="Group 2"/>
              <p:cNvGrpSpPr/>
              <p:nvPr/>
            </p:nvGrpSpPr>
            <p:grpSpPr>
              <a:xfrm>
                <a:off x="442800" y="1654920"/>
                <a:ext cx="5732640" cy="3378600"/>
                <a:chOff x="442800" y="1654920"/>
                <a:chExt cx="5732640" cy="3378600"/>
              </a:xfrm>
            </p:grpSpPr>
            <p:sp>
              <p:nvSpPr>
                <p:cNvPr id="98" name="Rounded Rectangle 3"/>
                <p:cNvSpPr/>
                <p:nvPr/>
              </p:nvSpPr>
              <p:spPr>
                <a:xfrm rot="16200000">
                  <a:off x="1619640" y="477720"/>
                  <a:ext cx="3378600" cy="5732640"/>
                </a:xfrm>
                <a:prstGeom prst="roundRect">
                  <a:avLst>
                    <a:gd name="adj" fmla="val 3866"/>
                  </a:avLst>
                </a:prstGeom>
                <a:solidFill>
                  <a:schemeClr val="bg1"/>
                </a:solidFill>
                <a:ln w="25400">
                  <a:solidFill>
                    <a:srgbClr val="1C407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en-US" sz="27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sp>
              <p:nvSpPr>
                <p:cNvPr id="99" name="Rounded Rectangle 4"/>
                <p:cNvSpPr/>
                <p:nvPr/>
              </p:nvSpPr>
              <p:spPr>
                <a:xfrm rot="16200000">
                  <a:off x="-554400" y="2652120"/>
                  <a:ext cx="3378600" cy="1383840"/>
                </a:xfrm>
                <a:custGeom>
                  <a:avLst/>
                  <a:gdLst>
                    <a:gd name="textAreaLeft" fmla="*/ 0 w 3378600"/>
                    <a:gd name="textAreaRight" fmla="*/ 3378960 w 3378600"/>
                    <a:gd name="textAreaTop" fmla="*/ 0 h 1383840"/>
                    <a:gd name="textAreaBottom" fmla="*/ 1384200 h 1383840"/>
                  </a:gdLst>
                  <a:ahLst/>
                  <a:cxnLst/>
                  <a:rect l="textAreaLeft" t="textAreaTop" r="textAreaRight" b="textAreaBottom"/>
                  <a:pathLst>
                    <a:path w="2232248" h="956295">
                      <a:moveTo>
                        <a:pt x="86299" y="0"/>
                      </a:moveTo>
                      <a:lnTo>
                        <a:pt x="2145949" y="0"/>
                      </a:lnTo>
                      <a:cubicBezTo>
                        <a:pt x="2193611" y="0"/>
                        <a:pt x="2232248" y="38637"/>
                        <a:pt x="2232248" y="86299"/>
                      </a:cubicBezTo>
                      <a:lnTo>
                        <a:pt x="2232248" y="956295"/>
                      </a:lnTo>
                      <a:lnTo>
                        <a:pt x="0" y="956295"/>
                      </a:lnTo>
                      <a:lnTo>
                        <a:pt x="0" y="86299"/>
                      </a:lnTo>
                      <a:cubicBezTo>
                        <a:pt x="0" y="38637"/>
                        <a:pt x="38637" y="0"/>
                        <a:pt x="86299" y="0"/>
                      </a:cubicBezTo>
                      <a:close/>
                    </a:path>
                  </a:pathLst>
                </a:custGeom>
                <a:solidFill>
                  <a:srgbClr val="1C4073"/>
                </a:solidFill>
                <a:ln>
                  <a:solidFill>
                    <a:srgbClr val="1C407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en-US" sz="27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00" name="TextBox 25"/>
              <p:cNvSpPr/>
              <p:nvPr/>
            </p:nvSpPr>
            <p:spPr>
              <a:xfrm>
                <a:off x="1827000" y="1760760"/>
                <a:ext cx="4077720" cy="3245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15000"/>
                  </a:lnSpc>
                  <a:spcAft>
                    <a:spcPts val="1001"/>
                  </a:spcAft>
                </a:pPr>
                <a:r>
                  <a:rPr lang="ru-RU" sz="2000" b="1" strike="noStrike" spc="-1">
                    <a:solidFill>
                      <a:srgbClr val="1C4073"/>
                    </a:solidFill>
                    <a:latin typeface="DIN Pro Black"/>
                    <a:ea typeface="Times New Roman"/>
                  </a:rPr>
                  <a:t>Пропаганда </a:t>
                </a:r>
                <a:r>
                  <a:rPr lang="ru-RU" sz="2000" b="1" strike="noStrike" spc="-1">
                    <a:solidFill>
                      <a:schemeClr val="dk1"/>
                    </a:solidFill>
                    <a:latin typeface="DIN Pro Black"/>
                    <a:ea typeface="Times New Roman"/>
                  </a:rPr>
                  <a:t>– </a:t>
                </a:r>
                <a:r>
                  <a:rPr lang="ru-RU" sz="2000" b="1" strike="noStrike" spc="-1">
                    <a:solidFill>
                      <a:schemeClr val="dk1"/>
                    </a:solidFill>
                    <a:latin typeface="DIN Pro Bold"/>
                    <a:ea typeface="Times New Roman"/>
                  </a:rPr>
                  <a:t>распространение и внушение взглядов, идей, мнений с целью позитивно или негативно настроить аудиторию и стимулировать ее реакции в желательном направлении.</a:t>
                </a:r>
                <a:endParaRPr lang="ru-RU" sz="20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pic>
          <p:nvPicPr>
            <p:cNvPr id="101" name="Рисунок 40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216000" y="2321280"/>
              <a:ext cx="1610640" cy="1865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2" name="PlaceHolder 1"/>
          <p:cNvSpPr>
            <a:spLocks noGrp="1"/>
          </p:cNvSpPr>
          <p:nvPr>
            <p:ph type="sldNum" idx="4294967295"/>
          </p:nvPr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DIN Pro Bold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C484B59-19DA-415D-A442-B1DB1C6B9AFE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DIN Pro Medium"/>
              </a:rPr>
              <a:t>15</a:t>
            </a:fld>
            <a:endParaRPr lang="ru-RU" sz="1200" b="0" strike="noStrike" spc="-1" dirty="0">
              <a:solidFill>
                <a:srgbClr val="000000"/>
              </a:solidFill>
              <a:latin typeface="DIN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0808988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Блок-схема: процесс 33"/>
          <p:cNvSpPr/>
          <p:nvPr/>
        </p:nvSpPr>
        <p:spPr>
          <a:xfrm>
            <a:off x="7555680" y="1595520"/>
            <a:ext cx="4248720" cy="4766040"/>
          </a:xfrm>
          <a:prstGeom prst="flowChartProcess">
            <a:avLst/>
          </a:prstGeom>
          <a:solidFill>
            <a:srgbClr val="1C4073"/>
          </a:solidFill>
          <a:ln>
            <a:solidFill>
              <a:srgbClr val="1C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strike="noStrike" spc="-1">
                <a:solidFill>
                  <a:schemeClr val="lt1"/>
                </a:solidFill>
                <a:latin typeface="DIN Pro Black"/>
              </a:rPr>
              <a:t>Традиционные отношения </a:t>
            </a:r>
            <a:r>
              <a:rPr lang="ru-RU" sz="2400" b="0" strike="noStrike" spc="-1">
                <a:solidFill>
                  <a:schemeClr val="lt1"/>
                </a:solidFill>
                <a:latin typeface="DIN Pro Bold"/>
              </a:rPr>
              <a:t>– отношения между мужчиной и женщиной.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strike="noStrike" spc="-1">
                <a:solidFill>
                  <a:schemeClr val="lt1"/>
                </a:solidFill>
                <a:latin typeface="DIN Pro Bold"/>
              </a:rPr>
              <a:t>Остальные</a:t>
            </a:r>
            <a:r>
              <a:rPr lang="ru-RU" sz="2400" b="0" strike="noStrike" spc="-1">
                <a:solidFill>
                  <a:schemeClr val="lt1"/>
                </a:solidFill>
                <a:latin typeface="DIN Pro Bold"/>
              </a:rPr>
              <a:t> отношения будут относиться</a:t>
            </a:r>
            <a:r>
              <a:rPr lang="ru-RU" sz="2400" b="0" strike="noStrike" spc="-1">
                <a:solidFill>
                  <a:schemeClr val="lt1"/>
                </a:solidFill>
                <a:latin typeface="Calibri"/>
              </a:rPr>
              <a:t>                                       </a:t>
            </a:r>
            <a:r>
              <a:rPr lang="ru-RU" sz="2400" b="1" strike="noStrike" spc="-1">
                <a:solidFill>
                  <a:schemeClr val="lt1"/>
                </a:solidFill>
                <a:latin typeface="Calibri"/>
              </a:rPr>
              <a:t>к </a:t>
            </a:r>
            <a:r>
              <a:rPr lang="ru-RU" sz="2400" b="1" strike="noStrike" spc="-1">
                <a:solidFill>
                  <a:schemeClr val="lt1"/>
                </a:solidFill>
                <a:latin typeface="DIN Pro Black"/>
              </a:rPr>
              <a:t>нетрадиционным</a:t>
            </a:r>
            <a:r>
              <a:rPr lang="ru-RU" sz="2400" b="0" strike="noStrike" spc="-1">
                <a:solidFill>
                  <a:schemeClr val="lt1"/>
                </a:solidFill>
                <a:latin typeface="DIN Pro Black"/>
              </a:rPr>
              <a:t>.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TextBox 30"/>
          <p:cNvSpPr/>
          <p:nvPr/>
        </p:nvSpPr>
        <p:spPr>
          <a:xfrm>
            <a:off x="228600" y="343440"/>
            <a:ext cx="1181988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1C4073"/>
                </a:solidFill>
                <a:latin typeface="DIN Pro Black"/>
              </a:rPr>
              <a:t>НЕТРАДИЦИОННЫЕ СЕКСУАЛЬНЫЕ ОТНОШЕНИЯ </a:t>
            </a:r>
          </a:p>
          <a:p>
            <a:pPr defTabSz="91440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1C4073"/>
                </a:solidFill>
                <a:latin typeface="DIN Pro Black"/>
              </a:rPr>
              <a:t>И (ИЛИ) ПРЕДПОЧТЕНИЯ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" name="Рисунок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34360" y="49320"/>
            <a:ext cx="1079280" cy="1205280"/>
          </a:xfrm>
          <a:prstGeom prst="rect">
            <a:avLst/>
          </a:prstGeom>
          <a:ln w="0">
            <a:noFill/>
          </a:ln>
        </p:spPr>
      </p:pic>
      <p:cxnSp>
        <p:nvCxnSpPr>
          <p:cNvPr id="106" name="Прямая соединительная линия 6"/>
          <p:cNvCxnSpPr/>
          <p:nvPr/>
        </p:nvCxnSpPr>
        <p:spPr>
          <a:xfrm>
            <a:off x="0" y="1315440"/>
            <a:ext cx="12192120" cy="360"/>
          </a:xfrm>
          <a:prstGeom prst="straightConnector1">
            <a:avLst/>
          </a:prstGeom>
          <a:ln>
            <a:solidFill>
              <a:srgbClr val="1C4073"/>
            </a:solidFill>
          </a:ln>
        </p:spPr>
      </p:cxnSp>
      <p:sp>
        <p:nvSpPr>
          <p:cNvPr id="107" name="TextBox 17"/>
          <p:cNvSpPr/>
          <p:nvPr/>
        </p:nvSpPr>
        <p:spPr>
          <a:xfrm>
            <a:off x="1922400" y="4671360"/>
            <a:ext cx="309492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lt1"/>
                </a:solidFill>
                <a:latin typeface="Calibri"/>
              </a:rPr>
              <a:t>ЗАПРЕЩЕНА</a:t>
            </a:r>
            <a:r>
              <a:rPr lang="ru-RU" sz="2000" b="0" strike="noStrike" spc="-1">
                <a:solidFill>
                  <a:schemeClr val="lt1"/>
                </a:solidFill>
                <a:latin typeface="Calibri"/>
              </a:rPr>
              <a:t> пропаганда смены пола.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Рисунок 2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75520" y="5077080"/>
            <a:ext cx="974160" cy="974160"/>
          </a:xfrm>
          <a:prstGeom prst="rect">
            <a:avLst/>
          </a:prstGeom>
          <a:ln w="0">
            <a:noFill/>
          </a:ln>
        </p:spPr>
      </p:pic>
      <p:grpSp>
        <p:nvGrpSpPr>
          <p:cNvPr id="109" name="Группа 16"/>
          <p:cNvGrpSpPr/>
          <p:nvPr/>
        </p:nvGrpSpPr>
        <p:grpSpPr>
          <a:xfrm>
            <a:off x="228600" y="1502640"/>
            <a:ext cx="6684480" cy="1545480"/>
            <a:chOff x="228600" y="1502640"/>
            <a:chExt cx="6684480" cy="1545480"/>
          </a:xfrm>
        </p:grpSpPr>
        <p:grpSp>
          <p:nvGrpSpPr>
            <p:cNvPr id="110" name="Group 2"/>
            <p:cNvGrpSpPr/>
            <p:nvPr/>
          </p:nvGrpSpPr>
          <p:grpSpPr>
            <a:xfrm>
              <a:off x="228600" y="1502640"/>
              <a:ext cx="6684480" cy="1545480"/>
              <a:chOff x="228600" y="1502640"/>
              <a:chExt cx="6684480" cy="1545480"/>
            </a:xfrm>
          </p:grpSpPr>
          <p:sp>
            <p:nvSpPr>
              <p:cNvPr id="111" name="Rounded Rectangle 3"/>
              <p:cNvSpPr/>
              <p:nvPr/>
            </p:nvSpPr>
            <p:spPr>
              <a:xfrm rot="16200000">
                <a:off x="2803680" y="-1072440"/>
                <a:ext cx="1533960" cy="6684480"/>
              </a:xfrm>
              <a:prstGeom prst="roundRect">
                <a:avLst>
                  <a:gd name="adj" fmla="val 3866"/>
                </a:avLst>
              </a:prstGeom>
              <a:solidFill>
                <a:schemeClr val="bg1"/>
              </a:solidFill>
              <a:ln w="25400">
                <a:solidFill>
                  <a:srgbClr val="1C40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en-US" sz="27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  <p:sp>
            <p:nvSpPr>
              <p:cNvPr id="112" name="Rounded Rectangle 4"/>
              <p:cNvSpPr/>
              <p:nvPr/>
            </p:nvSpPr>
            <p:spPr>
              <a:xfrm rot="16200000">
                <a:off x="-169200" y="1910160"/>
                <a:ext cx="1541160" cy="734760"/>
              </a:xfrm>
              <a:custGeom>
                <a:avLst/>
                <a:gdLst>
                  <a:gd name="textAreaLeft" fmla="*/ 0 w 1541160"/>
                  <a:gd name="textAreaRight" fmla="*/ 1541520 w 1541160"/>
                  <a:gd name="textAreaTop" fmla="*/ 0 h 734760"/>
                  <a:gd name="textAreaBottom" fmla="*/ 735120 h 734760"/>
                </a:gdLst>
                <a:ahLst/>
                <a:cxnLst/>
                <a:rect l="textAreaLeft" t="textAreaTop" r="textAreaRight" b="textAreaBottom"/>
                <a:pathLst>
                  <a:path w="2232248" h="956295">
                    <a:moveTo>
                      <a:pt x="86299" y="0"/>
                    </a:moveTo>
                    <a:lnTo>
                      <a:pt x="2145949" y="0"/>
                    </a:lnTo>
                    <a:cubicBezTo>
                      <a:pt x="2193611" y="0"/>
                      <a:pt x="2232248" y="38637"/>
                      <a:pt x="2232248" y="86299"/>
                    </a:cubicBezTo>
                    <a:lnTo>
                      <a:pt x="2232248" y="956295"/>
                    </a:lnTo>
                    <a:lnTo>
                      <a:pt x="0" y="956295"/>
                    </a:lnTo>
                    <a:lnTo>
                      <a:pt x="0" y="86299"/>
                    </a:lnTo>
                    <a:cubicBezTo>
                      <a:pt x="0" y="38637"/>
                      <a:pt x="38637" y="0"/>
                      <a:pt x="86299" y="0"/>
                    </a:cubicBezTo>
                    <a:close/>
                  </a:path>
                </a:pathLst>
              </a:custGeom>
              <a:solidFill>
                <a:srgbClr val="1C4073"/>
              </a:solidFill>
              <a:ln>
                <a:solidFill>
                  <a:srgbClr val="1C40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en-US" sz="27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</p:grpSp>
        <p:sp>
          <p:nvSpPr>
            <p:cNvPr id="113" name="TextBox 19"/>
            <p:cNvSpPr/>
            <p:nvPr/>
          </p:nvSpPr>
          <p:spPr>
            <a:xfrm>
              <a:off x="1073880" y="1595520"/>
              <a:ext cx="5788080" cy="135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15000"/>
                </a:lnSpc>
                <a:spcAft>
                  <a:spcPts val="1001"/>
                </a:spcAft>
              </a:pPr>
              <a:r>
                <a:rPr lang="ru-RU" sz="1800" b="1" strike="noStrike" spc="-1">
                  <a:solidFill>
                    <a:schemeClr val="dk1"/>
                  </a:solidFill>
                  <a:latin typeface="DIN Pro Black"/>
                  <a:ea typeface="Times New Roman"/>
                </a:rPr>
                <a:t>Традиционные сексуальные отношения </a:t>
              </a:r>
              <a:r>
                <a:rPr lang="ru-RU" sz="1800" b="1" strike="noStrike" spc="-1">
                  <a:solidFill>
                    <a:schemeClr val="dk1"/>
                  </a:solidFill>
                  <a:latin typeface="DIN Pro Bold"/>
                  <a:ea typeface="Times New Roman"/>
                </a:rPr>
                <a:t>–</a:t>
              </a:r>
              <a:r>
                <a:rPr lang="ru-RU" sz="1800" b="1" strike="noStrike" spc="-1">
                  <a:solidFill>
                    <a:schemeClr val="dk1"/>
                  </a:solidFill>
                  <a:latin typeface="Calibri"/>
                  <a:ea typeface="Times New Roman"/>
                </a:rPr>
                <a:t> </a:t>
              </a:r>
              <a:r>
                <a:rPr lang="ru-RU" sz="1800" b="0" strike="noStrike" spc="-1">
                  <a:solidFill>
                    <a:schemeClr val="dk1"/>
                  </a:solidFill>
                  <a:latin typeface="DIN Pro Bold"/>
                  <a:ea typeface="Times New Roman"/>
                </a:rPr>
                <a:t>моногамные гетеросексуальные отношения (формирующиеся с участием двоих людей противоположного пола)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4" name="Группа 24"/>
          <p:cNvGrpSpPr/>
          <p:nvPr/>
        </p:nvGrpSpPr>
        <p:grpSpPr>
          <a:xfrm>
            <a:off x="228600" y="3255480"/>
            <a:ext cx="6684480" cy="1545120"/>
            <a:chOff x="228600" y="3255480"/>
            <a:chExt cx="6684480" cy="1545120"/>
          </a:xfrm>
        </p:grpSpPr>
        <p:grpSp>
          <p:nvGrpSpPr>
            <p:cNvPr id="115" name="Group 2"/>
            <p:cNvGrpSpPr/>
            <p:nvPr/>
          </p:nvGrpSpPr>
          <p:grpSpPr>
            <a:xfrm>
              <a:off x="228600" y="3255480"/>
              <a:ext cx="6684480" cy="1545120"/>
              <a:chOff x="228600" y="3255480"/>
              <a:chExt cx="6684480" cy="1545120"/>
            </a:xfrm>
          </p:grpSpPr>
          <p:sp>
            <p:nvSpPr>
              <p:cNvPr id="116" name="Rounded Rectangle 3"/>
              <p:cNvSpPr/>
              <p:nvPr/>
            </p:nvSpPr>
            <p:spPr>
              <a:xfrm rot="16200000">
                <a:off x="2803680" y="680040"/>
                <a:ext cx="1533960" cy="6684480"/>
              </a:xfrm>
              <a:prstGeom prst="roundRect">
                <a:avLst>
                  <a:gd name="adj" fmla="val 3866"/>
                </a:avLst>
              </a:prstGeom>
              <a:solidFill>
                <a:schemeClr val="bg1"/>
              </a:solidFill>
              <a:ln w="25400">
                <a:solidFill>
                  <a:srgbClr val="1C40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en-US" sz="27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  <p:sp>
            <p:nvSpPr>
              <p:cNvPr id="117" name="Rounded Rectangle 4"/>
              <p:cNvSpPr/>
              <p:nvPr/>
            </p:nvSpPr>
            <p:spPr>
              <a:xfrm rot="16200000">
                <a:off x="-169200" y="3662640"/>
                <a:ext cx="1541160" cy="734760"/>
              </a:xfrm>
              <a:custGeom>
                <a:avLst/>
                <a:gdLst>
                  <a:gd name="textAreaLeft" fmla="*/ 0 w 1541160"/>
                  <a:gd name="textAreaRight" fmla="*/ 1541520 w 1541160"/>
                  <a:gd name="textAreaTop" fmla="*/ 0 h 734760"/>
                  <a:gd name="textAreaBottom" fmla="*/ 735120 h 734760"/>
                </a:gdLst>
                <a:ahLst/>
                <a:cxnLst/>
                <a:rect l="textAreaLeft" t="textAreaTop" r="textAreaRight" b="textAreaBottom"/>
                <a:pathLst>
                  <a:path w="2232248" h="956295">
                    <a:moveTo>
                      <a:pt x="86299" y="0"/>
                    </a:moveTo>
                    <a:lnTo>
                      <a:pt x="2145949" y="0"/>
                    </a:lnTo>
                    <a:cubicBezTo>
                      <a:pt x="2193611" y="0"/>
                      <a:pt x="2232248" y="38637"/>
                      <a:pt x="2232248" y="86299"/>
                    </a:cubicBezTo>
                    <a:lnTo>
                      <a:pt x="2232248" y="956295"/>
                    </a:lnTo>
                    <a:lnTo>
                      <a:pt x="0" y="956295"/>
                    </a:lnTo>
                    <a:lnTo>
                      <a:pt x="0" y="86299"/>
                    </a:lnTo>
                    <a:cubicBezTo>
                      <a:pt x="0" y="38637"/>
                      <a:pt x="38637" y="0"/>
                      <a:pt x="86299" y="0"/>
                    </a:cubicBezTo>
                    <a:close/>
                  </a:path>
                </a:pathLst>
              </a:custGeom>
              <a:solidFill>
                <a:srgbClr val="1C4073"/>
              </a:solidFill>
              <a:ln>
                <a:solidFill>
                  <a:srgbClr val="1C40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en-US" sz="27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</p:grpSp>
        <p:sp>
          <p:nvSpPr>
            <p:cNvPr id="118" name="TextBox 29"/>
            <p:cNvSpPr/>
            <p:nvPr/>
          </p:nvSpPr>
          <p:spPr>
            <a:xfrm>
              <a:off x="1108800" y="3493080"/>
              <a:ext cx="5788080" cy="103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15000"/>
                </a:lnSpc>
                <a:spcAft>
                  <a:spcPts val="1001"/>
                </a:spcAft>
              </a:pPr>
              <a:r>
                <a:rPr lang="ru-RU" sz="1800" b="1" strike="noStrike" spc="-1">
                  <a:solidFill>
                    <a:schemeClr val="dk1"/>
                  </a:solidFill>
                  <a:latin typeface="DIN Pro Black"/>
                  <a:ea typeface="Times New Roman"/>
                </a:rPr>
                <a:t>Нетрадиционные сексуальные отношения </a:t>
              </a:r>
              <a:r>
                <a:rPr lang="ru-RU" sz="1800" b="1" strike="noStrike" spc="-1">
                  <a:solidFill>
                    <a:schemeClr val="dk1"/>
                  </a:solidFill>
                  <a:latin typeface="DIN Pro Bold"/>
                  <a:ea typeface="Times New Roman"/>
                </a:rPr>
                <a:t>– </a:t>
              </a:r>
              <a:r>
                <a:rPr lang="ru-RU" sz="1800" b="0" strike="noStrike" spc="-1">
                  <a:solidFill>
                    <a:schemeClr val="dk1"/>
                  </a:solidFill>
                  <a:latin typeface="DIN Pro Bold"/>
                  <a:ea typeface="Times New Roman"/>
                </a:rPr>
                <a:t>отношения, отличные от гетеросексуальных и моногамных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9" name="Группа 35"/>
          <p:cNvGrpSpPr/>
          <p:nvPr/>
        </p:nvGrpSpPr>
        <p:grpSpPr>
          <a:xfrm>
            <a:off x="228600" y="5007960"/>
            <a:ext cx="6684480" cy="1545120"/>
            <a:chOff x="228600" y="5007960"/>
            <a:chExt cx="6684480" cy="1545120"/>
          </a:xfrm>
        </p:grpSpPr>
        <p:grpSp>
          <p:nvGrpSpPr>
            <p:cNvPr id="120" name="Group 2"/>
            <p:cNvGrpSpPr/>
            <p:nvPr/>
          </p:nvGrpSpPr>
          <p:grpSpPr>
            <a:xfrm>
              <a:off x="228600" y="5007960"/>
              <a:ext cx="6684480" cy="1545120"/>
              <a:chOff x="228600" y="5007960"/>
              <a:chExt cx="6684480" cy="1545120"/>
            </a:xfrm>
          </p:grpSpPr>
          <p:sp>
            <p:nvSpPr>
              <p:cNvPr id="121" name="Rounded Rectangle 3"/>
              <p:cNvSpPr/>
              <p:nvPr/>
            </p:nvSpPr>
            <p:spPr>
              <a:xfrm rot="16200000">
                <a:off x="2803680" y="2432520"/>
                <a:ext cx="1533960" cy="6684480"/>
              </a:xfrm>
              <a:prstGeom prst="roundRect">
                <a:avLst>
                  <a:gd name="adj" fmla="val 3866"/>
                </a:avLst>
              </a:prstGeom>
              <a:solidFill>
                <a:schemeClr val="bg1"/>
              </a:solidFill>
              <a:ln w="25400">
                <a:solidFill>
                  <a:srgbClr val="1C40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en-US" sz="27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  <p:sp>
            <p:nvSpPr>
              <p:cNvPr id="122" name="Rounded Rectangle 4"/>
              <p:cNvSpPr/>
              <p:nvPr/>
            </p:nvSpPr>
            <p:spPr>
              <a:xfrm rot="16200000">
                <a:off x="-169200" y="5415120"/>
                <a:ext cx="1541160" cy="734760"/>
              </a:xfrm>
              <a:custGeom>
                <a:avLst/>
                <a:gdLst>
                  <a:gd name="textAreaLeft" fmla="*/ 0 w 1541160"/>
                  <a:gd name="textAreaRight" fmla="*/ 1541520 w 1541160"/>
                  <a:gd name="textAreaTop" fmla="*/ 0 h 734760"/>
                  <a:gd name="textAreaBottom" fmla="*/ 735120 h 734760"/>
                </a:gdLst>
                <a:ahLst/>
                <a:cxnLst/>
                <a:rect l="textAreaLeft" t="textAreaTop" r="textAreaRight" b="textAreaBottom"/>
                <a:pathLst>
                  <a:path w="2232248" h="956295">
                    <a:moveTo>
                      <a:pt x="86299" y="0"/>
                    </a:moveTo>
                    <a:lnTo>
                      <a:pt x="2145949" y="0"/>
                    </a:lnTo>
                    <a:cubicBezTo>
                      <a:pt x="2193611" y="0"/>
                      <a:pt x="2232248" y="38637"/>
                      <a:pt x="2232248" y="86299"/>
                    </a:cubicBezTo>
                    <a:lnTo>
                      <a:pt x="2232248" y="956295"/>
                    </a:lnTo>
                    <a:lnTo>
                      <a:pt x="0" y="956295"/>
                    </a:lnTo>
                    <a:lnTo>
                      <a:pt x="0" y="86299"/>
                    </a:lnTo>
                    <a:cubicBezTo>
                      <a:pt x="0" y="38637"/>
                      <a:pt x="38637" y="0"/>
                      <a:pt x="86299" y="0"/>
                    </a:cubicBezTo>
                    <a:close/>
                  </a:path>
                </a:pathLst>
              </a:custGeom>
              <a:solidFill>
                <a:srgbClr val="1C4073"/>
              </a:solidFill>
              <a:ln>
                <a:solidFill>
                  <a:srgbClr val="1C40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en-US" sz="27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</p:grpSp>
        <p:sp>
          <p:nvSpPr>
            <p:cNvPr id="123" name="TextBox 37"/>
            <p:cNvSpPr/>
            <p:nvPr/>
          </p:nvSpPr>
          <p:spPr>
            <a:xfrm>
              <a:off x="1073880" y="5014440"/>
              <a:ext cx="5788080" cy="135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15000"/>
                </a:lnSpc>
                <a:spcAft>
                  <a:spcPts val="1001"/>
                </a:spcAft>
              </a:pPr>
              <a:r>
                <a:rPr lang="ru-RU" sz="1800" b="1" strike="noStrike" spc="-1">
                  <a:solidFill>
                    <a:schemeClr val="dk1"/>
                  </a:solidFill>
                  <a:latin typeface="DIN Pro Black"/>
                  <a:ea typeface="Times New Roman"/>
                </a:rPr>
                <a:t>Нетрадиционные сексуальные предпочтения </a:t>
              </a:r>
              <a:r>
                <a:rPr lang="ru-RU" sz="1800" b="1" strike="noStrike" spc="-1">
                  <a:solidFill>
                    <a:schemeClr val="dk1"/>
                  </a:solidFill>
                  <a:latin typeface="DIN Pro Bold"/>
                  <a:ea typeface="Times New Roman"/>
                </a:rPr>
                <a:t>– </a:t>
              </a:r>
              <a:r>
                <a:rPr lang="ru-RU" sz="1800" b="0" strike="noStrike" spc="-1">
                  <a:solidFill>
                    <a:schemeClr val="dk1"/>
                  </a:solidFill>
                  <a:latin typeface="DIN Pro Bold"/>
                  <a:ea typeface="Times New Roman"/>
                </a:rPr>
                <a:t>признание преимущества отношений, отличных от гетеросексуальных и моногамных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4" name="PlaceHolder 1"/>
          <p:cNvSpPr>
            <a:spLocks noGrp="1"/>
          </p:cNvSpPr>
          <p:nvPr>
            <p:ph type="sldNum" idx="4294967295"/>
          </p:nvPr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DIN Pro Bold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34563A8-F28A-41F3-9FF1-BC6468517027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DIN Pro Medium"/>
              </a:rPr>
              <a:t>16</a:t>
            </a:fld>
            <a:endParaRPr lang="ru-RU" sz="1200" b="0" strike="noStrike" spc="-1" dirty="0">
              <a:solidFill>
                <a:srgbClr val="000000"/>
              </a:solidFill>
              <a:latin typeface="DIN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6817351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Рисунок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34360" y="49320"/>
            <a:ext cx="1079280" cy="1205280"/>
          </a:xfrm>
          <a:prstGeom prst="rect">
            <a:avLst/>
          </a:prstGeom>
          <a:ln w="0">
            <a:noFill/>
          </a:ln>
        </p:spPr>
      </p:pic>
      <p:cxnSp>
        <p:nvCxnSpPr>
          <p:cNvPr id="126" name="Прямая соединительная линия 6"/>
          <p:cNvCxnSpPr/>
          <p:nvPr/>
        </p:nvCxnSpPr>
        <p:spPr>
          <a:xfrm>
            <a:off x="0" y="1315440"/>
            <a:ext cx="12192120" cy="360"/>
          </a:xfrm>
          <a:prstGeom prst="straightConnector1">
            <a:avLst/>
          </a:prstGeom>
          <a:ln>
            <a:solidFill>
              <a:srgbClr val="1C4073"/>
            </a:solidFill>
          </a:ln>
        </p:spPr>
      </p:cxnSp>
      <p:sp>
        <p:nvSpPr>
          <p:cNvPr id="127" name="Round Single Corner Rectangle 4"/>
          <p:cNvSpPr/>
          <p:nvPr/>
        </p:nvSpPr>
        <p:spPr>
          <a:xfrm>
            <a:off x="6155280" y="1495440"/>
            <a:ext cx="5364000" cy="2365560"/>
          </a:xfrm>
          <a:prstGeom prst="round1Rect">
            <a:avLst>
              <a:gd name="adj" fmla="val 16667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27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8" name="Round Single Corner Rectangle 9"/>
          <p:cNvSpPr/>
          <p:nvPr/>
        </p:nvSpPr>
        <p:spPr>
          <a:xfrm rot="10800000">
            <a:off x="684000" y="3999600"/>
            <a:ext cx="5342040" cy="2230200"/>
          </a:xfrm>
          <a:prstGeom prst="round1Rect">
            <a:avLst>
              <a:gd name="adj" fmla="val 16667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27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9" name="Round Single Corner Rectangle 10"/>
          <p:cNvSpPr/>
          <p:nvPr/>
        </p:nvSpPr>
        <p:spPr>
          <a:xfrm flipH="1">
            <a:off x="682920" y="1495440"/>
            <a:ext cx="5342040" cy="2365560"/>
          </a:xfrm>
          <a:prstGeom prst="round1Rect">
            <a:avLst>
              <a:gd name="adj" fmla="val 16667"/>
            </a:avLst>
          </a:prstGeom>
          <a:solidFill>
            <a:srgbClr val="1C4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27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0" name="Round Single Corner Rectangle 11"/>
          <p:cNvSpPr/>
          <p:nvPr/>
        </p:nvSpPr>
        <p:spPr>
          <a:xfrm rot="10800000" flipH="1">
            <a:off x="6155640" y="3994560"/>
            <a:ext cx="5364000" cy="2230200"/>
          </a:xfrm>
          <a:prstGeom prst="round1Rect">
            <a:avLst>
              <a:gd name="adj" fmla="val 16667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27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1" name="TextBox 14"/>
          <p:cNvSpPr/>
          <p:nvPr/>
        </p:nvSpPr>
        <p:spPr>
          <a:xfrm>
            <a:off x="1659600" y="1818360"/>
            <a:ext cx="4268160" cy="179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lt1"/>
                </a:solidFill>
                <a:latin typeface="DIN Pro Bold"/>
              </a:rPr>
              <a:t>Демонстрация нетрадиционных сексуальных отношений, предпочтений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1" strike="noStrike" spc="-1">
                <a:solidFill>
                  <a:schemeClr val="lt1"/>
                </a:solidFill>
                <a:latin typeface="DIN Pro Black"/>
              </a:rPr>
              <a:t>(не пропагандирующая </a:t>
            </a:r>
            <a:r>
              <a:rPr lang="ru-RU" sz="1400" b="0" strike="noStrike" spc="-1">
                <a:solidFill>
                  <a:schemeClr val="lt1"/>
                </a:solidFill>
                <a:latin typeface="DIN Pro Bold"/>
              </a:rPr>
              <a:t>нетрадиционные сексуальные отношения и (или) предпочтения):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lt1"/>
                </a:solidFill>
                <a:latin typeface="DIN Pro Bold"/>
              </a:rPr>
              <a:t>- маркировка знаком «18+»;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lt1"/>
                </a:solidFill>
                <a:latin typeface="DIN Pro Bold"/>
              </a:rPr>
              <a:t>- выход в эфир с 23 часов до 4 часов по местному времени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Box 17"/>
          <p:cNvSpPr/>
          <p:nvPr/>
        </p:nvSpPr>
        <p:spPr>
          <a:xfrm>
            <a:off x="1786680" y="4686480"/>
            <a:ext cx="376884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lt1"/>
                </a:solidFill>
                <a:latin typeface="DIN Pro Black"/>
              </a:rPr>
              <a:t>ЗАПРЕЩЕНА</a:t>
            </a:r>
            <a:r>
              <a:rPr lang="ru-RU" sz="2000" b="0" strike="noStrike" spc="-1">
                <a:solidFill>
                  <a:schemeClr val="lt1"/>
                </a:solidFill>
                <a:latin typeface="Calibri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strike="noStrike" spc="-1">
                <a:solidFill>
                  <a:schemeClr val="lt1"/>
                </a:solidFill>
                <a:latin typeface="DIN Pro Bold"/>
              </a:rPr>
              <a:t>пропаганда смены пола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Box 20"/>
          <p:cNvSpPr/>
          <p:nvPr/>
        </p:nvSpPr>
        <p:spPr>
          <a:xfrm>
            <a:off x="6648120" y="2111040"/>
            <a:ext cx="452088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lt1"/>
                </a:solidFill>
                <a:latin typeface="DIN Pro Black"/>
              </a:rPr>
              <a:t>ЗАПРЕЩЕНА</a:t>
            </a:r>
            <a:r>
              <a:rPr lang="ru-RU" sz="2000" b="0" strike="noStrike" spc="-1">
                <a:solidFill>
                  <a:schemeClr val="lt1"/>
                </a:solidFill>
                <a:latin typeface="Calibri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strike="noStrike" spc="-1">
                <a:solidFill>
                  <a:schemeClr val="lt1"/>
                </a:solidFill>
                <a:latin typeface="DIN Pro Bold"/>
              </a:rPr>
              <a:t>пропаганда нетрадиционных сексуальных отношений, предпочтений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TextBox 23"/>
          <p:cNvSpPr/>
          <p:nvPr/>
        </p:nvSpPr>
        <p:spPr>
          <a:xfrm>
            <a:off x="6734160" y="4689000"/>
            <a:ext cx="396684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lt1"/>
                </a:solidFill>
                <a:latin typeface="DIN Pro Black"/>
              </a:rPr>
              <a:t>ЗАПРЕЩЕНА</a:t>
            </a:r>
            <a:r>
              <a:rPr lang="ru-RU" sz="2000" b="1" strike="noStrike" spc="-1">
                <a:solidFill>
                  <a:schemeClr val="lt1"/>
                </a:solidFill>
                <a:latin typeface="Calibri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strike="noStrike" spc="-1">
                <a:solidFill>
                  <a:schemeClr val="lt1"/>
                </a:solidFill>
                <a:latin typeface="DIN Pro Bold"/>
              </a:rPr>
              <a:t>пропаганда педофилии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Рисунок 2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12520" y="5109120"/>
            <a:ext cx="974160" cy="974160"/>
          </a:xfrm>
          <a:prstGeom prst="rect">
            <a:avLst/>
          </a:prstGeom>
          <a:ln w="0">
            <a:noFill/>
          </a:ln>
        </p:spPr>
      </p:pic>
      <p:pic>
        <p:nvPicPr>
          <p:cNvPr id="136" name="Рисунок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380240" y="1578600"/>
            <a:ext cx="974160" cy="974160"/>
          </a:xfrm>
          <a:prstGeom prst="rect">
            <a:avLst/>
          </a:prstGeom>
          <a:ln w="0">
            <a:noFill/>
          </a:ln>
        </p:spPr>
      </p:pic>
      <p:pic>
        <p:nvPicPr>
          <p:cNvPr id="137" name="Рисунок 2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409760" y="5109120"/>
            <a:ext cx="974160" cy="974160"/>
          </a:xfrm>
          <a:prstGeom prst="rect">
            <a:avLst/>
          </a:prstGeom>
          <a:ln w="0">
            <a:noFill/>
          </a:ln>
        </p:spPr>
      </p:pic>
      <p:sp>
        <p:nvSpPr>
          <p:cNvPr id="138" name="Oval 7"/>
          <p:cNvSpPr/>
          <p:nvPr/>
        </p:nvSpPr>
        <p:spPr>
          <a:xfrm>
            <a:off x="939600" y="1751040"/>
            <a:ext cx="719640" cy="719640"/>
          </a:xfrm>
          <a:prstGeom prst="ellipse">
            <a:avLst/>
          </a:prstGeom>
          <a:solidFill>
            <a:srgbClr val="1C4073"/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1">
                <a:solidFill>
                  <a:schemeClr val="lt1"/>
                </a:solidFill>
                <a:latin typeface="Calibri"/>
              </a:rPr>
              <a:t>18+</a:t>
            </a:r>
            <a:endParaRPr lang="ru-RU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PlaceHolder 1"/>
          <p:cNvSpPr>
            <a:spLocks noGrp="1"/>
          </p:cNvSpPr>
          <p:nvPr>
            <p:ph type="sldNum" idx="4294967295"/>
          </p:nvPr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DIN Pro Bold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9F7089A-AB93-41FD-86D3-EB1EC84C117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DIN Pro Medium"/>
              </a:rPr>
              <a:t>17</a:t>
            </a:fld>
            <a:endParaRPr lang="ru-RU" sz="1200" b="0" strike="noStrike" spc="-1" dirty="0">
              <a:solidFill>
                <a:srgbClr val="000000"/>
              </a:solidFill>
              <a:latin typeface="DIN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8812743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Рисунок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34360" y="49320"/>
            <a:ext cx="1079280" cy="1205280"/>
          </a:xfrm>
          <a:prstGeom prst="rect">
            <a:avLst/>
          </a:prstGeom>
          <a:ln w="0">
            <a:noFill/>
          </a:ln>
        </p:spPr>
      </p:pic>
      <p:cxnSp>
        <p:nvCxnSpPr>
          <p:cNvPr id="141" name="Прямая соединительная линия 6"/>
          <p:cNvCxnSpPr/>
          <p:nvPr/>
        </p:nvCxnSpPr>
        <p:spPr>
          <a:xfrm>
            <a:off x="0" y="1315440"/>
            <a:ext cx="12192120" cy="360"/>
          </a:xfrm>
          <a:prstGeom prst="straightConnector1">
            <a:avLst/>
          </a:prstGeom>
          <a:ln>
            <a:solidFill>
              <a:srgbClr val="1C4073"/>
            </a:solidFill>
          </a:ln>
        </p:spPr>
      </p:cxnSp>
      <p:sp>
        <p:nvSpPr>
          <p:cNvPr id="142" name="TextBox 17"/>
          <p:cNvSpPr/>
          <p:nvPr/>
        </p:nvSpPr>
        <p:spPr>
          <a:xfrm>
            <a:off x="8571960" y="5974920"/>
            <a:ext cx="309492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lt1"/>
                </a:solidFill>
                <a:latin typeface="Calibri"/>
              </a:rPr>
              <a:t>ЗАПРЕЩЕНА</a:t>
            </a:r>
            <a:r>
              <a:rPr lang="ru-RU" sz="2000" b="0" strike="noStrike" spc="-1">
                <a:solidFill>
                  <a:schemeClr val="lt1"/>
                </a:solidFill>
                <a:latin typeface="Calibri"/>
              </a:rPr>
              <a:t> пропаганда смены пола.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TextBox 20"/>
          <p:cNvSpPr/>
          <p:nvPr/>
        </p:nvSpPr>
        <p:spPr>
          <a:xfrm>
            <a:off x="7163640" y="2327760"/>
            <a:ext cx="309492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lt1"/>
                </a:solidFill>
                <a:latin typeface="Calibri"/>
              </a:rPr>
              <a:t>ЗАПРЕЩЕНА</a:t>
            </a:r>
            <a:r>
              <a:rPr lang="ru-RU" sz="2000" b="0" strike="noStrike" spc="-1">
                <a:solidFill>
                  <a:schemeClr val="lt1"/>
                </a:solidFill>
                <a:latin typeface="Calibri"/>
              </a:rPr>
              <a:t> пропаганда нетрадиционных сексуальных отношений, предпочтений.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TextBox 23"/>
          <p:cNvSpPr/>
          <p:nvPr/>
        </p:nvSpPr>
        <p:spPr>
          <a:xfrm>
            <a:off x="7163640" y="4671360"/>
            <a:ext cx="309492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lt1"/>
                </a:solidFill>
                <a:latin typeface="Calibri"/>
              </a:rPr>
              <a:t>ЗАПРЕЩЕНА </a:t>
            </a:r>
            <a:r>
              <a:rPr lang="ru-RU" sz="2000" b="0" strike="noStrike" spc="-1">
                <a:solidFill>
                  <a:schemeClr val="lt1"/>
                </a:solidFill>
                <a:latin typeface="Calibri"/>
              </a:rPr>
              <a:t>пропаганда педофилии.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5" name="Рисунок 2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75520" y="5077080"/>
            <a:ext cx="974160" cy="974160"/>
          </a:xfrm>
          <a:prstGeom prst="rect">
            <a:avLst/>
          </a:prstGeom>
          <a:ln w="0">
            <a:noFill/>
          </a:ln>
        </p:spPr>
      </p:pic>
      <p:pic>
        <p:nvPicPr>
          <p:cNvPr id="146" name="Рисунок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342080" y="1790640"/>
            <a:ext cx="974160" cy="974160"/>
          </a:xfrm>
          <a:prstGeom prst="rect">
            <a:avLst/>
          </a:prstGeom>
          <a:ln w="0">
            <a:noFill/>
          </a:ln>
        </p:spPr>
      </p:pic>
      <p:pic>
        <p:nvPicPr>
          <p:cNvPr id="147" name="Рисунок 2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342080" y="5077080"/>
            <a:ext cx="974160" cy="974160"/>
          </a:xfrm>
          <a:prstGeom prst="rect">
            <a:avLst/>
          </a:prstGeom>
          <a:ln w="0">
            <a:noFill/>
          </a:ln>
        </p:spPr>
      </p:pic>
      <p:sp>
        <p:nvSpPr>
          <p:cNvPr id="148" name="Блок-схема: процесс 33"/>
          <p:cNvSpPr/>
          <p:nvPr/>
        </p:nvSpPr>
        <p:spPr>
          <a:xfrm>
            <a:off x="1113840" y="530640"/>
            <a:ext cx="9878400" cy="1899360"/>
          </a:xfrm>
          <a:prstGeom prst="flowChartProcess">
            <a:avLst/>
          </a:prstGeom>
          <a:solidFill>
            <a:srgbClr val="1C4073"/>
          </a:solidFill>
          <a:ln>
            <a:solidFill>
              <a:srgbClr val="1C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lt1"/>
                </a:solidFill>
                <a:latin typeface="DIN Pro Bold"/>
              </a:rPr>
              <a:t>Запрещено распространять </a:t>
            </a:r>
            <a:endParaRPr lang="ru-RU" sz="2400" b="0" strike="noStrike" spc="-1" dirty="0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lt1"/>
                </a:solidFill>
                <a:latin typeface="DIN Pro Bold"/>
              </a:rPr>
              <a:t>среди несовершеннолетних информацию,</a:t>
            </a:r>
            <a:endParaRPr lang="ru-RU" sz="2400" b="0" strike="noStrike" spc="-1" dirty="0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lt1"/>
                </a:solidFill>
                <a:latin typeface="DIN Pro Bold"/>
              </a:rPr>
              <a:t> </a:t>
            </a:r>
            <a:r>
              <a:rPr lang="ru-RU" sz="2400" b="0" strike="noStrike" spc="-1" dirty="0">
                <a:solidFill>
                  <a:schemeClr val="lt1"/>
                </a:solidFill>
                <a:latin typeface="DIN Pro Black"/>
              </a:rPr>
              <a:t>ДЕМОНСТРИРУЮЩУЮ </a:t>
            </a:r>
            <a:r>
              <a:rPr lang="ru-RU" sz="2400" b="0" strike="noStrike" spc="-1" dirty="0">
                <a:solidFill>
                  <a:schemeClr val="lt1"/>
                </a:solidFill>
                <a:latin typeface="DIN Pro Bold"/>
              </a:rPr>
              <a:t>нетрадиционные сексуальные отношения</a:t>
            </a:r>
            <a:endParaRPr lang="ru-RU" sz="24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Oval 7"/>
          <p:cNvSpPr/>
          <p:nvPr/>
        </p:nvSpPr>
        <p:spPr>
          <a:xfrm>
            <a:off x="1242941" y="2104027"/>
            <a:ext cx="1486800" cy="1464480"/>
          </a:xfrm>
          <a:prstGeom prst="ellipse">
            <a:avLst/>
          </a:prstGeom>
          <a:solidFill>
            <a:srgbClr val="1C4073"/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4000" b="1" strike="noStrike" spc="-1">
                <a:solidFill>
                  <a:schemeClr val="lt1"/>
                </a:solidFill>
                <a:latin typeface="DIN Pro Black"/>
              </a:rPr>
              <a:t>18+</a:t>
            </a:r>
            <a:endParaRPr lang="ru-RU" sz="4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TextBox 1"/>
          <p:cNvSpPr/>
          <p:nvPr/>
        </p:nvSpPr>
        <p:spPr>
          <a:xfrm>
            <a:off x="532080" y="3593700"/>
            <a:ext cx="5221800" cy="1919160"/>
          </a:xfrm>
          <a:prstGeom prst="rect">
            <a:avLst/>
          </a:prstGeom>
          <a:noFill/>
          <a:ln w="28575">
            <a:solidFill>
              <a:srgbClr val="1C407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1C4073"/>
                </a:solidFill>
                <a:latin typeface="DIN Pro Black"/>
              </a:rPr>
              <a:t>Демонстрация: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2000" b="0" strike="noStrike" spc="-1" dirty="0">
                <a:solidFill>
                  <a:schemeClr val="dk1"/>
                </a:solidFill>
                <a:latin typeface="DIN Pro Bold"/>
              </a:rPr>
              <a:t>Речевая (словесное описание)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2000" b="0" strike="noStrike" spc="-1" dirty="0">
                <a:solidFill>
                  <a:schemeClr val="dk1"/>
                </a:solidFill>
                <a:latin typeface="DIN Pro Bold"/>
              </a:rPr>
              <a:t>Наглядная (с помощью изобразительных средств)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TextBox 2"/>
          <p:cNvSpPr/>
          <p:nvPr/>
        </p:nvSpPr>
        <p:spPr>
          <a:xfrm>
            <a:off x="5837400" y="2831400"/>
            <a:ext cx="5983920" cy="344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2000" b="0" strike="noStrike" spc="-1">
                <a:solidFill>
                  <a:schemeClr val="dk1"/>
                </a:solidFill>
                <a:latin typeface="DIN Pro Bold"/>
              </a:rPr>
              <a:t>Не подлежит распространению посредством теле- и радиовещания с 4 часов до 23 часов по местному времени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2000" b="0" strike="noStrike" spc="-1">
                <a:solidFill>
                  <a:schemeClr val="dk1"/>
                </a:solidFill>
                <a:latin typeface="DIN Pro Bold"/>
              </a:rPr>
              <a:t>За исключением теле- и радиопрограмм доступ к которым осуществляется исключительно на платной основе с использованием декодирующих технических устройств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1"/>
          <p:cNvSpPr>
            <a:spLocks noGrp="1"/>
          </p:cNvSpPr>
          <p:nvPr>
            <p:ph type="sldNum" idx="4294967295"/>
          </p:nvPr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DIN Pro Bold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F0F10A9-E1D8-411E-985B-FEBF1CED1FA8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DIN Pro Medium"/>
              </a:rPr>
              <a:t>18</a:t>
            </a:fld>
            <a:endParaRPr lang="ru-RU" sz="1200" b="0" strike="noStrike" spc="-1" dirty="0">
              <a:solidFill>
                <a:srgbClr val="000000"/>
              </a:solidFill>
              <a:latin typeface="DIN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53281855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34360" y="49320"/>
            <a:ext cx="1079280" cy="1205280"/>
          </a:xfrm>
          <a:prstGeom prst="rect">
            <a:avLst/>
          </a:prstGeom>
          <a:ln w="0">
            <a:noFill/>
          </a:ln>
        </p:spPr>
      </p:pic>
      <p:cxnSp>
        <p:nvCxnSpPr>
          <p:cNvPr id="154" name="Прямая соединительная линия 21"/>
          <p:cNvCxnSpPr/>
          <p:nvPr/>
        </p:nvCxnSpPr>
        <p:spPr>
          <a:xfrm>
            <a:off x="0" y="1315440"/>
            <a:ext cx="12192120" cy="360"/>
          </a:xfrm>
          <a:prstGeom prst="straightConnector1">
            <a:avLst/>
          </a:prstGeom>
          <a:ln>
            <a:solidFill>
              <a:srgbClr val="1C4073"/>
            </a:solidFill>
          </a:ln>
        </p:spPr>
      </p:cxnSp>
      <p:sp>
        <p:nvSpPr>
          <p:cNvPr id="155" name="Заголовок 6"/>
          <p:cNvSpPr/>
          <p:nvPr/>
        </p:nvSpPr>
        <p:spPr>
          <a:xfrm>
            <a:off x="0" y="565200"/>
            <a:ext cx="11124720" cy="69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just" defTabSz="914400">
              <a:lnSpc>
                <a:spcPct val="90000"/>
              </a:lnSpc>
              <a:tabLst>
                <a:tab pos="0" algn="l"/>
              </a:tabLst>
            </a:pPr>
            <a:endParaRPr lang="ru-RU" sz="3200" b="1" strike="noStrike" spc="-1">
              <a:solidFill>
                <a:srgbClr val="1C4073"/>
              </a:solidFill>
              <a:latin typeface="Calibri"/>
              <a:ea typeface="Times New Roman"/>
            </a:endParaRPr>
          </a:p>
        </p:txBody>
      </p:sp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80320" y="491400"/>
            <a:ext cx="9581040" cy="69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2400" b="1" strike="noStrike" spc="-1" dirty="0">
                <a:solidFill>
                  <a:srgbClr val="1C4073"/>
                </a:solidFill>
                <a:latin typeface="DIN Pro Black"/>
              </a:rPr>
              <a:t>ДЕМОНСТРАЦИЯ НЕТРАДИЦИОННЫХ ОТНОШЕНИЙ</a:t>
            </a:r>
            <a:endParaRPr lang="ru-RU" sz="24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ldNum" idx="4294967295"/>
          </p:nvPr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DIN Pro Bold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FCAADC7-AC2C-4F89-8A21-46A3F33317FF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DIN Pro Medium"/>
              </a:rPr>
              <a:t>19</a:t>
            </a:fld>
            <a:endParaRPr lang="ru-RU" sz="1200" b="0" strike="noStrike" spc="-1" dirty="0">
              <a:solidFill>
                <a:srgbClr val="000000"/>
              </a:solidFill>
              <a:latin typeface="DIN Pro Medium"/>
            </a:endParaRPr>
          </a:p>
        </p:txBody>
      </p:sp>
      <p:pic>
        <p:nvPicPr>
          <p:cNvPr id="158" name="Рисунок 1"/>
          <p:cNvPicPr/>
          <p:nvPr/>
        </p:nvPicPr>
        <p:blipFill>
          <a:blip r:embed="rId4"/>
          <a:stretch/>
        </p:blipFill>
        <p:spPr>
          <a:xfrm>
            <a:off x="580320" y="1554840"/>
            <a:ext cx="5717880" cy="3777480"/>
          </a:xfrm>
          <a:prstGeom prst="rect">
            <a:avLst/>
          </a:prstGeom>
          <a:ln w="0">
            <a:noFill/>
          </a:ln>
        </p:spPr>
      </p:pic>
      <p:sp>
        <p:nvSpPr>
          <p:cNvPr id="159" name="Прямоугольник 2"/>
          <p:cNvSpPr/>
          <p:nvPr/>
        </p:nvSpPr>
        <p:spPr>
          <a:xfrm>
            <a:off x="834480" y="5572080"/>
            <a:ext cx="3403800" cy="720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15000"/>
              </a:lnSpc>
              <a:spcAft>
                <a:spcPts val="1001"/>
              </a:spcAft>
            </a:pPr>
            <a:r>
              <a:rPr lang="ru-RU" sz="1800" b="0" strike="noStrike" spc="-1">
                <a:solidFill>
                  <a:schemeClr val="dk1"/>
                </a:solidFill>
                <a:latin typeface="DIN Pro Cond Black"/>
                <a:ea typeface="Times New Roman"/>
              </a:rPr>
              <a:t>Клип </a:t>
            </a:r>
            <a:r>
              <a:rPr lang="en-US" sz="1800" b="0" strike="noStrike" spc="-1">
                <a:solidFill>
                  <a:schemeClr val="dk1"/>
                </a:solidFill>
                <a:latin typeface="DIN Pro Cond Black"/>
                <a:ea typeface="Times New Roman"/>
              </a:rPr>
              <a:t>Rita Ora ft. Cardi B, Bebe Rexha &amp; Charli XCX – «Girls»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0" name="Picture 1"/>
          <p:cNvPicPr/>
          <p:nvPr/>
        </p:nvPicPr>
        <p:blipFill>
          <a:blip r:embed="rId5"/>
          <a:stretch/>
        </p:blipFill>
        <p:spPr>
          <a:xfrm>
            <a:off x="6660000" y="2094840"/>
            <a:ext cx="4999320" cy="294516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9091280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34360" y="49320"/>
            <a:ext cx="1078920" cy="1204920"/>
          </a:xfrm>
          <a:prstGeom prst="rect">
            <a:avLst/>
          </a:prstGeom>
          <a:ln w="0">
            <a:noFill/>
          </a:ln>
        </p:spPr>
      </p:pic>
      <p:cxnSp>
        <p:nvCxnSpPr>
          <p:cNvPr id="67" name="Прямая соединительная линия 6"/>
          <p:cNvCxnSpPr/>
          <p:nvPr/>
        </p:nvCxnSpPr>
        <p:spPr>
          <a:xfrm>
            <a:off x="0" y="1315440"/>
            <a:ext cx="12192480" cy="720"/>
          </a:xfrm>
          <a:prstGeom prst="straightConnector1">
            <a:avLst/>
          </a:prstGeom>
          <a:ln w="0">
            <a:solidFill>
              <a:srgbClr val="1C4073"/>
            </a:solidFill>
          </a:ln>
        </p:spPr>
      </p:cxnSp>
      <p:sp>
        <p:nvSpPr>
          <p:cNvPr id="68" name="PlaceHolder 1"/>
          <p:cNvSpPr>
            <a:spLocks noGrp="1"/>
          </p:cNvSpPr>
          <p:nvPr>
            <p:ph/>
          </p:nvPr>
        </p:nvSpPr>
        <p:spPr>
          <a:xfrm>
            <a:off x="436320" y="1424160"/>
            <a:ext cx="11364840" cy="1089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chemeClr val="dk1"/>
                </a:solidFill>
                <a:latin typeface="DIN Pro Black"/>
              </a:rPr>
              <a:t>Запрещается распространение материалов, содержащих информацию о несовершеннолетнем, пострадавшем в результате противоправных действий (бездействия), а именно: 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extBox 30"/>
          <p:cNvSpPr/>
          <p:nvPr/>
        </p:nvSpPr>
        <p:spPr>
          <a:xfrm>
            <a:off x="199080" y="538200"/>
            <a:ext cx="769212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1C4073"/>
                </a:solidFill>
                <a:latin typeface="DIN Pro Black"/>
              </a:rPr>
              <a:t>Ст. 4 Закона о СМИ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0" name="Группа 9"/>
          <p:cNvGrpSpPr/>
          <p:nvPr/>
        </p:nvGrpSpPr>
        <p:grpSpPr>
          <a:xfrm>
            <a:off x="1506240" y="2586960"/>
            <a:ext cx="9672840" cy="1287720"/>
            <a:chOff x="1506240" y="2586960"/>
            <a:chExt cx="9672840" cy="1287720"/>
          </a:xfrm>
        </p:grpSpPr>
        <p:sp>
          <p:nvSpPr>
            <p:cNvPr id="71" name="Скругленный прямоугольник 11"/>
            <p:cNvSpPr/>
            <p:nvPr/>
          </p:nvSpPr>
          <p:spPr>
            <a:xfrm>
              <a:off x="1506240" y="2586960"/>
              <a:ext cx="9672840" cy="1287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1C4073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" name="Скругленный прямоугольник 4"/>
            <p:cNvSpPr/>
            <p:nvPr/>
          </p:nvSpPr>
          <p:spPr>
            <a:xfrm>
              <a:off x="1570680" y="2649960"/>
              <a:ext cx="9543960" cy="116208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numCol="1" spcCol="1440" anchor="ctr">
              <a:noAutofit/>
            </a:bodyPr>
            <a:lstStyle/>
            <a:p>
              <a:pPr algn="just" defTabSz="1066680">
                <a:lnSpc>
                  <a:spcPct val="90000"/>
                </a:lnSpc>
                <a:spcAft>
                  <a:spcPts val="839"/>
                </a:spcAft>
              </a:pPr>
              <a:r>
                <a:rPr lang="ru-RU" sz="2400" b="1" strike="noStrike" spc="-1">
                  <a:solidFill>
                    <a:schemeClr val="dk1"/>
                  </a:solidFill>
                  <a:latin typeface="DIN Pro Bold"/>
                </a:rPr>
                <a:t>Фамилию, имя, отчество, фото- и видеоизображение, дату рождения, аудиозапись голоса, место жительства или место временного пребывания, место учебы или работы несовершеннолетнего</a:t>
              </a:r>
              <a:endParaRPr lang="ru-RU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3" name="Группа 13"/>
          <p:cNvGrpSpPr/>
          <p:nvPr/>
        </p:nvGrpSpPr>
        <p:grpSpPr>
          <a:xfrm>
            <a:off x="1506240" y="4010400"/>
            <a:ext cx="9672840" cy="1254600"/>
            <a:chOff x="1506240" y="4010400"/>
            <a:chExt cx="9672840" cy="1254600"/>
          </a:xfrm>
        </p:grpSpPr>
        <p:sp>
          <p:nvSpPr>
            <p:cNvPr id="74" name="Скругленный прямоугольник 16"/>
            <p:cNvSpPr/>
            <p:nvPr/>
          </p:nvSpPr>
          <p:spPr>
            <a:xfrm>
              <a:off x="1506240" y="4010400"/>
              <a:ext cx="9672840" cy="1254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1C4073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Скругленный прямоугольник 4"/>
            <p:cNvSpPr/>
            <p:nvPr/>
          </p:nvSpPr>
          <p:spPr>
            <a:xfrm>
              <a:off x="1580760" y="4125960"/>
              <a:ext cx="9523800" cy="87696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numCol="1" spcCol="1440" anchor="ctr">
              <a:noAutofit/>
            </a:bodyPr>
            <a:lstStyle/>
            <a:p>
              <a:pPr algn="just" defTabSz="1066680">
                <a:lnSpc>
                  <a:spcPct val="90000"/>
                </a:lnSpc>
                <a:spcAft>
                  <a:spcPts val="839"/>
                </a:spcAft>
              </a:pPr>
              <a:r>
                <a:rPr lang="ru-RU" sz="2400" b="1" strike="noStrike" spc="-1">
                  <a:solidFill>
                    <a:schemeClr val="dk1"/>
                  </a:solidFill>
                  <a:latin typeface="DIN Pro Bold"/>
                </a:rPr>
                <a:t>Фамилии, имена, отчества, фото- и видеоизображения его родителей и иных законных представителей</a:t>
              </a:r>
              <a:endParaRPr lang="ru-RU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6" name="Группа 18"/>
          <p:cNvGrpSpPr/>
          <p:nvPr/>
        </p:nvGrpSpPr>
        <p:grpSpPr>
          <a:xfrm>
            <a:off x="1506240" y="5400720"/>
            <a:ext cx="9672480" cy="1213200"/>
            <a:chOff x="1506240" y="5400720"/>
            <a:chExt cx="9672480" cy="1213200"/>
          </a:xfrm>
        </p:grpSpPr>
        <p:sp>
          <p:nvSpPr>
            <p:cNvPr id="77" name="Скругленный прямоугольник 19"/>
            <p:cNvSpPr/>
            <p:nvPr/>
          </p:nvSpPr>
          <p:spPr>
            <a:xfrm>
              <a:off x="1506240" y="5400720"/>
              <a:ext cx="9672480" cy="1213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1C4073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" name="Скругленный прямоугольник 4"/>
            <p:cNvSpPr/>
            <p:nvPr/>
          </p:nvSpPr>
          <p:spPr>
            <a:xfrm>
              <a:off x="1570680" y="5459760"/>
              <a:ext cx="9543600" cy="96732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numCol="1" spcCol="1440" anchor="ctr">
              <a:noAutofit/>
            </a:bodyPr>
            <a:lstStyle/>
            <a:p>
              <a:pPr algn="just" defTabSz="1066680">
                <a:lnSpc>
                  <a:spcPct val="90000"/>
                </a:lnSpc>
                <a:spcAft>
                  <a:spcPts val="839"/>
                </a:spcAft>
              </a:pPr>
              <a:r>
                <a:rPr lang="ru-RU" sz="2400" b="1" strike="noStrike" spc="-1">
                  <a:solidFill>
                    <a:schemeClr val="dk1"/>
                  </a:solidFill>
                  <a:latin typeface="DIN Pro Bold"/>
                </a:rPr>
                <a:t>Иную информацию, позволяющую прямо или косвенно установить личность такого несовершеннолетнего</a:t>
              </a:r>
              <a:endParaRPr lang="ru-RU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79" name="Picture 2"/>
          <p:cNvPicPr/>
          <p:nvPr/>
        </p:nvPicPr>
        <p:blipFill>
          <a:blip r:embed="rId3"/>
          <a:stretch/>
        </p:blipFill>
        <p:spPr>
          <a:xfrm>
            <a:off x="283320" y="2621520"/>
            <a:ext cx="1218960" cy="1218960"/>
          </a:xfrm>
          <a:prstGeom prst="rect">
            <a:avLst/>
          </a:prstGeom>
          <a:ln w="0">
            <a:noFill/>
          </a:ln>
        </p:spPr>
      </p:pic>
      <p:pic>
        <p:nvPicPr>
          <p:cNvPr id="80" name="Picture 3"/>
          <p:cNvPicPr/>
          <p:nvPr/>
        </p:nvPicPr>
        <p:blipFill>
          <a:blip r:embed="rId4"/>
          <a:stretch/>
        </p:blipFill>
        <p:spPr>
          <a:xfrm>
            <a:off x="436320" y="4181040"/>
            <a:ext cx="913680" cy="913680"/>
          </a:xfrm>
          <a:prstGeom prst="rect">
            <a:avLst/>
          </a:prstGeom>
          <a:ln w="0">
            <a:noFill/>
          </a:ln>
        </p:spPr>
      </p:pic>
      <p:pic>
        <p:nvPicPr>
          <p:cNvPr id="81" name="Picture 4"/>
          <p:cNvPicPr/>
          <p:nvPr/>
        </p:nvPicPr>
        <p:blipFill>
          <a:blip r:embed="rId5"/>
          <a:stretch/>
        </p:blipFill>
        <p:spPr>
          <a:xfrm>
            <a:off x="436320" y="5603400"/>
            <a:ext cx="913680" cy="913680"/>
          </a:xfrm>
          <a:prstGeom prst="rect">
            <a:avLst/>
          </a:prstGeom>
          <a:ln w="0">
            <a:noFill/>
          </a:ln>
        </p:spPr>
      </p:pic>
      <p:sp>
        <p:nvSpPr>
          <p:cNvPr id="82" name="PlaceHolder 2"/>
          <p:cNvSpPr>
            <a:spLocks noGrp="1"/>
          </p:cNvSpPr>
          <p:nvPr>
            <p:ph type="sldNum" idx="37"/>
          </p:nvPr>
        </p:nvSpPr>
        <p:spPr>
          <a:xfrm>
            <a:off x="9276391" y="6448469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chemeClr val="dk1">
                    <a:tint val="75000"/>
                  </a:schemeClr>
                </a:solidFill>
                <a:latin typeface="DIN Pro Bold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EB2835D-DAFA-4B8F-9270-C0DBA40A57FE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DIN Pro Medium"/>
              </a:rPr>
              <a:t>2</a:t>
            </a:fld>
            <a:endParaRPr lang="ru-RU" sz="1200" b="0" strike="noStrike" spc="-1" dirty="0">
              <a:solidFill>
                <a:srgbClr val="000000"/>
              </a:solidFill>
              <a:latin typeface="DIN Pro Medium"/>
            </a:endParaRP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Рисунок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34360" y="49320"/>
            <a:ext cx="1079280" cy="1205280"/>
          </a:xfrm>
          <a:prstGeom prst="rect">
            <a:avLst/>
          </a:prstGeom>
          <a:ln w="0">
            <a:noFill/>
          </a:ln>
        </p:spPr>
      </p:pic>
      <p:cxnSp>
        <p:nvCxnSpPr>
          <p:cNvPr id="162" name="Прямая соединительная линия 6"/>
          <p:cNvCxnSpPr/>
          <p:nvPr/>
        </p:nvCxnSpPr>
        <p:spPr>
          <a:xfrm>
            <a:off x="0" y="1315440"/>
            <a:ext cx="12192120" cy="360"/>
          </a:xfrm>
          <a:prstGeom prst="straightConnector1">
            <a:avLst/>
          </a:prstGeom>
          <a:ln>
            <a:solidFill>
              <a:srgbClr val="1C4073"/>
            </a:solidFill>
          </a:ln>
        </p:spPr>
      </p:cxnSp>
      <p:sp>
        <p:nvSpPr>
          <p:cNvPr id="163" name="TextBox 17"/>
          <p:cNvSpPr/>
          <p:nvPr/>
        </p:nvSpPr>
        <p:spPr>
          <a:xfrm>
            <a:off x="8478720" y="5697360"/>
            <a:ext cx="309492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lt1"/>
                </a:solidFill>
                <a:latin typeface="Calibri"/>
              </a:rPr>
              <a:t>ЗАПРЕЩЕНА</a:t>
            </a:r>
            <a:r>
              <a:rPr lang="ru-RU" sz="2000" b="0" strike="noStrike" spc="-1">
                <a:solidFill>
                  <a:schemeClr val="lt1"/>
                </a:solidFill>
                <a:latin typeface="Calibri"/>
              </a:rPr>
              <a:t> пропаганда смены пола.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TextBox 20"/>
          <p:cNvSpPr/>
          <p:nvPr/>
        </p:nvSpPr>
        <p:spPr>
          <a:xfrm>
            <a:off x="7163640" y="2327760"/>
            <a:ext cx="309492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lt1"/>
                </a:solidFill>
                <a:latin typeface="Calibri"/>
              </a:rPr>
              <a:t>ЗАПРЕЩЕНА</a:t>
            </a:r>
            <a:r>
              <a:rPr lang="ru-RU" sz="2000" b="0" strike="noStrike" spc="-1">
                <a:solidFill>
                  <a:schemeClr val="lt1"/>
                </a:solidFill>
                <a:latin typeface="Calibri"/>
              </a:rPr>
              <a:t> пропаганда нетрадиционных сексуальных отношений, предпочтений.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TextBox 23"/>
          <p:cNvSpPr/>
          <p:nvPr/>
        </p:nvSpPr>
        <p:spPr>
          <a:xfrm>
            <a:off x="7163640" y="4671360"/>
            <a:ext cx="309492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lt1"/>
                </a:solidFill>
                <a:latin typeface="Calibri"/>
              </a:rPr>
              <a:t>ЗАПРЕЩЕНА </a:t>
            </a:r>
            <a:r>
              <a:rPr lang="ru-RU" sz="2000" b="0" strike="noStrike" spc="-1">
                <a:solidFill>
                  <a:schemeClr val="lt1"/>
                </a:solidFill>
                <a:latin typeface="Calibri"/>
              </a:rPr>
              <a:t>пропаганда педофилии.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Рисунок 2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75520" y="5077080"/>
            <a:ext cx="974160" cy="974160"/>
          </a:xfrm>
          <a:prstGeom prst="rect">
            <a:avLst/>
          </a:prstGeom>
          <a:ln w="0">
            <a:noFill/>
          </a:ln>
        </p:spPr>
      </p:pic>
      <p:pic>
        <p:nvPicPr>
          <p:cNvPr id="167" name="Рисунок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342080" y="1790640"/>
            <a:ext cx="974160" cy="974160"/>
          </a:xfrm>
          <a:prstGeom prst="rect">
            <a:avLst/>
          </a:prstGeom>
          <a:ln w="0">
            <a:noFill/>
          </a:ln>
        </p:spPr>
      </p:pic>
      <p:pic>
        <p:nvPicPr>
          <p:cNvPr id="168" name="Рисунок 2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342080" y="5077080"/>
            <a:ext cx="974160" cy="974160"/>
          </a:xfrm>
          <a:prstGeom prst="rect">
            <a:avLst/>
          </a:prstGeom>
          <a:ln w="0">
            <a:noFill/>
          </a:ln>
        </p:spPr>
      </p:pic>
      <p:sp>
        <p:nvSpPr>
          <p:cNvPr id="169" name="PlaceHolder 1"/>
          <p:cNvSpPr>
            <a:spLocks noGrp="1"/>
          </p:cNvSpPr>
          <p:nvPr>
            <p:ph type="sldNum" idx="4294967295"/>
          </p:nvPr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17A9A5B-2811-4F7B-A42B-653F3AF28877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20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" name="Прямоугольник 3"/>
          <p:cNvSpPr/>
          <p:nvPr/>
        </p:nvSpPr>
        <p:spPr>
          <a:xfrm>
            <a:off x="343080" y="618529"/>
            <a:ext cx="10531319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1C4073"/>
                </a:solidFill>
                <a:latin typeface="DIN Pro Black"/>
              </a:rPr>
              <a:t>ПРОПАГАНДА НЕТРАДИЦИОННЫХ СЕКСУАЛЬНЫХ ОТНОШЕНИЙ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Прямоугольник 5"/>
          <p:cNvSpPr/>
          <p:nvPr/>
        </p:nvSpPr>
        <p:spPr>
          <a:xfrm>
            <a:off x="343080" y="1388880"/>
            <a:ext cx="11230560" cy="447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2400" b="0" strike="noStrike" spc="-1" dirty="0">
                <a:solidFill>
                  <a:schemeClr val="dk1"/>
                </a:solidFill>
                <a:latin typeface="DIN Pro Medium"/>
              </a:rPr>
              <a:t>Информация, направленная на формирование нетрадиционных сексуальных установок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2400" b="0" strike="noStrike" spc="-1" dirty="0">
                <a:solidFill>
                  <a:schemeClr val="dk1"/>
                </a:solidFill>
                <a:latin typeface="DIN Pro Medium"/>
              </a:rPr>
              <a:t>Информация, направленная на формирование привлекательности нетрадиционных сексуальных отношений и (или) предпочтений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2400" b="0" strike="noStrike" spc="-1" dirty="0">
                <a:solidFill>
                  <a:schemeClr val="dk1"/>
                </a:solidFill>
                <a:latin typeface="DIN Pro Medium"/>
              </a:rPr>
              <a:t>Информация, направленная на формирование искаженного представления о социальной равноценности традиционных и  нетрадиционных сексуальных отношений и (или) предпочтений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2400" b="0" strike="noStrike" spc="-1" dirty="0">
                <a:solidFill>
                  <a:schemeClr val="dk1"/>
                </a:solidFill>
                <a:latin typeface="DIN Pro Medium"/>
              </a:rPr>
              <a:t>Навязывание информации, вызывающей интерес к нетрадиционным сексуальным отношениям и (или) предпочтениям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Блок-схема: процесс 19"/>
          <p:cNvSpPr/>
          <p:nvPr/>
        </p:nvSpPr>
        <p:spPr>
          <a:xfrm>
            <a:off x="0" y="5898960"/>
            <a:ext cx="12191760" cy="1011960"/>
          </a:xfrm>
          <a:prstGeom prst="flowChartProcess">
            <a:avLst/>
          </a:prstGeom>
          <a:solidFill>
            <a:srgbClr val="1C4073"/>
          </a:solidFill>
          <a:ln>
            <a:solidFill>
              <a:srgbClr val="1C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lt1"/>
                </a:solidFill>
                <a:latin typeface="DIN Pro Black"/>
              </a:rPr>
              <a:t>ЗАПРЕЩЕНА ДЛЯ ВСЕХ ВОЗРАСТНЫХ КАТЕГОРИЙ 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3" name="Picture 4"/>
          <p:cNvPicPr/>
          <p:nvPr/>
        </p:nvPicPr>
        <p:blipFill>
          <a:blip r:embed="rId4"/>
          <a:stretch/>
        </p:blipFill>
        <p:spPr>
          <a:xfrm>
            <a:off x="10994040" y="5788440"/>
            <a:ext cx="1197720" cy="1203480"/>
          </a:xfrm>
          <a:prstGeom prst="rect">
            <a:avLst/>
          </a:prstGeom>
          <a:ln w="0">
            <a:noFill/>
          </a:ln>
        </p:spPr>
      </p:pic>
      <p:pic>
        <p:nvPicPr>
          <p:cNvPr id="174" name="Picture 5"/>
          <p:cNvPicPr/>
          <p:nvPr/>
        </p:nvPicPr>
        <p:blipFill>
          <a:blip r:embed="rId4"/>
          <a:stretch/>
        </p:blipFill>
        <p:spPr>
          <a:xfrm>
            <a:off x="-720" y="5818320"/>
            <a:ext cx="1168200" cy="11736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8126954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Рисунок 179"/>
          <p:cNvPicPr/>
          <p:nvPr/>
        </p:nvPicPr>
        <p:blipFill>
          <a:blip r:embed="rId3"/>
          <a:stretch/>
        </p:blipFill>
        <p:spPr>
          <a:xfrm>
            <a:off x="5409980" y="1470960"/>
            <a:ext cx="6779880" cy="5387040"/>
          </a:xfrm>
          <a:prstGeom prst="rect">
            <a:avLst/>
          </a:prstGeom>
          <a:ln w="0">
            <a:noFill/>
          </a:ln>
        </p:spPr>
      </p:pic>
      <p:pic>
        <p:nvPicPr>
          <p:cNvPr id="175" name="Рисунок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34360" y="49320"/>
            <a:ext cx="1079280" cy="1205280"/>
          </a:xfrm>
          <a:prstGeom prst="rect">
            <a:avLst/>
          </a:prstGeom>
          <a:ln w="0">
            <a:noFill/>
          </a:ln>
        </p:spPr>
      </p:pic>
      <p:cxnSp>
        <p:nvCxnSpPr>
          <p:cNvPr id="176" name="Прямая соединительная линия 21"/>
          <p:cNvCxnSpPr/>
          <p:nvPr/>
        </p:nvCxnSpPr>
        <p:spPr>
          <a:xfrm>
            <a:off x="0" y="1315440"/>
            <a:ext cx="12192120" cy="360"/>
          </a:xfrm>
          <a:prstGeom prst="straightConnector1">
            <a:avLst/>
          </a:prstGeom>
          <a:ln>
            <a:solidFill>
              <a:srgbClr val="1C4073"/>
            </a:solidFill>
          </a:ln>
        </p:spPr>
      </p:cxnSp>
      <p:sp>
        <p:nvSpPr>
          <p:cNvPr id="177" name="Заголовок 6"/>
          <p:cNvSpPr/>
          <p:nvPr/>
        </p:nvSpPr>
        <p:spPr>
          <a:xfrm>
            <a:off x="540000" y="574699"/>
            <a:ext cx="10664982" cy="69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just" defTabSz="914400">
              <a:lnSpc>
                <a:spcPct val="90000"/>
              </a:lnSpc>
              <a:tabLst>
                <a:tab pos="0" algn="l"/>
              </a:tabLst>
            </a:pPr>
            <a:endParaRPr lang="ru-RU" sz="3200" b="1" strike="noStrike" spc="-1">
              <a:solidFill>
                <a:srgbClr val="1C4073"/>
              </a:solidFill>
              <a:latin typeface="Calibri"/>
              <a:ea typeface="Times New Roman"/>
            </a:endParaRPr>
          </a:p>
        </p:txBody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19460" y="617400"/>
            <a:ext cx="9581040" cy="69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2800" b="1" strike="noStrike" spc="-1" dirty="0">
                <a:solidFill>
                  <a:srgbClr val="1C4073"/>
                </a:solidFill>
                <a:latin typeface="DIN Pro Black"/>
              </a:rPr>
              <a:t>ПРИМЕРЫ НАРУШЕНИЙ</a:t>
            </a:r>
            <a:endParaRPr lang="ru-RU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ldNum" idx="4294967295"/>
          </p:nvPr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DIN Pro Bold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AEF85E5-F43A-4A16-810C-E56530771E2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DIN Pro Medium"/>
              </a:rPr>
              <a:t>21</a:t>
            </a:fld>
            <a:endParaRPr lang="ru-RU" sz="1200" b="0" strike="noStrike" spc="-1" dirty="0">
              <a:solidFill>
                <a:srgbClr val="000000"/>
              </a:solidFill>
              <a:latin typeface="DIN Pro Medium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76626" y="1429787"/>
            <a:ext cx="5145576" cy="51973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5000" rIns="90000" bIns="45000" anchor="t">
            <a:noAutofit/>
          </a:bodyPr>
          <a:lstStyle/>
          <a:p>
            <a:pPr algn="just">
              <a:spcBef>
                <a:spcPts val="1191"/>
              </a:spcBef>
              <a:spcAft>
                <a:spcPts val="992"/>
              </a:spcAft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«Самые верные гей-пары 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indent="450000" algn="just">
              <a:spcBef>
                <a:spcPts val="1191"/>
              </a:spcBef>
              <a:spcAft>
                <a:spcPts val="992"/>
              </a:spcAf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Гей-пары - это новая признанная форма отношений между лицами одного пола. Это можно порицать, а можно просто принять как данность. Пройдет еще немало времени, прежде чем общество поймет, что такие союзы тоже имеют право на существование.</a:t>
            </a:r>
          </a:p>
          <a:p>
            <a:pPr indent="450000" algn="just">
              <a:spcBef>
                <a:spcPts val="1191"/>
              </a:spcBef>
              <a:spcAft>
                <a:spcPts val="992"/>
              </a:spcAf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Знаете ли вы, что многие гей-пары за рубежом отмечают двадцати-, а то и тридцатилетние юбилеи совместного проживания? Такие цифры не могут не поражать, особенно если рассматривать под лупой пошатнувшиеся традиционные браки, в которых не осталось ничего кроме громких слов. Данный обзор познакомит вас с самыми верными гей-парами.»</a:t>
            </a:r>
          </a:p>
        </p:txBody>
      </p:sp>
    </p:spTree>
    <p:extLst>
      <p:ext uri="{BB962C8B-B14F-4D97-AF65-F5344CB8AC3E}">
        <p14:creationId xmlns:p14="http://schemas.microsoft.com/office/powerpoint/2010/main" val="3928608063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Рисунок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34360" y="49320"/>
            <a:ext cx="1079280" cy="1205280"/>
          </a:xfrm>
          <a:prstGeom prst="rect">
            <a:avLst/>
          </a:prstGeom>
          <a:ln w="0">
            <a:noFill/>
          </a:ln>
        </p:spPr>
      </p:pic>
      <p:cxnSp>
        <p:nvCxnSpPr>
          <p:cNvPr id="183" name="Прямая соединительная линия 6"/>
          <p:cNvCxnSpPr/>
          <p:nvPr/>
        </p:nvCxnSpPr>
        <p:spPr>
          <a:xfrm>
            <a:off x="0" y="1315440"/>
            <a:ext cx="12192120" cy="360"/>
          </a:xfrm>
          <a:prstGeom prst="straightConnector1">
            <a:avLst/>
          </a:prstGeom>
          <a:ln>
            <a:solidFill>
              <a:srgbClr val="1C4073"/>
            </a:solidFill>
          </a:ln>
        </p:spPr>
      </p:cxnSp>
      <p:sp>
        <p:nvSpPr>
          <p:cNvPr id="184" name="TextBox 17"/>
          <p:cNvSpPr/>
          <p:nvPr/>
        </p:nvSpPr>
        <p:spPr>
          <a:xfrm>
            <a:off x="8478720" y="5697360"/>
            <a:ext cx="309492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lt1"/>
                </a:solidFill>
                <a:latin typeface="Calibri"/>
              </a:rPr>
              <a:t>ЗАПРЕЩЕНА</a:t>
            </a:r>
            <a:r>
              <a:rPr lang="ru-RU" sz="2000" b="0" strike="noStrike" spc="-1">
                <a:solidFill>
                  <a:schemeClr val="lt1"/>
                </a:solidFill>
                <a:latin typeface="Calibri"/>
              </a:rPr>
              <a:t> пропаганда смены пола.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5" name="Рисунок 2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75520" y="5077080"/>
            <a:ext cx="974160" cy="974160"/>
          </a:xfrm>
          <a:prstGeom prst="rect">
            <a:avLst/>
          </a:prstGeom>
          <a:ln w="0">
            <a:noFill/>
          </a:ln>
        </p:spPr>
      </p:pic>
      <p:sp>
        <p:nvSpPr>
          <p:cNvPr id="186" name="PlaceHolder 1"/>
          <p:cNvSpPr>
            <a:spLocks noGrp="1"/>
          </p:cNvSpPr>
          <p:nvPr>
            <p:ph type="sldNum" idx="4294967295"/>
          </p:nvPr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7D6B671-48DD-4896-A43F-453A3890E487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22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7" name="Прямоугольник 3"/>
          <p:cNvSpPr/>
          <p:nvPr/>
        </p:nvSpPr>
        <p:spPr>
          <a:xfrm>
            <a:off x="343080" y="711000"/>
            <a:ext cx="102229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400" b="1" strike="noStrike" spc="-1">
                <a:solidFill>
                  <a:srgbClr val="1C4073"/>
                </a:solidFill>
                <a:latin typeface="DIN Pro Black"/>
              </a:rPr>
              <a:t>ПРОПАГАНДА СМЕНЫ ПОЛА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Блок-схема: процесс 19"/>
          <p:cNvSpPr/>
          <p:nvPr/>
        </p:nvSpPr>
        <p:spPr>
          <a:xfrm>
            <a:off x="0" y="5898960"/>
            <a:ext cx="12191760" cy="1011960"/>
          </a:xfrm>
          <a:prstGeom prst="flowChartProcess">
            <a:avLst/>
          </a:prstGeom>
          <a:solidFill>
            <a:srgbClr val="1C4073"/>
          </a:solidFill>
          <a:ln>
            <a:solidFill>
              <a:srgbClr val="1C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lt1"/>
                </a:solidFill>
                <a:latin typeface="DIN Pro Black"/>
              </a:rPr>
              <a:t>ЗАПРЕЩЕНА ДЛЯ ВСЕХ ВОЗРАСТНЫХ КАТЕГОРИЙ 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9" name="Picture 4"/>
          <p:cNvPicPr/>
          <p:nvPr/>
        </p:nvPicPr>
        <p:blipFill>
          <a:blip r:embed="rId4"/>
          <a:stretch/>
        </p:blipFill>
        <p:spPr>
          <a:xfrm>
            <a:off x="10994040" y="5788440"/>
            <a:ext cx="1197720" cy="120348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5"/>
          <p:cNvPicPr/>
          <p:nvPr/>
        </p:nvPicPr>
        <p:blipFill>
          <a:blip r:embed="rId4"/>
          <a:stretch/>
        </p:blipFill>
        <p:spPr>
          <a:xfrm>
            <a:off x="-720" y="5818320"/>
            <a:ext cx="1168200" cy="1173600"/>
          </a:xfrm>
          <a:prstGeom prst="rect">
            <a:avLst/>
          </a:prstGeom>
          <a:ln w="0">
            <a:noFill/>
          </a:ln>
        </p:spPr>
      </p:pic>
      <p:sp>
        <p:nvSpPr>
          <p:cNvPr id="191" name="Прямоугольник 1"/>
          <p:cNvSpPr/>
          <p:nvPr/>
        </p:nvSpPr>
        <p:spPr>
          <a:xfrm>
            <a:off x="6591240" y="3371400"/>
            <a:ext cx="5143320" cy="2372760"/>
          </a:xfrm>
          <a:prstGeom prst="rect">
            <a:avLst/>
          </a:prstGeom>
          <a:noFill/>
          <a:ln w="38100">
            <a:solidFill>
              <a:srgbClr val="1C407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7000"/>
              </a:lnSpc>
            </a:pPr>
            <a:r>
              <a:rPr lang="ru-RU" sz="2000" b="0" strike="noStrike" spc="-1">
                <a:solidFill>
                  <a:schemeClr val="dk1"/>
                </a:solidFill>
                <a:latin typeface="DIN Pro Bold"/>
                <a:ea typeface="Calibri"/>
              </a:rPr>
              <a:t>Под пропагандой смены пола можно понимать информацию, формирующую привлекательный образ трансгендерного перехода, а также воздействие, цель которого – мотивировать, заинтересовать в смене пола.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2" name="Picture 2" descr="C:\Users\AnnaB\Desktop\o.png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0800000">
            <a:off x="8318520" y="1338480"/>
            <a:ext cx="1707840" cy="1795680"/>
          </a:xfrm>
          <a:prstGeom prst="rect">
            <a:avLst/>
          </a:prstGeom>
          <a:ln w="0">
            <a:noFill/>
          </a:ln>
        </p:spPr>
      </p:pic>
      <p:sp>
        <p:nvSpPr>
          <p:cNvPr id="193" name="TextBox 2"/>
          <p:cNvSpPr/>
          <p:nvPr/>
        </p:nvSpPr>
        <p:spPr>
          <a:xfrm>
            <a:off x="279360" y="1690200"/>
            <a:ext cx="5816160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chemeClr val="dk1"/>
                </a:solidFill>
                <a:latin typeface="DIN Pro Black"/>
              </a:rPr>
              <a:t>Критерии</a:t>
            </a:r>
            <a:r>
              <a:rPr lang="ru-RU" sz="2000" b="1" spc="-1" dirty="0">
                <a:solidFill>
                  <a:schemeClr val="dk1"/>
                </a:solidFill>
                <a:latin typeface="DIN Pro Black"/>
              </a:rPr>
              <a:t>,</a:t>
            </a:r>
            <a:r>
              <a:rPr lang="ru-RU" sz="2000" b="1" strike="noStrike" spc="-1" dirty="0">
                <a:solidFill>
                  <a:schemeClr val="dk1"/>
                </a:solidFill>
                <a:latin typeface="DIN Pro Black"/>
              </a:rPr>
              <a:t> позволяющие определить пропаганду смены пола: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2000" b="0" strike="noStrike" spc="-1" dirty="0">
                <a:solidFill>
                  <a:schemeClr val="dk1"/>
                </a:solidFill>
                <a:latin typeface="DIN Pro Bold"/>
              </a:rPr>
              <a:t>Социальное одобрение, поощрение людей, осуществляющих </a:t>
            </a:r>
            <a:r>
              <a:rPr lang="ru-RU" sz="2000" b="0" strike="noStrike" spc="-1" dirty="0" err="1">
                <a:solidFill>
                  <a:schemeClr val="dk1"/>
                </a:solidFill>
                <a:latin typeface="DIN Pro Bold"/>
              </a:rPr>
              <a:t>трансгендерный</a:t>
            </a:r>
            <a:r>
              <a:rPr lang="ru-RU" sz="2000" b="0" strike="noStrike" spc="-1" dirty="0">
                <a:solidFill>
                  <a:schemeClr val="dk1"/>
                </a:solidFill>
                <a:latin typeface="DIN Pro Bold"/>
              </a:rPr>
              <a:t> переход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2000" b="0" strike="noStrike" spc="-1" dirty="0">
                <a:solidFill>
                  <a:schemeClr val="dk1"/>
                </a:solidFill>
                <a:latin typeface="DIN Pro Bold"/>
              </a:rPr>
              <a:t>Информация, обосновывающая или оправдывающая допустимость смены пола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2000" b="0" strike="noStrike" spc="-1" dirty="0">
                <a:solidFill>
                  <a:schemeClr val="dk1"/>
                </a:solidFill>
                <a:latin typeface="DIN Pro Bold"/>
              </a:rPr>
              <a:t>Представление людей, сменивших пол, как образцов для подражания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730731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34360" y="49320"/>
            <a:ext cx="1079280" cy="1205280"/>
          </a:xfrm>
          <a:prstGeom prst="rect">
            <a:avLst/>
          </a:prstGeom>
          <a:ln w="0">
            <a:noFill/>
          </a:ln>
        </p:spPr>
      </p:pic>
      <p:cxnSp>
        <p:nvCxnSpPr>
          <p:cNvPr id="195" name="Прямая соединительная линия 21"/>
          <p:cNvCxnSpPr/>
          <p:nvPr/>
        </p:nvCxnSpPr>
        <p:spPr>
          <a:xfrm>
            <a:off x="0" y="1315440"/>
            <a:ext cx="12192120" cy="360"/>
          </a:xfrm>
          <a:prstGeom prst="straightConnector1">
            <a:avLst/>
          </a:prstGeom>
          <a:ln>
            <a:solidFill>
              <a:srgbClr val="1C4073"/>
            </a:solidFill>
          </a:ln>
        </p:spPr>
      </p:cxnSp>
      <p:sp>
        <p:nvSpPr>
          <p:cNvPr id="196" name="Заголовок 6"/>
          <p:cNvSpPr/>
          <p:nvPr/>
        </p:nvSpPr>
        <p:spPr>
          <a:xfrm>
            <a:off x="0" y="565200"/>
            <a:ext cx="11124720" cy="69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just" defTabSz="914400">
              <a:lnSpc>
                <a:spcPct val="90000"/>
              </a:lnSpc>
              <a:tabLst>
                <a:tab pos="0" algn="l"/>
              </a:tabLst>
            </a:pPr>
            <a:endParaRPr lang="ru-RU" sz="3200" b="1" strike="noStrike" spc="-1">
              <a:solidFill>
                <a:srgbClr val="1C4073"/>
              </a:solidFill>
              <a:latin typeface="Calibri"/>
              <a:ea typeface="Times New Roman"/>
            </a:endParaRPr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70680" y="527760"/>
            <a:ext cx="9581040" cy="69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2800" b="1" strike="noStrike" spc="-1">
                <a:solidFill>
                  <a:srgbClr val="1C4073"/>
                </a:solidFill>
                <a:latin typeface="DIN Pro Black"/>
              </a:rPr>
              <a:t>ПРИМЕРЫ ПРОПАГАНДЫ СМЕНЫ ПОЛА</a:t>
            </a: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8" name="Прямоугольник 6"/>
          <p:cNvSpPr/>
          <p:nvPr/>
        </p:nvSpPr>
        <p:spPr>
          <a:xfrm>
            <a:off x="670680" y="1445760"/>
            <a:ext cx="5037840" cy="514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DIN Pro Medium"/>
              </a:rPr>
              <a:t>«</a:t>
            </a:r>
            <a:r>
              <a:rPr lang="ru-RU" sz="1800" b="1" strike="noStrike" spc="-1">
                <a:solidFill>
                  <a:schemeClr val="dk1"/>
                </a:solidFill>
                <a:latin typeface="DIN Pro Medium"/>
              </a:rPr>
              <a:t>Мой стиль потрясающий: игрок рассказал, что она трансгендерная женщина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DIN Pro Medium"/>
              </a:rPr>
              <a:t>Игрок во время конкурса выступила как транс-женщина, заявив, что хотела бы вдохновить других людей, которые борются со своей идентичностью, осуществить свои мечты.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800" b="0" i="1" strike="noStrike" spc="-1">
                <a:solidFill>
                  <a:schemeClr val="dk1"/>
                </a:solidFill>
                <a:latin typeface="DIN Pro Medium"/>
              </a:rPr>
              <a:t>«Я девочка, рожденная не в том теле. Я имею в виду, я трансгендерная женщина. Это путешествие началось, когда мне было 11 лет, когда я поделился этими чувствами со своими родителями, при их поддержке и помощи, а также с помощью экспертов я понял себя и в 12 лет начал гормональную терапию и смену пола.».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ldNum" idx="4294967295"/>
          </p:nvPr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DIN Pro Bold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29ABA99-7DD8-4430-8CE7-579356C9DC0D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DIN Pro Bold"/>
              </a:rPr>
              <a:t>23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0" name="Рисунок 199"/>
          <p:cNvPicPr/>
          <p:nvPr/>
        </p:nvPicPr>
        <p:blipFill>
          <a:blip r:embed="rId4"/>
          <a:stretch/>
        </p:blipFill>
        <p:spPr>
          <a:xfrm>
            <a:off x="6125400" y="1440000"/>
            <a:ext cx="5785560" cy="49392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85037603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Рисунок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34360" y="49320"/>
            <a:ext cx="1079280" cy="1205280"/>
          </a:xfrm>
          <a:prstGeom prst="rect">
            <a:avLst/>
          </a:prstGeom>
          <a:ln w="0">
            <a:noFill/>
          </a:ln>
        </p:spPr>
      </p:pic>
      <p:cxnSp>
        <p:nvCxnSpPr>
          <p:cNvPr id="202" name="Прямая соединительная линия 6"/>
          <p:cNvCxnSpPr/>
          <p:nvPr/>
        </p:nvCxnSpPr>
        <p:spPr>
          <a:xfrm>
            <a:off x="0" y="1315440"/>
            <a:ext cx="12192120" cy="360"/>
          </a:xfrm>
          <a:prstGeom prst="straightConnector1">
            <a:avLst/>
          </a:prstGeom>
          <a:ln>
            <a:solidFill>
              <a:srgbClr val="1C4073"/>
            </a:solidFill>
          </a:ln>
        </p:spPr>
      </p:cxnSp>
      <p:sp>
        <p:nvSpPr>
          <p:cNvPr id="203" name="TextBox 17"/>
          <p:cNvSpPr/>
          <p:nvPr/>
        </p:nvSpPr>
        <p:spPr>
          <a:xfrm>
            <a:off x="8478720" y="5697360"/>
            <a:ext cx="309492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lt1"/>
                </a:solidFill>
                <a:latin typeface="Calibri"/>
              </a:rPr>
              <a:t>ЗАПРЕЩЕНА</a:t>
            </a:r>
            <a:r>
              <a:rPr lang="ru-RU" sz="2000" b="0" strike="noStrike" spc="-1">
                <a:solidFill>
                  <a:schemeClr val="lt1"/>
                </a:solidFill>
                <a:latin typeface="Calibri"/>
              </a:rPr>
              <a:t> пропаганда смены пола.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4" name="Рисунок 2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75520" y="5077080"/>
            <a:ext cx="974160" cy="974160"/>
          </a:xfrm>
          <a:prstGeom prst="rect">
            <a:avLst/>
          </a:prstGeom>
          <a:ln w="0">
            <a:noFill/>
          </a:ln>
        </p:spPr>
      </p:pic>
      <p:sp>
        <p:nvSpPr>
          <p:cNvPr id="205" name="PlaceHolder 1"/>
          <p:cNvSpPr>
            <a:spLocks noGrp="1"/>
          </p:cNvSpPr>
          <p:nvPr>
            <p:ph type="sldNum" idx="4294967295"/>
          </p:nvPr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67B7FBE-A2AF-4510-AF2F-D25C35C839A9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24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Прямоугольник 3"/>
          <p:cNvSpPr/>
          <p:nvPr/>
        </p:nvSpPr>
        <p:spPr>
          <a:xfrm>
            <a:off x="343080" y="711000"/>
            <a:ext cx="102229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400" b="1" strike="noStrike" spc="-1">
                <a:solidFill>
                  <a:srgbClr val="1C4073"/>
                </a:solidFill>
                <a:latin typeface="DIN Pro Black"/>
              </a:rPr>
              <a:t>ПРОПАГАНДА ПЕДОФИЛИИ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Блок-схема: процесс 19"/>
          <p:cNvSpPr/>
          <p:nvPr/>
        </p:nvSpPr>
        <p:spPr>
          <a:xfrm>
            <a:off x="0" y="5898960"/>
            <a:ext cx="12191760" cy="1011960"/>
          </a:xfrm>
          <a:prstGeom prst="flowChartProcess">
            <a:avLst/>
          </a:prstGeom>
          <a:solidFill>
            <a:srgbClr val="1C4073"/>
          </a:solidFill>
          <a:ln>
            <a:solidFill>
              <a:srgbClr val="1C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lt1"/>
                </a:solidFill>
                <a:latin typeface="DIN Pro Black"/>
              </a:rPr>
              <a:t>ЗАПРЕЩЕНА ДЛЯ ВСЕХ ВОЗРАСТНЫХ КАТЕГОРИЙ 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08" name="Picture 4"/>
          <p:cNvPicPr/>
          <p:nvPr/>
        </p:nvPicPr>
        <p:blipFill>
          <a:blip r:embed="rId4"/>
          <a:stretch/>
        </p:blipFill>
        <p:spPr>
          <a:xfrm>
            <a:off x="10994040" y="5788440"/>
            <a:ext cx="1197720" cy="120348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5"/>
          <p:cNvPicPr/>
          <p:nvPr/>
        </p:nvPicPr>
        <p:blipFill>
          <a:blip r:embed="rId4"/>
          <a:stretch/>
        </p:blipFill>
        <p:spPr>
          <a:xfrm>
            <a:off x="-720" y="5818320"/>
            <a:ext cx="1168200" cy="1173600"/>
          </a:xfrm>
          <a:prstGeom prst="rect">
            <a:avLst/>
          </a:prstGeom>
          <a:ln w="0">
            <a:noFill/>
          </a:ln>
        </p:spPr>
      </p:pic>
      <p:sp>
        <p:nvSpPr>
          <p:cNvPr id="210" name="Прямоугольник 1"/>
          <p:cNvSpPr/>
          <p:nvPr/>
        </p:nvSpPr>
        <p:spPr>
          <a:xfrm>
            <a:off x="6109560" y="2301840"/>
            <a:ext cx="5906880" cy="2698920"/>
          </a:xfrm>
          <a:prstGeom prst="rect">
            <a:avLst/>
          </a:prstGeom>
          <a:noFill/>
          <a:ln w="38100">
            <a:solidFill>
              <a:srgbClr val="1C407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7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DIN Pro Bold"/>
                <a:ea typeface="Calibri"/>
              </a:rPr>
              <a:t>Распространение материалов</a:t>
            </a:r>
            <a:r>
              <a:rPr lang="ru-RU" sz="2000" b="0" strike="noStrike" spc="-1">
                <a:solidFill>
                  <a:schemeClr val="dk1"/>
                </a:solidFill>
                <a:latin typeface="DIN Pro Bold"/>
                <a:ea typeface="Calibri"/>
              </a:rPr>
              <a:t>, содержащих признаки убеждения адресата в допустимости сексуальной связи с несовершеннолетними с целью изменения его мнения или содержащих сведения о положительных аспектах сексуальной связи с несовершеннолетними.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TextBox 2"/>
          <p:cNvSpPr/>
          <p:nvPr/>
        </p:nvSpPr>
        <p:spPr>
          <a:xfrm>
            <a:off x="129600" y="1458000"/>
            <a:ext cx="5704560" cy="40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dk1"/>
                </a:solidFill>
                <a:latin typeface="DIN Pro Black"/>
              </a:rPr>
              <a:t>Критерии, позволяющие определить признаки пропаганды педофилии: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2000" b="0" strike="noStrike" spc="-1">
                <a:solidFill>
                  <a:schemeClr val="dk1"/>
                </a:solidFill>
                <a:latin typeface="DIN Pro Bold"/>
              </a:rPr>
              <a:t>Представление людей, которые состоят в сексуальной связи с несовершеннолетними, как образцов для подражания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2000" b="0" strike="noStrike" spc="-1">
                <a:solidFill>
                  <a:schemeClr val="dk1"/>
                </a:solidFill>
                <a:latin typeface="DIN Pro Bold"/>
              </a:rPr>
              <a:t>Социальное одобрение, поощрение людей, состоящих в таких связях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2000" b="0" strike="noStrike" spc="-1">
                <a:solidFill>
                  <a:schemeClr val="dk1"/>
                </a:solidFill>
                <a:latin typeface="DIN Pro Bold"/>
              </a:rPr>
              <a:t>«Нормальность» таких отношений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2" name="Picture 2" descr="C:\Users\AnnaB\Desktop\unnamed.jpg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106480" y="1345320"/>
            <a:ext cx="1192320" cy="9291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22675950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34360" y="49320"/>
            <a:ext cx="1079280" cy="1205280"/>
          </a:xfrm>
          <a:prstGeom prst="rect">
            <a:avLst/>
          </a:prstGeom>
          <a:ln w="0">
            <a:noFill/>
          </a:ln>
        </p:spPr>
      </p:pic>
      <p:cxnSp>
        <p:nvCxnSpPr>
          <p:cNvPr id="214" name="Прямая соединительная линия 21"/>
          <p:cNvCxnSpPr/>
          <p:nvPr/>
        </p:nvCxnSpPr>
        <p:spPr>
          <a:xfrm>
            <a:off x="0" y="1315440"/>
            <a:ext cx="12192120" cy="360"/>
          </a:xfrm>
          <a:prstGeom prst="straightConnector1">
            <a:avLst/>
          </a:prstGeom>
          <a:ln>
            <a:solidFill>
              <a:srgbClr val="1C4073"/>
            </a:solidFill>
          </a:ln>
        </p:spPr>
      </p:cxnSp>
      <p:sp>
        <p:nvSpPr>
          <p:cNvPr id="215" name="Заголовок 6"/>
          <p:cNvSpPr/>
          <p:nvPr/>
        </p:nvSpPr>
        <p:spPr>
          <a:xfrm>
            <a:off x="0" y="565200"/>
            <a:ext cx="11124720" cy="69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just" defTabSz="914400">
              <a:lnSpc>
                <a:spcPct val="90000"/>
              </a:lnSpc>
              <a:tabLst>
                <a:tab pos="0" algn="l"/>
              </a:tabLst>
            </a:pPr>
            <a:endParaRPr lang="ru-RU" sz="3200" b="1" strike="noStrike" spc="-1">
              <a:solidFill>
                <a:srgbClr val="1C4073"/>
              </a:solidFill>
              <a:latin typeface="Calibri"/>
              <a:ea typeface="Times New Roman"/>
            </a:endParaRPr>
          </a:p>
        </p:txBody>
      </p:sp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771840" y="546521"/>
            <a:ext cx="9581040" cy="69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2800" b="1" strike="noStrike" spc="-1" dirty="0">
                <a:solidFill>
                  <a:srgbClr val="1C4073"/>
                </a:solidFill>
                <a:latin typeface="DIN Pro Black"/>
              </a:rPr>
              <a:t>ПРИМЕРЫ НАРУШЕНИЙ</a:t>
            </a:r>
            <a:endParaRPr lang="ru-RU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ldNum" idx="4294967295"/>
          </p:nvPr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DIN Pro Bold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E4909EB-A38A-4A45-A224-5A2D4E2C5019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DIN Pro Medium"/>
              </a:rPr>
              <a:t>25</a:t>
            </a:fld>
            <a:endParaRPr lang="ru-RU" sz="1200" b="0" strike="noStrike" spc="-1" dirty="0">
              <a:solidFill>
                <a:srgbClr val="000000"/>
              </a:solidFill>
              <a:latin typeface="DIN Pro Medium"/>
            </a:endParaRPr>
          </a:p>
        </p:txBody>
      </p:sp>
      <p:pic>
        <p:nvPicPr>
          <p:cNvPr id="218" name="Рисунок 2"/>
          <p:cNvPicPr/>
          <p:nvPr/>
        </p:nvPicPr>
        <p:blipFill>
          <a:blip r:embed="rId4"/>
          <a:stretch/>
        </p:blipFill>
        <p:spPr>
          <a:xfrm>
            <a:off x="845108" y="1469079"/>
            <a:ext cx="4367467" cy="5187241"/>
          </a:xfrm>
          <a:prstGeom prst="rect">
            <a:avLst/>
          </a:prstGeom>
          <a:ln w="28575">
            <a:solidFill>
              <a:srgbClr val="000000"/>
            </a:solidFill>
            <a:round/>
          </a:ln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1880" y="1542893"/>
            <a:ext cx="5063594" cy="50299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57" b="90643" l="500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0693" y="1158085"/>
            <a:ext cx="1086183" cy="108618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38118" y="1134737"/>
            <a:ext cx="1308863" cy="113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8963376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Блок-схема: процесс 21"/>
          <p:cNvSpPr/>
          <p:nvPr/>
        </p:nvSpPr>
        <p:spPr>
          <a:xfrm>
            <a:off x="2880" y="1315440"/>
            <a:ext cx="4470120" cy="5542200"/>
          </a:xfrm>
          <a:prstGeom prst="flowChartProcess">
            <a:avLst/>
          </a:prstGeom>
          <a:solidFill>
            <a:srgbClr val="1C4073"/>
          </a:solidFill>
          <a:ln>
            <a:solidFill>
              <a:srgbClr val="1C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lt1"/>
                </a:solidFill>
                <a:latin typeface="DIN Pro Bold"/>
              </a:rPr>
              <a:t>Пропаганда ЛГБТ, педофилии и смены пола  в сети «Интернет» 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3200" b="1" strike="noStrike" spc="-1">
                <a:solidFill>
                  <a:schemeClr val="lt1"/>
                </a:solidFill>
                <a:latin typeface="DIN Pro Cond Black"/>
              </a:rPr>
              <a:t>БЛОКИРОВКА САЙТА</a:t>
            </a: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lt1"/>
                </a:solidFill>
                <a:latin typeface="DIN Pro Bold"/>
              </a:rPr>
              <a:t>(ст. 15.1  Закона № 149-ФЗ)</a:t>
            </a:r>
            <a:endParaRPr lang="ru-RU" sz="16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lt1"/>
                </a:solidFill>
                <a:latin typeface="DIN Pro Bold"/>
              </a:rPr>
              <a:t>Решение принимает </a:t>
            </a:r>
            <a:r>
              <a:rPr lang="ru-RU" sz="2400" b="1" strike="noStrike" spc="-1">
                <a:solidFill>
                  <a:schemeClr val="lt1"/>
                </a:solidFill>
                <a:latin typeface="DIN Pro Black"/>
              </a:rPr>
              <a:t>РОСКОМНАДЗОР 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TextBox 30"/>
          <p:cNvSpPr/>
          <p:nvPr/>
        </p:nvSpPr>
        <p:spPr>
          <a:xfrm>
            <a:off x="219240" y="568800"/>
            <a:ext cx="11819880" cy="52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2800" b="1" strike="noStrike" spc="-1">
              <a:solidFill>
                <a:srgbClr val="1C4073"/>
              </a:solidFill>
              <a:latin typeface="Calibri"/>
            </a:endParaRPr>
          </a:p>
        </p:txBody>
      </p:sp>
      <p:pic>
        <p:nvPicPr>
          <p:cNvPr id="221" name="Рисунок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34360" y="49320"/>
            <a:ext cx="1079280" cy="1205280"/>
          </a:xfrm>
          <a:prstGeom prst="rect">
            <a:avLst/>
          </a:prstGeom>
          <a:ln w="0">
            <a:noFill/>
          </a:ln>
        </p:spPr>
      </p:pic>
      <p:cxnSp>
        <p:nvCxnSpPr>
          <p:cNvPr id="222" name="Прямая соединительная линия 6"/>
          <p:cNvCxnSpPr/>
          <p:nvPr/>
        </p:nvCxnSpPr>
        <p:spPr>
          <a:xfrm>
            <a:off x="0" y="1315440"/>
            <a:ext cx="12192120" cy="360"/>
          </a:xfrm>
          <a:prstGeom prst="straightConnector1">
            <a:avLst/>
          </a:prstGeom>
          <a:ln>
            <a:solidFill>
              <a:srgbClr val="1C4073"/>
            </a:solidFill>
          </a:ln>
        </p:spPr>
      </p:cxnSp>
      <p:sp>
        <p:nvSpPr>
          <p:cNvPr id="223" name="TextBox 20"/>
          <p:cNvSpPr/>
          <p:nvPr/>
        </p:nvSpPr>
        <p:spPr>
          <a:xfrm>
            <a:off x="7163640" y="2327760"/>
            <a:ext cx="309492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lt1"/>
                </a:solidFill>
                <a:latin typeface="Calibri"/>
              </a:rPr>
              <a:t>ЗАПРЕЩЕНА</a:t>
            </a:r>
            <a:r>
              <a:rPr lang="ru-RU" sz="2000" b="0" strike="noStrike" spc="-1">
                <a:solidFill>
                  <a:schemeClr val="lt1"/>
                </a:solidFill>
                <a:latin typeface="Calibri"/>
              </a:rPr>
              <a:t> пропаганда нетрадиционных сексуальных отношений, предпочтений.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TextBox 23"/>
          <p:cNvSpPr/>
          <p:nvPr/>
        </p:nvSpPr>
        <p:spPr>
          <a:xfrm>
            <a:off x="7163640" y="4671360"/>
            <a:ext cx="309492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lt1"/>
                </a:solidFill>
                <a:latin typeface="Calibri"/>
              </a:rPr>
              <a:t>ЗАПРЕЩЕНА </a:t>
            </a:r>
            <a:r>
              <a:rPr lang="ru-RU" sz="2000" b="0" strike="noStrike" spc="-1">
                <a:solidFill>
                  <a:schemeClr val="lt1"/>
                </a:solidFill>
                <a:latin typeface="Calibri"/>
              </a:rPr>
              <a:t>пропаганда педофилии.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5" name="Рисунок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342080" y="1790640"/>
            <a:ext cx="974160" cy="974160"/>
          </a:xfrm>
          <a:prstGeom prst="rect">
            <a:avLst/>
          </a:prstGeom>
          <a:ln w="0">
            <a:noFill/>
          </a:ln>
        </p:spPr>
      </p:pic>
      <p:pic>
        <p:nvPicPr>
          <p:cNvPr id="226" name="Рисунок 2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342080" y="5077080"/>
            <a:ext cx="974160" cy="974160"/>
          </a:xfrm>
          <a:prstGeom prst="rect">
            <a:avLst/>
          </a:prstGeom>
          <a:ln w="0">
            <a:noFill/>
          </a:ln>
        </p:spPr>
      </p:pic>
      <p:sp>
        <p:nvSpPr>
          <p:cNvPr id="227" name="Rectangle 1"/>
          <p:cNvSpPr/>
          <p:nvPr/>
        </p:nvSpPr>
        <p:spPr>
          <a:xfrm>
            <a:off x="0" y="0"/>
            <a:ext cx="1219176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numCol="1" spcCol="0" anchor="ctr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8" name="Прямоугольник 16"/>
          <p:cNvSpPr/>
          <p:nvPr/>
        </p:nvSpPr>
        <p:spPr>
          <a:xfrm>
            <a:off x="5959080" y="1459440"/>
            <a:ext cx="399096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0" u="sng" strike="noStrike" spc="-1">
                <a:solidFill>
                  <a:srgbClr val="1C4073"/>
                </a:solidFill>
                <a:uFillTx/>
                <a:latin typeface="DIN Pro Cond Black"/>
                <a:hlinkClick r:id="rId4"/>
              </a:rPr>
              <a:t>http</a:t>
            </a:r>
            <a:r>
              <a:rPr lang="en-US" sz="2800" b="0" u="sng" strike="noStrike" spc="-1">
                <a:solidFill>
                  <a:srgbClr val="1C4073"/>
                </a:solidFill>
                <a:uFillTx/>
                <a:latin typeface="DIN Pro Cond Black"/>
                <a:hlinkClick r:id="rId4"/>
              </a:rPr>
              <a:t>s</a:t>
            </a:r>
            <a:r>
              <a:rPr lang="ru-RU" sz="2800" b="0" u="sng" strike="noStrike" spc="-1">
                <a:solidFill>
                  <a:srgbClr val="1C4073"/>
                </a:solidFill>
                <a:uFillTx/>
                <a:latin typeface="DIN Pro Cond Black"/>
                <a:hlinkClick r:id="rId4"/>
              </a:rPr>
              <a:t>://eais.rkn.gov.ru/feedback/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Прямоугольник 18"/>
          <p:cNvSpPr/>
          <p:nvPr/>
        </p:nvSpPr>
        <p:spPr>
          <a:xfrm>
            <a:off x="307818" y="456840"/>
            <a:ext cx="11393547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1879560" algn="l"/>
              </a:tabLst>
            </a:pPr>
            <a:r>
              <a:rPr lang="ru-RU" sz="2400" b="1" strike="noStrike" spc="-1" dirty="0">
                <a:solidFill>
                  <a:srgbClr val="1C4073"/>
                </a:solidFill>
                <a:latin typeface="DIN Pro Black"/>
              </a:rPr>
              <a:t>КАК ПОЖАЛОВАТЬСЯ НА САЙТЫ, ПРОПАГАНДИРУЮЩИЕ ЛГБТ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0" name="Picture 2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4400" y="2051640"/>
            <a:ext cx="6087240" cy="452304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2" descr="C:\Users\AnnaB\Downloads\qr-code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60520" y="5531040"/>
            <a:ext cx="1188360" cy="1188360"/>
          </a:xfrm>
          <a:prstGeom prst="rect">
            <a:avLst/>
          </a:prstGeom>
          <a:ln w="0">
            <a:noFill/>
          </a:ln>
        </p:spPr>
      </p:pic>
      <p:sp>
        <p:nvSpPr>
          <p:cNvPr id="232" name="Равно 2"/>
          <p:cNvSpPr/>
          <p:nvPr/>
        </p:nvSpPr>
        <p:spPr>
          <a:xfrm>
            <a:off x="1590480" y="2552760"/>
            <a:ext cx="1294920" cy="56484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3" name="PlaceHolder 1"/>
          <p:cNvSpPr>
            <a:spLocks noGrp="1"/>
          </p:cNvSpPr>
          <p:nvPr>
            <p:ph type="sldNum" idx="4294967295"/>
          </p:nvPr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DIN Pro Bold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C400DFF-CD52-42DE-A00E-78C1208EA864}" type="slidenum">
              <a:rPr lang="ru-RU" sz="1200" b="0" strike="noStrike" spc="-1">
                <a:solidFill>
                  <a:schemeClr val="tx1">
                    <a:lumMod val="50000"/>
                    <a:lumOff val="50000"/>
                  </a:schemeClr>
                </a:solidFill>
                <a:latin typeface="DIN Pro Medium"/>
              </a:rPr>
              <a:t>26</a:t>
            </a:fld>
            <a:endParaRPr lang="ru-RU" sz="12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DIN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22262120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30"/>
          <p:cNvSpPr/>
          <p:nvPr/>
        </p:nvSpPr>
        <p:spPr>
          <a:xfrm>
            <a:off x="137880" y="619560"/>
            <a:ext cx="769248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1" strike="noStrike" spc="-1">
                <a:solidFill>
                  <a:srgbClr val="1C4073"/>
                </a:solidFill>
                <a:latin typeface="DIN Pro Black"/>
              </a:rPr>
              <a:t>ОТВЕТСТВЕННОСТЬ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5" name="Рисунок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34360" y="49320"/>
            <a:ext cx="1079280" cy="1205280"/>
          </a:xfrm>
          <a:prstGeom prst="rect">
            <a:avLst/>
          </a:prstGeom>
          <a:ln w="0">
            <a:noFill/>
          </a:ln>
        </p:spPr>
      </p:pic>
      <p:cxnSp>
        <p:nvCxnSpPr>
          <p:cNvPr id="236" name="Прямая соединительная линия 6"/>
          <p:cNvCxnSpPr/>
          <p:nvPr/>
        </p:nvCxnSpPr>
        <p:spPr>
          <a:xfrm>
            <a:off x="0" y="1315440"/>
            <a:ext cx="12192120" cy="360"/>
          </a:xfrm>
          <a:prstGeom prst="straightConnector1">
            <a:avLst/>
          </a:prstGeom>
          <a:ln>
            <a:solidFill>
              <a:srgbClr val="1C4073"/>
            </a:solidFill>
          </a:ln>
        </p:spPr>
      </p:cxnSp>
      <p:pic>
        <p:nvPicPr>
          <p:cNvPr id="237" name="Рисунок 32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414440" y="1514520"/>
            <a:ext cx="2314080" cy="4728600"/>
          </a:xfrm>
          <a:prstGeom prst="rect">
            <a:avLst/>
          </a:prstGeom>
          <a:ln w="0">
            <a:noFill/>
          </a:ln>
        </p:spPr>
      </p:pic>
      <p:grpSp>
        <p:nvGrpSpPr>
          <p:cNvPr id="238" name="Группа 1"/>
          <p:cNvGrpSpPr/>
          <p:nvPr/>
        </p:nvGrpSpPr>
        <p:grpSpPr>
          <a:xfrm>
            <a:off x="5374800" y="1391760"/>
            <a:ext cx="6461640" cy="4826160"/>
            <a:chOff x="5374800" y="1391760"/>
            <a:chExt cx="6461640" cy="4826160"/>
          </a:xfrm>
        </p:grpSpPr>
        <p:sp>
          <p:nvSpPr>
            <p:cNvPr id="239" name="Round Single Corner Rectangle 10"/>
            <p:cNvSpPr/>
            <p:nvPr/>
          </p:nvSpPr>
          <p:spPr>
            <a:xfrm rot="10800000" flipH="1">
              <a:off x="5375160" y="3753360"/>
              <a:ext cx="6461280" cy="2464560"/>
            </a:xfrm>
            <a:prstGeom prst="round1Rect">
              <a:avLst>
                <a:gd name="adj" fmla="val 16667"/>
              </a:avLst>
            </a:prstGeom>
            <a:solidFill>
              <a:srgbClr val="1C40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27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40" name="Round Single Corner Rectangle 10"/>
            <p:cNvSpPr/>
            <p:nvPr/>
          </p:nvSpPr>
          <p:spPr>
            <a:xfrm flipH="1">
              <a:off x="5374800" y="1391760"/>
              <a:ext cx="6461280" cy="2580120"/>
            </a:xfrm>
            <a:prstGeom prst="round1Rect">
              <a:avLst>
                <a:gd name="adj" fmla="val 16667"/>
              </a:avLst>
            </a:prstGeom>
            <a:solidFill>
              <a:srgbClr val="1C40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27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aphicFrame>
        <p:nvGraphicFramePr>
          <p:cNvPr id="241" name="Таблица 5"/>
          <p:cNvGraphicFramePr/>
          <p:nvPr/>
        </p:nvGraphicFramePr>
        <p:xfrm>
          <a:off x="5374800" y="1410120"/>
          <a:ext cx="6461280" cy="4783680"/>
        </p:xfrm>
        <a:graphic>
          <a:graphicData uri="http://schemas.openxmlformats.org/drawingml/2006/table">
            <a:tbl>
              <a:tblPr/>
              <a:tblGrid>
                <a:gridCol w="323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9184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DIN Pro Black"/>
                        </a:rPr>
                        <a:t>Часть 2 статьи 6.21.2 КоАП РФ  </a:t>
                      </a: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DIN Pro Bold"/>
                        </a:rPr>
                        <a:t>предусматривает наложение штрафа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DIN Pro Bold"/>
                        </a:rPr>
                        <a:t>до </a:t>
                      </a: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DIN Pro Black"/>
                        </a:rPr>
                        <a:t>4 000 000 </a:t>
                      </a: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DIN Pro Bold"/>
                        </a:rPr>
                        <a:t>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 w="3816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DIN Pro Black"/>
                        </a:rPr>
                        <a:t>Часть 4 статьи 6.21 КоАП РФ </a:t>
                      </a: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DIN Pro Bold"/>
                        </a:rPr>
                        <a:t>предусматривает наложение  штрафа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DIN Pro Bold"/>
                        </a:rPr>
                        <a:t>до  </a:t>
                      </a: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DIN Pro Black"/>
                        </a:rPr>
                        <a:t>5 000 000 </a:t>
                      </a: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DIN Pro Bold"/>
                        </a:rPr>
                        <a:t>рублей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840">
                <a:tc gridSpan="2"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DIN Pro Black"/>
                        </a:rPr>
                        <a:t>Часть 2 статьи 6.21.1 КоАП РФ  </a:t>
                      </a: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DIN Pro Bold"/>
                        </a:rPr>
                        <a:t>(пропаганда педофилии) – предусматривает наложение штрафа                                                      до </a:t>
                      </a: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DIN Pro Black"/>
                        </a:rPr>
                        <a:t>10 000 000 </a:t>
                      </a: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DIN Pro Bold"/>
                        </a:rPr>
                        <a:t>рублей</a:t>
                      </a: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DIN Pro Black"/>
                        </a:rPr>
                        <a:t>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2" name="PlaceHolder 1"/>
          <p:cNvSpPr>
            <a:spLocks noGrp="1"/>
          </p:cNvSpPr>
          <p:nvPr>
            <p:ph type="sldNum" idx="4294967295"/>
          </p:nvPr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DIN Pro Bold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817EE8D-8ABC-41C2-A0D6-8203A78AD854}" type="slidenum">
              <a:rPr lang="ru-RU" sz="1200" b="0" strike="noStrike" spc="-1" smtClean="0">
                <a:solidFill>
                  <a:schemeClr val="dk1">
                    <a:tint val="75000"/>
                  </a:schemeClr>
                </a:solidFill>
                <a:latin typeface="DIN Pro Medium"/>
              </a:rPr>
              <a:t>27</a:t>
            </a:fld>
            <a:endParaRPr lang="ru-RU" sz="1200" b="0" strike="noStrike" spc="-1" dirty="0">
              <a:solidFill>
                <a:srgbClr val="000000"/>
              </a:solidFill>
              <a:latin typeface="DIN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28722164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A5C9F8C-CA8E-C887-B342-108DB4A04720}"/>
              </a:ext>
            </a:extLst>
          </p:cNvPr>
          <p:cNvSpPr/>
          <p:nvPr/>
        </p:nvSpPr>
        <p:spPr>
          <a:xfrm>
            <a:off x="0" y="0"/>
            <a:ext cx="12191999" cy="3429000"/>
          </a:xfrm>
          <a:prstGeom prst="rect">
            <a:avLst/>
          </a:prstGeom>
          <a:solidFill>
            <a:srgbClr val="1C40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30">
            <a:extLst>
              <a:ext uri="{FF2B5EF4-FFF2-40B4-BE49-F238E27FC236}">
                <a16:creationId xmlns:a16="http://schemas.microsoft.com/office/drawing/2014/main" id="{23C1ED74-8D17-D564-3FA1-F835CDF0095C}"/>
              </a:ext>
            </a:extLst>
          </p:cNvPr>
          <p:cNvSpPr txBox="1"/>
          <p:nvPr/>
        </p:nvSpPr>
        <p:spPr>
          <a:xfrm>
            <a:off x="2249641" y="1714500"/>
            <a:ext cx="7692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ln w="0"/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РОСКОМНАДЗОР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CEF717-B713-3D1C-05E6-5015A66452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128" y="169055"/>
            <a:ext cx="1301740" cy="14538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809DFE-F969-1E09-3972-F04C5F0A041C}"/>
              </a:ext>
            </a:extLst>
          </p:cNvPr>
          <p:cNvSpPr txBox="1"/>
          <p:nvPr/>
        </p:nvSpPr>
        <p:spPr>
          <a:xfrm>
            <a:off x="3323164" y="2322760"/>
            <a:ext cx="554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DADADA"/>
                </a:solidFill>
                <a:latin typeface="DIN Pro Bold" panose="020B0804020101020102" pitchFamily="34" charset="-52"/>
                <a:cs typeface="DIN Pro Bold" panose="020B0804020101020102" pitchFamily="34" charset="-52"/>
              </a:rPr>
              <a:t>ФЕДЕРАЛЬНАЯ СЛУЖБА ПО НАДЗОРУ В СФЕРЕ СВЯЗИ, ИНФОРМАЦИОННЫХ ТЕХНОЛОГИЙ И МАССОВЫХ КОММУНИКАЦИЙ</a:t>
            </a:r>
          </a:p>
        </p:txBody>
      </p:sp>
      <p:sp>
        <p:nvSpPr>
          <p:cNvPr id="28" name="テキスト プレースホルダー 12">
            <a:extLst>
              <a:ext uri="{FF2B5EF4-FFF2-40B4-BE49-F238E27FC236}">
                <a16:creationId xmlns:a16="http://schemas.microsoft.com/office/drawing/2014/main" id="{7912138F-B123-156E-3DCD-0427E4ED66D0}"/>
              </a:ext>
            </a:extLst>
          </p:cNvPr>
          <p:cNvSpPr txBox="1">
            <a:spLocks/>
          </p:cNvSpPr>
          <p:nvPr/>
        </p:nvSpPr>
        <p:spPr>
          <a:xfrm>
            <a:off x="330696" y="3778277"/>
            <a:ext cx="4910171" cy="2475275"/>
          </a:xfrm>
          <a:prstGeom prst="rect">
            <a:avLst/>
          </a:prstGeom>
        </p:spPr>
        <p:txBody>
          <a:bodyPr vert="horz" lIns="163275" tIns="81638" rIns="163275" bIns="81638" rtlCol="0" anchor="t">
            <a:noAutofit/>
          </a:bodyPr>
          <a:lstStyle>
            <a:lvl1pPr marL="0" indent="0" algn="ctr" defTabSz="1632753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632753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9" name="テキスト プレースホルダー 12">
            <a:extLst>
              <a:ext uri="{FF2B5EF4-FFF2-40B4-BE49-F238E27FC236}">
                <a16:creationId xmlns:a16="http://schemas.microsoft.com/office/drawing/2014/main" id="{D0410B4F-E465-1225-4987-F245D3E45D88}"/>
              </a:ext>
            </a:extLst>
          </p:cNvPr>
          <p:cNvSpPr txBox="1">
            <a:spLocks/>
          </p:cNvSpPr>
          <p:nvPr/>
        </p:nvSpPr>
        <p:spPr>
          <a:xfrm>
            <a:off x="7487270" y="3908591"/>
            <a:ext cx="4910171" cy="2475275"/>
          </a:xfrm>
          <a:prstGeom prst="rect">
            <a:avLst/>
          </a:prstGeom>
        </p:spPr>
        <p:txBody>
          <a:bodyPr vert="horz" lIns="163275" tIns="81638" rIns="163275" bIns="81638" rtlCol="0" anchor="t">
            <a:noAutofit/>
          </a:bodyPr>
          <a:lstStyle>
            <a:lvl1pPr marL="0" indent="0" algn="ctr" defTabSz="1632753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632753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0" name="テキスト プレースホルダー 12">
            <a:extLst>
              <a:ext uri="{FF2B5EF4-FFF2-40B4-BE49-F238E27FC236}">
                <a16:creationId xmlns:a16="http://schemas.microsoft.com/office/drawing/2014/main" id="{C84C45E9-7B87-1D4A-22B6-743B050C1DF7}"/>
              </a:ext>
            </a:extLst>
          </p:cNvPr>
          <p:cNvSpPr txBox="1">
            <a:spLocks/>
          </p:cNvSpPr>
          <p:nvPr/>
        </p:nvSpPr>
        <p:spPr>
          <a:xfrm>
            <a:off x="918698" y="3778277"/>
            <a:ext cx="4910171" cy="2475275"/>
          </a:xfrm>
          <a:prstGeom prst="rect">
            <a:avLst/>
          </a:prstGeom>
        </p:spPr>
        <p:txBody>
          <a:bodyPr vert="horz" lIns="163275" tIns="81638" rIns="163275" bIns="81638" rtlCol="0" anchor="t">
            <a:noAutofit/>
          </a:bodyPr>
          <a:lstStyle>
            <a:lvl1pPr marL="0" indent="0" algn="ctr" defTabSz="1632753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632753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99CFA44-85C0-58A6-5349-35D467E84799}"/>
              </a:ext>
            </a:extLst>
          </p:cNvPr>
          <p:cNvSpPr txBox="1"/>
          <p:nvPr/>
        </p:nvSpPr>
        <p:spPr>
          <a:xfrm>
            <a:off x="289819" y="3767554"/>
            <a:ext cx="116123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DIN Pro Black" panose="020B0A04020101010102" pitchFamily="34" charset="0"/>
                <a:ea typeface="Calibri" panose="020F0502020204030204" pitchFamily="34" charset="0"/>
                <a:cs typeface="DIN Pro Black" panose="020B0A04020101010102" pitchFamily="34" charset="0"/>
              </a:rPr>
              <a:t>Соблюдение требований законодательства </a:t>
            </a:r>
          </a:p>
          <a:p>
            <a:pPr algn="ctr"/>
            <a:r>
              <a:rPr lang="ru-RU" sz="2600" b="1" dirty="0">
                <a:latin typeface="DIN Pro Black" panose="020B0A04020101010102" pitchFamily="34" charset="0"/>
                <a:ea typeface="Calibri" panose="020F0502020204030204" pitchFamily="34" charset="0"/>
                <a:cs typeface="DIN Pro Black" panose="020B0A04020101010102" pitchFamily="34" charset="0"/>
              </a:rPr>
              <a:t>Российской Федерации в части распространения информации об иностранных агентах </a:t>
            </a:r>
          </a:p>
          <a:p>
            <a:pPr algn="ctr"/>
            <a:r>
              <a:rPr lang="ru-RU" sz="2600" b="1" dirty="0">
                <a:latin typeface="DIN Pro Black" panose="020B0A04020101010102" pitchFamily="34" charset="0"/>
                <a:ea typeface="Calibri" panose="020F0502020204030204" pitchFamily="34" charset="0"/>
                <a:cs typeface="DIN Pro Black" panose="020B0A04020101010102" pitchFamily="34" charset="0"/>
              </a:rPr>
              <a:t>и созданных ими материалов и </a:t>
            </a:r>
            <a:r>
              <a:rPr lang="ru-RU" sz="2600" dirty="0">
                <a:latin typeface="DIN Pro Black" panose="020B0A04020101010102" pitchFamily="34" charset="0"/>
                <a:ea typeface="Calibri" panose="020F0502020204030204" pitchFamily="34" charset="0"/>
                <a:cs typeface="DIN Pro Black" panose="020B0A04020101010102" pitchFamily="34" charset="0"/>
              </a:rPr>
              <a:t>сообщений</a:t>
            </a:r>
          </a:p>
        </p:txBody>
      </p:sp>
      <p:sp>
        <p:nvSpPr>
          <p:cNvPr id="15" name="Прямоугольник 1"/>
          <p:cNvSpPr/>
          <p:nvPr/>
        </p:nvSpPr>
        <p:spPr>
          <a:xfrm>
            <a:off x="7116024" y="5760000"/>
            <a:ext cx="4744896" cy="8923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 defTabSz="449280">
              <a:lnSpc>
                <a:spcPct val="93000"/>
              </a:lnSpc>
            </a:pPr>
            <a:r>
              <a:rPr lang="ru-RU" sz="1400" strike="noStrike" spc="-1" dirty="0">
                <a:solidFill>
                  <a:schemeClr val="dk1"/>
                </a:solidFill>
                <a:latin typeface="DIN Pro Medium"/>
                <a:ea typeface="Calibri"/>
              </a:rPr>
              <a:t>ведущий специалист-эксперт к отдела контроля</a:t>
            </a:r>
          </a:p>
          <a:p>
            <a:pPr algn="r" defTabSz="449280">
              <a:lnSpc>
                <a:spcPct val="93000"/>
              </a:lnSpc>
            </a:pPr>
            <a:r>
              <a:rPr lang="ru-RU" sz="1400" strike="noStrike" spc="-1" dirty="0">
                <a:solidFill>
                  <a:schemeClr val="dk1"/>
                </a:solidFill>
                <a:latin typeface="DIN Pro Medium"/>
                <a:ea typeface="Calibri"/>
              </a:rPr>
              <a:t>и надзора в сфере массовых коммуникаций </a:t>
            </a:r>
          </a:p>
          <a:p>
            <a:pPr algn="r" defTabSz="449280">
              <a:lnSpc>
                <a:spcPct val="93000"/>
              </a:lnSpc>
            </a:pPr>
            <a:r>
              <a:rPr lang="ru-RU" sz="1400" strike="noStrike" spc="-1" dirty="0">
                <a:solidFill>
                  <a:schemeClr val="dk1"/>
                </a:solidFill>
                <a:latin typeface="DIN Pro Medium"/>
                <a:ea typeface="Calibri"/>
              </a:rPr>
              <a:t>Управления Роскомнадзора по Забайкальскому краю</a:t>
            </a:r>
          </a:p>
          <a:p>
            <a:pPr algn="r" defTabSz="449280">
              <a:lnSpc>
                <a:spcPct val="93000"/>
              </a:lnSpc>
            </a:pPr>
            <a:r>
              <a:rPr lang="ru-RU" sz="1400" spc="-1" dirty="0">
                <a:solidFill>
                  <a:schemeClr val="dk1"/>
                </a:solidFill>
                <a:latin typeface="DIN Pro Medium"/>
              </a:rPr>
              <a:t>Н.А. Колотовкина</a:t>
            </a:r>
            <a:endParaRPr lang="ru-RU" sz="1400" strike="noStrike" spc="-1" dirty="0">
              <a:solidFill>
                <a:srgbClr val="000000"/>
              </a:solidFill>
              <a:latin typeface="DIN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4876943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3A82CB-2B36-D838-BCE8-1BE244D8BF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193" y="49395"/>
            <a:ext cx="1079481" cy="120566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7E7DE5A-1929-C130-C744-96B75F9A9B9C}"/>
              </a:ext>
            </a:extLst>
          </p:cNvPr>
          <p:cNvCxnSpPr>
            <a:cxnSpLocks/>
          </p:cNvCxnSpPr>
          <p:nvPr/>
        </p:nvCxnSpPr>
        <p:spPr>
          <a:xfrm>
            <a:off x="0" y="1315446"/>
            <a:ext cx="12192000" cy="0"/>
          </a:xfrm>
          <a:prstGeom prst="line">
            <a:avLst/>
          </a:prstGeom>
          <a:ln>
            <a:solidFill>
              <a:srgbClr val="1C407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966170" y="2395856"/>
            <a:ext cx="10372090" cy="191869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1C4073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ИНФОРМИРОВАНИЕ РОССИЙСКИХ ГРАЖДАН </a:t>
            </a:r>
            <a:br>
              <a:rPr lang="ru-RU" b="1" dirty="0">
                <a:solidFill>
                  <a:schemeClr val="tx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DIN Pro Bold" panose="020B0804020101020102" pitchFamily="34" charset="-52"/>
                <a:cs typeface="DIN Pro Bold" panose="020B0804020101020102" pitchFamily="34" charset="-52"/>
              </a:rPr>
              <a:t>ОБ ИСТОЧНИКЕ ПОЛУЧЕНИЯ ИНФОРМАЦИИ, КОТОРОЕ ДАЁТ ИМ ВОЗМОЖНОСТЬ ОБЪЕКТИВНО РАССМАТРИВАТЬ ПОЛУЧАЕМУЮ ИНФОРМАЦИЮ И ФОРМИРОВАТЬ СОБСТВЕННЫЕ СУЖДЕНИЯ, А ТАКЖЕ ОЦЕНКУ ОТНОСИТЕЛЬНО НЕЁ</a:t>
            </a:r>
          </a:p>
          <a:p>
            <a:endParaRPr lang="ru-RU" dirty="0"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grpSp>
        <p:nvGrpSpPr>
          <p:cNvPr id="2" name="Группа 22"/>
          <p:cNvGrpSpPr/>
          <p:nvPr/>
        </p:nvGrpSpPr>
        <p:grpSpPr>
          <a:xfrm>
            <a:off x="986228" y="4852688"/>
            <a:ext cx="10352032" cy="1102046"/>
            <a:chOff x="6725720" y="1560652"/>
            <a:chExt cx="5215495" cy="1792147"/>
          </a:xfrm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37766F30-30B5-DF23-F481-A9EA58CF3E37}"/>
                </a:ext>
              </a:extLst>
            </p:cNvPr>
            <p:cNvSpPr/>
            <p:nvPr/>
          </p:nvSpPr>
          <p:spPr>
            <a:xfrm rot="16200000">
              <a:off x="8437394" y="-151022"/>
              <a:ext cx="1792147" cy="5215495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 w="38100">
              <a:solidFill>
                <a:srgbClr val="1C407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700" dirty="0"/>
                <a:t>СС</a:t>
              </a:r>
              <a:endParaRPr lang="en-US" sz="2700" dirty="0"/>
            </a:p>
          </p:txBody>
        </p:sp>
        <p:sp>
          <p:nvSpPr>
            <p:cNvPr id="25" name="Текст 2"/>
            <p:cNvSpPr txBox="1">
              <a:spLocks/>
            </p:cNvSpPr>
            <p:nvPr/>
          </p:nvSpPr>
          <p:spPr>
            <a:xfrm>
              <a:off x="6755925" y="1744883"/>
              <a:ext cx="5149677" cy="142368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dirty="0">
                  <a:solidFill>
                    <a:schemeClr val="tx1"/>
                  </a:solidFill>
                  <a:latin typeface="DIN Pro Bold" panose="020B0804020101020102" pitchFamily="34" charset="-52"/>
                  <a:cs typeface="DIN Pro Bold" panose="020B0804020101020102" pitchFamily="34" charset="-52"/>
                </a:rPr>
                <a:t>Статьей 4 Закона о СМИ установлена обязанность указывать на статус иноагента при его упоминании в СМИ  </a:t>
              </a:r>
            </a:p>
          </p:txBody>
        </p:sp>
      </p:grpSp>
      <p:sp>
        <p:nvSpPr>
          <p:cNvPr id="15" name="TextBox 30">
            <a:extLst>
              <a:ext uri="{FF2B5EF4-FFF2-40B4-BE49-F238E27FC236}">
                <a16:creationId xmlns:a16="http://schemas.microsoft.com/office/drawing/2014/main" id="{A8AD844B-3C6D-4F77-BFD0-D165076F40FC}"/>
              </a:ext>
            </a:extLst>
          </p:cNvPr>
          <p:cNvSpPr txBox="1"/>
          <p:nvPr/>
        </p:nvSpPr>
        <p:spPr>
          <a:xfrm>
            <a:off x="199015" y="538200"/>
            <a:ext cx="76927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ln w="0"/>
                <a:solidFill>
                  <a:srgbClr val="1C4073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ЦЕЛЬ МАРКИРОВКИ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71194" y="6492873"/>
            <a:ext cx="2742480" cy="364320"/>
          </a:xfrm>
        </p:spPr>
        <p:txBody>
          <a:bodyPr/>
          <a:lstStyle/>
          <a:p>
            <a:fld id="{F584FC3D-C732-4AE0-8F5F-0A9A0861B5D5}" type="slidenum">
              <a:rPr lang="ru-RU" smtClean="0">
                <a:latin typeface="DIN Pro Medium"/>
              </a:rPr>
              <a:pPr/>
              <a:t>29</a:t>
            </a:fld>
            <a:endParaRPr lang="ru-RU" dirty="0">
              <a:latin typeface="DIN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3645411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34360" y="49320"/>
            <a:ext cx="1078920" cy="1204920"/>
          </a:xfrm>
          <a:prstGeom prst="rect">
            <a:avLst/>
          </a:prstGeom>
          <a:ln w="0">
            <a:noFill/>
          </a:ln>
        </p:spPr>
      </p:pic>
      <p:cxnSp>
        <p:nvCxnSpPr>
          <p:cNvPr id="84" name="Прямая соединительная линия 6"/>
          <p:cNvCxnSpPr/>
          <p:nvPr/>
        </p:nvCxnSpPr>
        <p:spPr>
          <a:xfrm>
            <a:off x="0" y="1315440"/>
            <a:ext cx="12192480" cy="720"/>
          </a:xfrm>
          <a:prstGeom prst="straightConnector1">
            <a:avLst/>
          </a:prstGeom>
          <a:ln w="0">
            <a:solidFill>
              <a:srgbClr val="1C4073"/>
            </a:solidFill>
          </a:ln>
        </p:spPr>
      </p:cxnSp>
      <p:sp>
        <p:nvSpPr>
          <p:cNvPr id="85" name="TextBox 30"/>
          <p:cNvSpPr/>
          <p:nvPr/>
        </p:nvSpPr>
        <p:spPr>
          <a:xfrm>
            <a:off x="199080" y="538200"/>
            <a:ext cx="1104516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ru-RU" sz="2800" b="1" spc="-1" dirty="0">
                <a:solidFill>
                  <a:srgbClr val="1C4073"/>
                </a:solidFill>
                <a:latin typeface="DIN Pro Black"/>
              </a:rPr>
              <a:t>ОБЕСПЕЧЕНИЕ КОНФИДЕНЦИАЛЬНОСТИ ИНФОРМАЦИИ</a:t>
            </a:r>
            <a:endParaRPr lang="ru-RU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Прямоугольник 8"/>
          <p:cNvSpPr/>
          <p:nvPr/>
        </p:nvSpPr>
        <p:spPr>
          <a:xfrm>
            <a:off x="6684120" y="3400920"/>
            <a:ext cx="534924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Прямоугольник 1"/>
          <p:cNvSpPr/>
          <p:nvPr/>
        </p:nvSpPr>
        <p:spPr>
          <a:xfrm>
            <a:off x="234000" y="4289400"/>
            <a:ext cx="11610360" cy="2010600"/>
          </a:xfrm>
          <a:prstGeom prst="rect">
            <a:avLst/>
          </a:prstGeom>
          <a:noFill/>
          <a:ln w="38100">
            <a:solidFill>
              <a:srgbClr val="1C407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720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ru-RU" sz="1800" b="1" strike="noStrike" spc="-1">
                <a:solidFill>
                  <a:schemeClr val="dk1"/>
                </a:solidFill>
                <a:latin typeface="DIN Pro Bold"/>
              </a:rPr>
              <a:t>Согласие несовершеннолетнего, достигшего 14 лет, и его законного представителя.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ru-RU" sz="1800" b="1" strike="noStrike" spc="-1">
                <a:solidFill>
                  <a:schemeClr val="dk1"/>
                </a:solidFill>
                <a:latin typeface="DIN Pro Bold"/>
              </a:rPr>
              <a:t>Согласие законного представителя несовершеннолетнего, не достигшего 14 лет.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ru-RU" sz="1800" b="1" strike="noStrike" spc="-1">
                <a:solidFill>
                  <a:schemeClr val="dk1"/>
                </a:solidFill>
                <a:latin typeface="DIN Pro Bold"/>
              </a:rPr>
              <a:t>Без согласия несовершеннолетнего, достигшего 14 лет, и (или) законного представителя, </a:t>
            </a:r>
            <a:r>
              <a:rPr lang="ru-RU" sz="1800" b="1" strike="noStrike" spc="-1">
                <a:solidFill>
                  <a:srgbClr val="1C4073"/>
                </a:solidFill>
                <a:latin typeface="DIN Pro Black"/>
              </a:rPr>
              <a:t>если получить это согласие невозможно </a:t>
            </a:r>
            <a:r>
              <a:rPr lang="ru-RU" sz="1800" b="1" strike="noStrike" spc="-1">
                <a:solidFill>
                  <a:schemeClr val="dk1"/>
                </a:solidFill>
                <a:latin typeface="DIN Pro Bold"/>
              </a:rPr>
              <a:t>либо</a:t>
            </a:r>
            <a:r>
              <a:rPr lang="ru-RU" sz="1800" b="1" strike="noStrike" spc="-1">
                <a:solidFill>
                  <a:srgbClr val="1C4073"/>
                </a:solidFill>
                <a:latin typeface="DIN Pro Bold"/>
              </a:rPr>
              <a:t> </a:t>
            </a:r>
            <a:r>
              <a:rPr lang="ru-RU" sz="1800" b="1" strike="noStrike" spc="-1">
                <a:solidFill>
                  <a:srgbClr val="1C4073"/>
                </a:solidFill>
                <a:latin typeface="DIN Pro Black"/>
              </a:rPr>
              <a:t>если законный представитель</a:t>
            </a:r>
            <a:r>
              <a:rPr lang="ru-RU" sz="1800" b="1" strike="noStrike" spc="-1">
                <a:solidFill>
                  <a:srgbClr val="1C4073"/>
                </a:solidFill>
                <a:latin typeface="DIN Pro Bold"/>
              </a:rPr>
              <a:t> </a:t>
            </a:r>
            <a:r>
              <a:rPr lang="ru-RU" sz="1800" b="1" strike="noStrike" spc="-1">
                <a:solidFill>
                  <a:schemeClr val="dk1"/>
                </a:solidFill>
                <a:latin typeface="DIN Pro Bold"/>
              </a:rPr>
              <a:t>такого несовершеннолетнего </a:t>
            </a:r>
            <a:r>
              <a:rPr lang="ru-RU" sz="1800" b="1" strike="noStrike" spc="-1">
                <a:solidFill>
                  <a:srgbClr val="1C4073"/>
                </a:solidFill>
                <a:latin typeface="DIN Pro Black"/>
              </a:rPr>
              <a:t>является подозреваемым или обвиняемым</a:t>
            </a:r>
            <a:r>
              <a:rPr lang="ru-RU" sz="1800" b="1" strike="noStrike" spc="-1">
                <a:solidFill>
                  <a:srgbClr val="1C4073"/>
                </a:solidFill>
                <a:latin typeface="DIN Pro Bold"/>
              </a:rPr>
              <a:t> </a:t>
            </a:r>
            <a:r>
              <a:rPr lang="ru-RU" sz="1800" b="1" strike="noStrike" spc="-1">
                <a:solidFill>
                  <a:schemeClr val="dk1"/>
                </a:solidFill>
                <a:latin typeface="DIN Pro Bold"/>
              </a:rPr>
              <a:t>в совершении противоправных действий.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extBox 3"/>
          <p:cNvSpPr/>
          <p:nvPr/>
        </p:nvSpPr>
        <p:spPr>
          <a:xfrm>
            <a:off x="199080" y="3684600"/>
            <a:ext cx="22129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400" b="1" strike="noStrike" spc="-1">
                <a:solidFill>
                  <a:srgbClr val="1C4073"/>
                </a:solidFill>
                <a:latin typeface="DIN Pro Black"/>
              </a:rPr>
              <a:t>УСЛОВИЯ: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9" name="Группа 12"/>
          <p:cNvGrpSpPr/>
          <p:nvPr/>
        </p:nvGrpSpPr>
        <p:grpSpPr>
          <a:xfrm>
            <a:off x="199080" y="1315440"/>
            <a:ext cx="11653560" cy="2329560"/>
            <a:chOff x="199080" y="1315440"/>
            <a:chExt cx="11653560" cy="2329560"/>
          </a:xfrm>
        </p:grpSpPr>
        <p:sp>
          <p:nvSpPr>
            <p:cNvPr id="90" name="TextBox 7"/>
            <p:cNvSpPr/>
            <p:nvPr/>
          </p:nvSpPr>
          <p:spPr>
            <a:xfrm>
              <a:off x="207360" y="1315440"/>
              <a:ext cx="1788840" cy="516600"/>
            </a:xfrm>
            <a:prstGeom prst="rect">
              <a:avLst/>
            </a:prstGeom>
            <a:solidFill>
              <a:srgbClr val="1C407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2800" b="1" strike="noStrike" spc="-1">
                  <a:solidFill>
                    <a:schemeClr val="lt1"/>
                  </a:solidFill>
                  <a:latin typeface="DIN Pro Black"/>
                </a:rPr>
                <a:t>ЦЕЛЬ:</a:t>
              </a:r>
              <a:endParaRPr lang="ru-RU" sz="2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1" name="TextBox 13"/>
            <p:cNvSpPr/>
            <p:nvPr/>
          </p:nvSpPr>
          <p:spPr>
            <a:xfrm>
              <a:off x="199080" y="1908720"/>
              <a:ext cx="11653560" cy="17362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just" defTabSz="914400">
                <a:lnSpc>
                  <a:spcPct val="100000"/>
                </a:lnSpc>
              </a:pPr>
              <a:r>
                <a:rPr lang="ru-RU" sz="1800" b="1" strike="noStrike" spc="-1">
                  <a:solidFill>
                    <a:schemeClr val="dk1"/>
                  </a:solidFill>
                  <a:latin typeface="DIN Pro Bold"/>
                </a:rPr>
                <a:t>Обеспечить защиту прав несовершеннолетних, создав барьер для распространения информации, имеющей для пострадавших и их  близких психотравмирующий характер, с одной стороны, и препятствовать популяризации с помощью СМИ преступлений, совершаемых в отношении несовершеннолетних, особенно в отношении их половой неприкосновенности, привлекающей внимание, в том числе, психически нездоровых людей.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2" name="PlaceHolder 1"/>
          <p:cNvSpPr>
            <a:spLocks noGrp="1"/>
          </p:cNvSpPr>
          <p:nvPr>
            <p:ph type="sldNum" idx="38"/>
          </p:nvPr>
        </p:nvSpPr>
        <p:spPr>
          <a:xfrm>
            <a:off x="9448920" y="649296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chemeClr val="dk1">
                    <a:tint val="75000"/>
                  </a:schemeClr>
                </a:solidFill>
                <a:latin typeface="DIN Pro Bold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E3EEBA1-429E-4CCF-AAC8-ABB00DC35348}" type="slidenum">
              <a:rPr lang="ru-RU" sz="1200" b="1" strike="noStrike" spc="-1">
                <a:solidFill>
                  <a:schemeClr val="dk1">
                    <a:tint val="75000"/>
                  </a:schemeClr>
                </a:solidFill>
                <a:latin typeface="DIN Pro Bold"/>
              </a:rPr>
              <a:t>3</a:t>
            </a:fld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3A82CB-2B36-D838-BCE8-1BE244D8BF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193" y="49395"/>
            <a:ext cx="1079481" cy="120566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7E7DE5A-1929-C130-C744-96B75F9A9B9C}"/>
              </a:ext>
            </a:extLst>
          </p:cNvPr>
          <p:cNvCxnSpPr>
            <a:cxnSpLocks/>
          </p:cNvCxnSpPr>
          <p:nvPr/>
        </p:nvCxnSpPr>
        <p:spPr>
          <a:xfrm>
            <a:off x="0" y="1315446"/>
            <a:ext cx="12192000" cy="0"/>
          </a:xfrm>
          <a:prstGeom prst="line">
            <a:avLst/>
          </a:prstGeom>
          <a:ln>
            <a:solidFill>
              <a:srgbClr val="1C407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"/>
          <p:cNvGrpSpPr/>
          <p:nvPr/>
        </p:nvGrpSpPr>
        <p:grpSpPr>
          <a:xfrm>
            <a:off x="218944" y="5232400"/>
            <a:ext cx="7091680" cy="1391920"/>
            <a:chOff x="880498" y="3831220"/>
            <a:chExt cx="5215501" cy="1956120"/>
          </a:xfrm>
        </p:grpSpPr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37766F30-30B5-DF23-F481-A9EA58CF3E37}"/>
                </a:ext>
              </a:extLst>
            </p:cNvPr>
            <p:cNvSpPr/>
            <p:nvPr/>
          </p:nvSpPr>
          <p:spPr>
            <a:xfrm rot="16200000">
              <a:off x="2510189" y="2201529"/>
              <a:ext cx="1956120" cy="5215501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 w="25400">
              <a:solidFill>
                <a:srgbClr val="1C407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D71DDF83-752E-F0E2-78E4-8C6AA7716891}"/>
                </a:ext>
              </a:extLst>
            </p:cNvPr>
            <p:cNvSpPr/>
            <p:nvPr/>
          </p:nvSpPr>
          <p:spPr>
            <a:xfrm rot="16200000">
              <a:off x="236975" y="4474746"/>
              <a:ext cx="1956120" cy="669067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rgbClr val="1C4073"/>
            </a:solidFill>
            <a:ln>
              <a:solidFill>
                <a:srgbClr val="1C407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8080" y="5475532"/>
            <a:ext cx="6045200" cy="905656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DIN Pro Bold" panose="020B0804020101020102" pitchFamily="34" charset="-52"/>
                <a:cs typeface="DIN Pro Bold" panose="020B0804020101020102" pitchFamily="34" charset="-52"/>
              </a:rPr>
              <a:t>Форма и место размещения маркировки определяется </a:t>
            </a:r>
            <a:r>
              <a:rPr lang="ru-RU" sz="2000" b="1" dirty="0">
                <a:solidFill>
                  <a:srgbClr val="1C4073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самостоятельно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DIN Pro Bold" panose="020B0804020101020102" pitchFamily="34" charset="-52"/>
                <a:cs typeface="DIN Pro Bold" panose="020B0804020101020102" pitchFamily="34" charset="-52"/>
              </a:rPr>
              <a:t>редакцией</a:t>
            </a:r>
            <a:r>
              <a:rPr lang="ru-RU" sz="2000" i="1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1032" name="Picture 8" descr="C:\Users\AnnaB\Desktop\img_539655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7351" y="2017074"/>
            <a:ext cx="3608262" cy="426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244849" y="1475644"/>
            <a:ext cx="7039871" cy="1491076"/>
            <a:chOff x="234689" y="1475644"/>
            <a:chExt cx="7100831" cy="2181956"/>
          </a:xfrm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37766F30-30B5-DF23-F481-A9EA58CF3E37}"/>
                </a:ext>
              </a:extLst>
            </p:cNvPr>
            <p:cNvSpPr/>
            <p:nvPr/>
          </p:nvSpPr>
          <p:spPr>
            <a:xfrm rot="16200000">
              <a:off x="2694127" y="-983794"/>
              <a:ext cx="2181956" cy="7100831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 w="25400">
              <a:solidFill>
                <a:srgbClr val="1C407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6" name="Rounded Rectangle 4">
              <a:extLst>
                <a:ext uri="{FF2B5EF4-FFF2-40B4-BE49-F238E27FC236}">
                  <a16:creationId xmlns:a16="http://schemas.microsoft.com/office/drawing/2014/main" id="{D71DDF83-752E-F0E2-78E4-8C6AA7716891}"/>
                </a:ext>
              </a:extLst>
            </p:cNvPr>
            <p:cNvSpPr/>
            <p:nvPr/>
          </p:nvSpPr>
          <p:spPr>
            <a:xfrm rot="16200000">
              <a:off x="-400822" y="2111159"/>
              <a:ext cx="2181956" cy="91092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rgbClr val="1C4073"/>
            </a:solidFill>
            <a:ln>
              <a:solidFill>
                <a:srgbClr val="1C407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148081" y="1507918"/>
            <a:ext cx="6156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DIN Pro Bold" panose="020B0804020101020102" pitchFamily="34" charset="-52"/>
                <a:cs typeface="DIN Pro Bold" panose="020B0804020101020102" pitchFamily="34" charset="-52"/>
              </a:rPr>
              <a:t>При упоминании в продукции СМИ сведений об иностранном агенте, а также при распространении произведенных ими материалов СМИ обязательно </a:t>
            </a:r>
            <a:r>
              <a:rPr lang="ru-RU" dirty="0">
                <a:solidFill>
                  <a:srgbClr val="1C4073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должны указывать на статус иностранного агента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0E4CA19-4CFE-4451-BC50-E41374E63669}"/>
              </a:ext>
            </a:extLst>
          </p:cNvPr>
          <p:cNvGrpSpPr/>
          <p:nvPr/>
        </p:nvGrpSpPr>
        <p:grpSpPr>
          <a:xfrm>
            <a:off x="224529" y="3374342"/>
            <a:ext cx="7080511" cy="1450436"/>
            <a:chOff x="224529" y="3374342"/>
            <a:chExt cx="7080511" cy="1450436"/>
          </a:xfrm>
        </p:grpSpPr>
        <p:grpSp>
          <p:nvGrpSpPr>
            <p:cNvPr id="28" name="Группа 7"/>
            <p:cNvGrpSpPr/>
            <p:nvPr/>
          </p:nvGrpSpPr>
          <p:grpSpPr>
            <a:xfrm>
              <a:off x="224529" y="3374342"/>
              <a:ext cx="7080511" cy="1450436"/>
              <a:chOff x="880498" y="3831220"/>
              <a:chExt cx="5215501" cy="1956120"/>
            </a:xfrm>
          </p:grpSpPr>
          <p:sp>
            <p:nvSpPr>
              <p:cNvPr id="29" name="Rounded Rectangle 3">
                <a:extLst>
                  <a:ext uri="{FF2B5EF4-FFF2-40B4-BE49-F238E27FC236}">
                    <a16:creationId xmlns:a16="http://schemas.microsoft.com/office/drawing/2014/main" id="{37766F30-30B5-DF23-F481-A9EA58CF3E37}"/>
                  </a:ext>
                </a:extLst>
              </p:cNvPr>
              <p:cNvSpPr/>
              <p:nvPr/>
            </p:nvSpPr>
            <p:spPr>
              <a:xfrm rot="16200000">
                <a:off x="2510189" y="2201529"/>
                <a:ext cx="1956120" cy="5215501"/>
              </a:xfrm>
              <a:prstGeom prst="roundRect">
                <a:avLst>
                  <a:gd name="adj" fmla="val 3866"/>
                </a:avLst>
              </a:prstGeom>
              <a:solidFill>
                <a:schemeClr val="bg1"/>
              </a:solidFill>
              <a:ln w="25400">
                <a:solidFill>
                  <a:srgbClr val="1C407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30" name="Rounded Rectangle 4">
                <a:extLst>
                  <a:ext uri="{FF2B5EF4-FFF2-40B4-BE49-F238E27FC236}">
                    <a16:creationId xmlns:a16="http://schemas.microsoft.com/office/drawing/2014/main" id="{D71DDF83-752E-F0E2-78E4-8C6AA7716891}"/>
                  </a:ext>
                </a:extLst>
              </p:cNvPr>
              <p:cNvSpPr/>
              <p:nvPr/>
            </p:nvSpPr>
            <p:spPr>
              <a:xfrm rot="16200000">
                <a:off x="236975" y="4474746"/>
                <a:ext cx="1956120" cy="669067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956295">
                    <a:moveTo>
                      <a:pt x="86299" y="0"/>
                    </a:moveTo>
                    <a:lnTo>
                      <a:pt x="2145949" y="0"/>
                    </a:lnTo>
                    <a:cubicBezTo>
                      <a:pt x="2193611" y="0"/>
                      <a:pt x="2232248" y="38637"/>
                      <a:pt x="2232248" y="86299"/>
                    </a:cubicBezTo>
                    <a:lnTo>
                      <a:pt x="2232248" y="956295"/>
                    </a:lnTo>
                    <a:lnTo>
                      <a:pt x="0" y="956295"/>
                    </a:lnTo>
                    <a:lnTo>
                      <a:pt x="0" y="86299"/>
                    </a:lnTo>
                    <a:cubicBezTo>
                      <a:pt x="0" y="38637"/>
                      <a:pt x="38637" y="0"/>
                      <a:pt x="86299" y="0"/>
                    </a:cubicBezTo>
                    <a:close/>
                  </a:path>
                </a:pathLst>
              </a:custGeom>
              <a:solidFill>
                <a:srgbClr val="1C4073"/>
              </a:solidFill>
              <a:ln>
                <a:solidFill>
                  <a:srgbClr val="1C407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31" name="Прямоугольник 30"/>
            <p:cNvSpPr/>
            <p:nvPr/>
          </p:nvSpPr>
          <p:spPr>
            <a:xfrm>
              <a:off x="1107440" y="3637895"/>
              <a:ext cx="6096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latin typeface="DIN Pro Bold" panose="020B0804020101020102" pitchFamily="34" charset="-52"/>
                  <a:cs typeface="DIN Pro Bold" panose="020B0804020101020102" pitchFamily="34" charset="-52"/>
                </a:rPr>
                <a:t>Действие данной нормы распространяется также на материалы и сообщения СМИ, размещаемые</a:t>
              </a:r>
              <a:r>
                <a:rPr lang="ru-RU" dirty="0"/>
                <a:t> </a:t>
              </a:r>
              <a:r>
                <a:rPr lang="ru-RU" b="1" dirty="0">
                  <a:solidFill>
                    <a:srgbClr val="1C4073"/>
                  </a:solidFill>
                  <a:latin typeface="DIN Pro Black" panose="020B0A04020101010102" pitchFamily="34" charset="0"/>
                  <a:cs typeface="DIN Pro Black" panose="020B0A04020101010102" pitchFamily="34" charset="0"/>
                </a:rPr>
                <a:t>в </a:t>
              </a:r>
              <a:r>
                <a:rPr lang="ru-RU" dirty="0">
                  <a:solidFill>
                    <a:srgbClr val="1C4073"/>
                  </a:solidFill>
                  <a:latin typeface="DIN Pro Black" panose="020B0A04020101010102" pitchFamily="34" charset="0"/>
                  <a:cs typeface="DIN Pro Black" panose="020B0A04020101010102" pitchFamily="34" charset="0"/>
                </a:rPr>
                <a:t>социальных сетях и других площадках в Интернете</a:t>
              </a:r>
            </a:p>
          </p:txBody>
        </p:sp>
      </p:grpSp>
      <p:sp>
        <p:nvSpPr>
          <p:cNvPr id="20" name="TextBox 30">
            <a:extLst>
              <a:ext uri="{FF2B5EF4-FFF2-40B4-BE49-F238E27FC236}">
                <a16:creationId xmlns:a16="http://schemas.microsoft.com/office/drawing/2014/main" id="{6BC963A9-E810-4E07-9C75-67B7E36394D0}"/>
              </a:ext>
            </a:extLst>
          </p:cNvPr>
          <p:cNvSpPr txBox="1"/>
          <p:nvPr/>
        </p:nvSpPr>
        <p:spPr>
          <a:xfrm>
            <a:off x="199015" y="538200"/>
            <a:ext cx="76927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ln w="0"/>
                <a:solidFill>
                  <a:srgbClr val="1C4073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ПОРЯДОК МАРКИРОВКИ </a:t>
            </a:r>
          </a:p>
        </p:txBody>
      </p:sp>
      <p:sp>
        <p:nvSpPr>
          <p:cNvPr id="21" name="Номер слайда 11">
            <a:extLst>
              <a:ext uri="{FF2B5EF4-FFF2-40B4-BE49-F238E27FC236}">
                <a16:creationId xmlns:a16="http://schemas.microsoft.com/office/drawing/2014/main" id="{039F639D-6C80-496B-B7E2-BBAB56B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74" y="6492875"/>
            <a:ext cx="2743200" cy="365125"/>
          </a:xfrm>
        </p:spPr>
        <p:txBody>
          <a:bodyPr/>
          <a:lstStyle/>
          <a:p>
            <a:fld id="{F584FC3D-C732-4AE0-8F5F-0A9A0861B5D5}" type="slidenum">
              <a:rPr lang="ru-RU" smtClean="0">
                <a:latin typeface="DIN Pro Medium"/>
                <a:cs typeface="DIN Pro Bold" panose="020B0804020101020102" pitchFamily="34" charset="-52"/>
              </a:rPr>
              <a:pPr/>
              <a:t>30</a:t>
            </a:fld>
            <a:endParaRPr lang="ru-RU" dirty="0">
              <a:latin typeface="DIN Pro Medium"/>
              <a:cs typeface="DIN Pro Bold" panose="020B0804020101020102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61830979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Блок-схема: процесс 33">
            <a:extLst>
              <a:ext uri="{FF2B5EF4-FFF2-40B4-BE49-F238E27FC236}">
                <a16:creationId xmlns:a16="http://schemas.microsoft.com/office/drawing/2014/main" id="{63DDE090-67A7-83A7-B3CC-4D8BEEA2E7CB}"/>
              </a:ext>
            </a:extLst>
          </p:cNvPr>
          <p:cNvSpPr/>
          <p:nvPr/>
        </p:nvSpPr>
        <p:spPr>
          <a:xfrm>
            <a:off x="0" y="1315446"/>
            <a:ext cx="3588151" cy="5542555"/>
          </a:xfrm>
          <a:prstGeom prst="flowChartProcess">
            <a:avLst/>
          </a:prstGeom>
          <a:solidFill>
            <a:srgbClr val="1C4073"/>
          </a:solidFill>
          <a:ln>
            <a:solidFill>
              <a:srgbClr val="1C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DIN Pro Bold" panose="020B0804020101020102" pitchFamily="34" charset="-52"/>
                <a:cs typeface="DIN Pro Bold" panose="020B0804020101020102" pitchFamily="34" charset="-52"/>
              </a:rPr>
              <a:t>Органом, уполномоченным на ведение реестра, является </a:t>
            </a:r>
            <a:r>
              <a:rPr lang="ru-RU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Министерство юстиции Российской Федерации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4" name="TextBox 30">
            <a:extLst>
              <a:ext uri="{FF2B5EF4-FFF2-40B4-BE49-F238E27FC236}">
                <a16:creationId xmlns:a16="http://schemas.microsoft.com/office/drawing/2014/main" id="{9980E536-9FF0-D449-69E7-A4476715BB67}"/>
              </a:ext>
            </a:extLst>
          </p:cNvPr>
          <p:cNvSpPr txBox="1"/>
          <p:nvPr/>
        </p:nvSpPr>
        <p:spPr>
          <a:xfrm>
            <a:off x="199015" y="538200"/>
            <a:ext cx="76927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ln w="0"/>
                <a:solidFill>
                  <a:srgbClr val="1C4073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РЕЕСТР ИНОАГЕНТОВ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3A82CB-2B36-D838-BCE8-1BE244D8BF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193" y="49395"/>
            <a:ext cx="1079481" cy="120566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7E7DE5A-1929-C130-C744-96B75F9A9B9C}"/>
              </a:ext>
            </a:extLst>
          </p:cNvPr>
          <p:cNvCxnSpPr>
            <a:cxnSpLocks/>
          </p:cNvCxnSpPr>
          <p:nvPr/>
        </p:nvCxnSpPr>
        <p:spPr>
          <a:xfrm>
            <a:off x="0" y="1315446"/>
            <a:ext cx="12192000" cy="0"/>
          </a:xfrm>
          <a:prstGeom prst="line">
            <a:avLst/>
          </a:prstGeom>
          <a:ln>
            <a:solidFill>
              <a:srgbClr val="1C407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AnnaB\Desktop\Emblem_of_Ministry_of_Justic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8038" y="1374899"/>
            <a:ext cx="1151755" cy="122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5346" y="1717122"/>
            <a:ext cx="6889750" cy="427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959600" y="4714240"/>
            <a:ext cx="4998720" cy="1625600"/>
            <a:chOff x="4232126" y="4941168"/>
            <a:chExt cx="5616624" cy="1872208"/>
          </a:xfrm>
        </p:grpSpPr>
        <p:sp>
          <p:nvSpPr>
            <p:cNvPr id="9" name="Прямоугольная выноска 8"/>
            <p:cNvSpPr/>
            <p:nvPr/>
          </p:nvSpPr>
          <p:spPr>
            <a:xfrm>
              <a:off x="4232126" y="4941168"/>
              <a:ext cx="5616624" cy="1872208"/>
            </a:xfrm>
            <a:prstGeom prst="wedgeRectCallout">
              <a:avLst>
                <a:gd name="adj1" fmla="val -63728"/>
                <a:gd name="adj2" fmla="val -24989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7"/>
            <p:cNvGrpSpPr/>
            <p:nvPr/>
          </p:nvGrpSpPr>
          <p:grpSpPr>
            <a:xfrm>
              <a:off x="4304134" y="5013174"/>
              <a:ext cx="5472608" cy="1728195"/>
              <a:chOff x="4664174" y="4005062"/>
              <a:chExt cx="4752528" cy="136815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Рисунок 10"/>
              <p:cNvPicPr/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4174" y="4005064"/>
                <a:ext cx="1224136" cy="13681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2" name="Рисунок 11"/>
              <p:cNvPicPr/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6302" y="4005062"/>
                <a:ext cx="3600400" cy="136815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2FB9B7-164F-43E4-B661-86A88C8DDD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40" y="4776760"/>
            <a:ext cx="1909452" cy="1817079"/>
          </a:xfrm>
          <a:prstGeom prst="rect">
            <a:avLst/>
          </a:prstGeom>
        </p:spPr>
      </p:pic>
      <p:sp>
        <p:nvSpPr>
          <p:cNvPr id="16" name="Номер слайда 11">
            <a:extLst>
              <a:ext uri="{FF2B5EF4-FFF2-40B4-BE49-F238E27FC236}">
                <a16:creationId xmlns:a16="http://schemas.microsoft.com/office/drawing/2014/main" id="{D7C414B6-D632-41F2-8EB6-89BCF5FE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74" y="6472906"/>
            <a:ext cx="2743200" cy="365125"/>
          </a:xfrm>
        </p:spPr>
        <p:txBody>
          <a:bodyPr/>
          <a:lstStyle/>
          <a:p>
            <a:pPr algn="r"/>
            <a:fld id="{F584FC3D-C732-4AE0-8F5F-0A9A0861B5D5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Medium"/>
                <a:cs typeface="DIN Pro Bold" panose="020B0804020101020102" pitchFamily="34" charset="-52"/>
              </a:rPr>
              <a:pPr algn="r"/>
              <a:t>31</a:t>
            </a:fld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DIN Pro Medium"/>
              <a:cs typeface="DIN Pro Bold" panose="020B0804020101020102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1545358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nnaB\Desktop\pngtree-under-18-years-sign-mark-vector-illustration-png-image_4610185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0468" y="2555014"/>
            <a:ext cx="2602807" cy="23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Блок-схема: процесс 33">
            <a:extLst>
              <a:ext uri="{FF2B5EF4-FFF2-40B4-BE49-F238E27FC236}">
                <a16:creationId xmlns:a16="http://schemas.microsoft.com/office/drawing/2014/main" id="{63DDE090-67A7-83A7-B3CC-4D8BEEA2E7CB}"/>
              </a:ext>
            </a:extLst>
          </p:cNvPr>
          <p:cNvSpPr/>
          <p:nvPr/>
        </p:nvSpPr>
        <p:spPr>
          <a:xfrm>
            <a:off x="8274313" y="1375838"/>
            <a:ext cx="3911600" cy="5542555"/>
          </a:xfrm>
          <a:prstGeom prst="flowChartProcess">
            <a:avLst/>
          </a:prstGeom>
          <a:solidFill>
            <a:srgbClr val="1C4073"/>
          </a:solidFill>
          <a:ln>
            <a:solidFill>
              <a:srgbClr val="1C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Pro Bold" panose="020B0804020101020102" pitchFamily="34" charset="-52"/>
                <a:cs typeface="DIN Pro Bold" panose="020B0804020101020102" pitchFamily="34" charset="-52"/>
              </a:rPr>
              <a:t>Обязанность маркировать знаком «18+»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Pro Bold" panose="020B0804020101020102" pitchFamily="34" charset="-52"/>
                <a:cs typeface="DIN Pro Bold" panose="020B0804020101020102" pitchFamily="34" charset="-52"/>
              </a:rPr>
              <a:t>отсутствует,                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Pro Bold" panose="020B0804020101020102" pitchFamily="34" charset="-52"/>
                <a:cs typeface="DIN Pro Bold" panose="020B0804020101020102" pitchFamily="34" charset="-52"/>
              </a:rPr>
              <a:t>если упоминается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Pro Bold" panose="020B0804020101020102" pitchFamily="34" charset="-52"/>
                <a:cs typeface="DIN Pro Bold" panose="020B0804020101020102" pitchFamily="34" charset="-52"/>
              </a:rPr>
              <a:t>только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Pro Bold" panose="020B0804020101020102" pitchFamily="34" charset="-52"/>
                <a:cs typeface="DIN Pro Bold" panose="020B0804020101020102" pitchFamily="34" charset="-52"/>
              </a:rPr>
              <a:t> имя или наименование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Pro Bold" panose="020B0804020101020102" pitchFamily="34" charset="-52"/>
                <a:cs typeface="DIN Pro Bold" panose="020B0804020101020102" pitchFamily="34" charset="-52"/>
              </a:rPr>
              <a:t>иноагента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 Pro Bold" panose="020B0804020101020102" pitchFamily="34" charset="-52"/>
              <a:cs typeface="DIN Pro Bold" panose="020B0804020101020102" pitchFamily="34" charset="-52"/>
            </a:endParaRPr>
          </a:p>
        </p:txBody>
      </p:sp>
      <p:sp>
        <p:nvSpPr>
          <p:cNvPr id="4" name="TextBox 30">
            <a:extLst>
              <a:ext uri="{FF2B5EF4-FFF2-40B4-BE49-F238E27FC236}">
                <a16:creationId xmlns:a16="http://schemas.microsoft.com/office/drawing/2014/main" id="{9980E536-9FF0-D449-69E7-A4476715BB67}"/>
              </a:ext>
            </a:extLst>
          </p:cNvPr>
          <p:cNvSpPr txBox="1"/>
          <p:nvPr/>
        </p:nvSpPr>
        <p:spPr>
          <a:xfrm>
            <a:off x="148215" y="517880"/>
            <a:ext cx="76927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ln w="0"/>
                <a:solidFill>
                  <a:srgbClr val="1C4073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МАРКИРОВКА ИНОАГЕНТОВ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3A82CB-2B36-D838-BCE8-1BE244D8BF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193" y="49395"/>
            <a:ext cx="1079481" cy="120566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7E7DE5A-1929-C130-C744-96B75F9A9B9C}"/>
              </a:ext>
            </a:extLst>
          </p:cNvPr>
          <p:cNvCxnSpPr>
            <a:cxnSpLocks/>
          </p:cNvCxnSpPr>
          <p:nvPr/>
        </p:nvCxnSpPr>
        <p:spPr>
          <a:xfrm>
            <a:off x="0" y="1330216"/>
            <a:ext cx="12192000" cy="0"/>
          </a:xfrm>
          <a:prstGeom prst="line">
            <a:avLst/>
          </a:prstGeom>
          <a:ln>
            <a:solidFill>
              <a:srgbClr val="1C407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457200" y="4632960"/>
            <a:ext cx="7497072" cy="2082800"/>
            <a:chOff x="6725720" y="1560652"/>
            <a:chExt cx="5215495" cy="1792147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37766F30-30B5-DF23-F481-A9EA58CF3E37}"/>
                </a:ext>
              </a:extLst>
            </p:cNvPr>
            <p:cNvSpPr/>
            <p:nvPr/>
          </p:nvSpPr>
          <p:spPr>
            <a:xfrm rot="16200000">
              <a:off x="8437394" y="-151022"/>
              <a:ext cx="1792147" cy="5215495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 w="25400">
              <a:solidFill>
                <a:srgbClr val="1C407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/>
                <a:t>СС</a:t>
              </a:r>
              <a:endParaRPr lang="en-US" sz="2400" dirty="0"/>
            </a:p>
          </p:txBody>
        </p:sp>
        <p:sp>
          <p:nvSpPr>
            <p:cNvPr id="11" name="Текст 2"/>
            <p:cNvSpPr txBox="1">
              <a:spLocks/>
            </p:cNvSpPr>
            <p:nvPr/>
          </p:nvSpPr>
          <p:spPr>
            <a:xfrm>
              <a:off x="7505014" y="1744882"/>
              <a:ext cx="4341339" cy="142368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000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599440" y="4889530"/>
            <a:ext cx="7244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C4073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ЗАПРЕЩЕНО </a:t>
            </a:r>
          </a:p>
          <a:p>
            <a:pPr algn="ctr"/>
            <a:r>
              <a:rPr lang="ru-RU" sz="2400" dirty="0">
                <a:latin typeface="DIN Pro Bold" panose="020B0804020101020102" pitchFamily="34" charset="-52"/>
                <a:cs typeface="DIN Pro Bold" panose="020B0804020101020102" pitchFamily="34" charset="-52"/>
              </a:rPr>
              <a:t>распространение среди детей информационной продукции, </a:t>
            </a:r>
            <a:r>
              <a:rPr lang="ru-RU" sz="2400" b="1" dirty="0">
                <a:solidFill>
                  <a:srgbClr val="1C4073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произведенной</a:t>
            </a:r>
            <a:r>
              <a:rPr lang="ru-RU" sz="2400" dirty="0"/>
              <a:t> </a:t>
            </a:r>
            <a:r>
              <a:rPr lang="ru-RU" sz="2400" dirty="0">
                <a:latin typeface="DIN Pro Bold" panose="020B0804020101020102" pitchFamily="34" charset="-52"/>
                <a:cs typeface="DIN Pro Bold" panose="020B0804020101020102" pitchFamily="34" charset="-52"/>
              </a:rPr>
              <a:t>иностранным агентом </a:t>
            </a:r>
          </a:p>
        </p:txBody>
      </p:sp>
      <p:sp>
        <p:nvSpPr>
          <p:cNvPr id="14" name="Скругленный прямоугольник 4"/>
          <p:cNvSpPr/>
          <p:nvPr/>
        </p:nvSpPr>
        <p:spPr>
          <a:xfrm>
            <a:off x="812799" y="1401349"/>
            <a:ext cx="6858144" cy="1493502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>
                <a:latin typeface="DIN Pro Bold" panose="020B0804020101020102" pitchFamily="34" charset="-52"/>
                <a:cs typeface="DIN Pro Bold" panose="020B0804020101020102" pitchFamily="34" charset="-52"/>
              </a:rPr>
              <a:t>Информация иноагентов относится </a:t>
            </a:r>
            <a:r>
              <a:rPr lang="en-US" sz="2800" b="1" dirty="0">
                <a:latin typeface="DIN Pro Bold" panose="020B0804020101020102" pitchFamily="34" charset="-52"/>
                <a:cs typeface="DIN Pro Bold" panose="020B0804020101020102" pitchFamily="34" charset="-52"/>
              </a:rPr>
              <a:t>      </a:t>
            </a:r>
            <a:r>
              <a:rPr lang="ru-RU" sz="2800" b="1" dirty="0">
                <a:latin typeface="DIN Pro Bold" panose="020B0804020101020102" pitchFamily="34" charset="-52"/>
                <a:cs typeface="DIN Pro Bold" panose="020B0804020101020102" pitchFamily="34" charset="-52"/>
              </a:rPr>
              <a:t>к запрещенной для распространения среди детей</a:t>
            </a:r>
            <a:endParaRPr lang="ru-RU" sz="2800" dirty="0">
              <a:latin typeface="DIN Pro Bold" panose="020B0804020101020102" pitchFamily="34" charset="-52"/>
              <a:cs typeface="DIN Pro Bold" panose="020B0804020101020102" pitchFamily="34" charset="-52"/>
            </a:endParaRPr>
          </a:p>
        </p:txBody>
      </p:sp>
      <p:sp>
        <p:nvSpPr>
          <p:cNvPr id="13" name="Номер слайда 11">
            <a:extLst>
              <a:ext uri="{FF2B5EF4-FFF2-40B4-BE49-F238E27FC236}">
                <a16:creationId xmlns:a16="http://schemas.microsoft.com/office/drawing/2014/main" id="{02D4F134-35D4-4CA1-AB51-37B45FB6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74" y="6459190"/>
            <a:ext cx="2743200" cy="365125"/>
          </a:xfrm>
        </p:spPr>
        <p:txBody>
          <a:bodyPr/>
          <a:lstStyle/>
          <a:p>
            <a:pPr algn="r"/>
            <a:fld id="{F584FC3D-C732-4AE0-8F5F-0A9A0861B5D5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Medium"/>
                <a:cs typeface="DIN Pro Bold" panose="020B0804020101020102" pitchFamily="34" charset="-52"/>
              </a:rPr>
              <a:pPr algn="r"/>
              <a:t>32</a:t>
            </a:fld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DIN Pro Medium"/>
              <a:cs typeface="DIN Pro Bold" panose="020B0804020101020102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4865484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0">
            <a:extLst>
              <a:ext uri="{FF2B5EF4-FFF2-40B4-BE49-F238E27FC236}">
                <a16:creationId xmlns:a16="http://schemas.microsoft.com/office/drawing/2014/main" id="{9980E536-9FF0-D449-69E7-A4476715BB67}"/>
              </a:ext>
            </a:extLst>
          </p:cNvPr>
          <p:cNvSpPr txBox="1"/>
          <p:nvPr/>
        </p:nvSpPr>
        <p:spPr>
          <a:xfrm>
            <a:off x="572426" y="607567"/>
            <a:ext cx="10049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ln w="0"/>
                <a:solidFill>
                  <a:srgbClr val="1C4073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ПРИМЕР НАРУШЕНИЯ В СМИ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3A82CB-2B36-D838-BCE8-1BE244D8BF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193" y="49395"/>
            <a:ext cx="1079481" cy="120566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7E7DE5A-1929-C130-C744-96B75F9A9B9C}"/>
              </a:ext>
            </a:extLst>
          </p:cNvPr>
          <p:cNvCxnSpPr>
            <a:cxnSpLocks/>
          </p:cNvCxnSpPr>
          <p:nvPr/>
        </p:nvCxnSpPr>
        <p:spPr>
          <a:xfrm>
            <a:off x="0" y="1315446"/>
            <a:ext cx="12192000" cy="0"/>
          </a:xfrm>
          <a:prstGeom prst="line">
            <a:avLst/>
          </a:prstGeom>
          <a:ln>
            <a:solidFill>
              <a:srgbClr val="1C407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1">
            <a:extLst>
              <a:ext uri="{FF2B5EF4-FFF2-40B4-BE49-F238E27FC236}">
                <a16:creationId xmlns:a16="http://schemas.microsoft.com/office/drawing/2014/main" id="{39C0DC26-5AF2-46FD-B2FF-68C5E352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0680" y="6305550"/>
            <a:ext cx="2743200" cy="365125"/>
          </a:xfrm>
        </p:spPr>
        <p:txBody>
          <a:bodyPr/>
          <a:lstStyle/>
          <a:p>
            <a:pPr algn="r"/>
            <a:fld id="{F584FC3D-C732-4AE0-8F5F-0A9A0861B5D5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Medium"/>
                <a:cs typeface="DIN Pro Bold" panose="020B0804020101020102" pitchFamily="34" charset="-52"/>
              </a:rPr>
              <a:pPr algn="r"/>
              <a:t>33</a:t>
            </a:fld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DIN Pro Medium"/>
              <a:cs typeface="DIN Pro Bold" panose="020B0804020101020102" pitchFamily="34" charset="-52"/>
            </a:endParaRPr>
          </a:p>
        </p:txBody>
      </p:sp>
      <p:pic>
        <p:nvPicPr>
          <p:cNvPr id="12" name="Рисунок 11" descr="SafeValue must use [property]=binding: http://192.168.70.123:8002/opt/bp_static/violations/screenshots/1137752fe02741198326fc2fe39c7efb.png (see https://g.co/ng/security#xss)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781" y="1438551"/>
            <a:ext cx="9229458" cy="523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9154052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egor.me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950" y="1735216"/>
            <a:ext cx="7581830" cy="405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0">
            <a:extLst>
              <a:ext uri="{FF2B5EF4-FFF2-40B4-BE49-F238E27FC236}">
                <a16:creationId xmlns:a16="http://schemas.microsoft.com/office/drawing/2014/main" id="{9980E536-9FF0-D449-69E7-A4476715BB67}"/>
              </a:ext>
            </a:extLst>
          </p:cNvPr>
          <p:cNvSpPr txBox="1"/>
          <p:nvPr/>
        </p:nvSpPr>
        <p:spPr>
          <a:xfrm>
            <a:off x="572426" y="607567"/>
            <a:ext cx="10049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ln w="0"/>
                <a:solidFill>
                  <a:srgbClr val="1C4073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ПРИМЕР НАРУШЕНИЯ В СМИ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3A82CB-2B36-D838-BCE8-1BE244D8BF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193" y="49395"/>
            <a:ext cx="1079481" cy="120566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7E7DE5A-1929-C130-C744-96B75F9A9B9C}"/>
              </a:ext>
            </a:extLst>
          </p:cNvPr>
          <p:cNvCxnSpPr>
            <a:cxnSpLocks/>
          </p:cNvCxnSpPr>
          <p:nvPr/>
        </p:nvCxnSpPr>
        <p:spPr>
          <a:xfrm>
            <a:off x="0" y="1315446"/>
            <a:ext cx="12192000" cy="0"/>
          </a:xfrm>
          <a:prstGeom prst="line">
            <a:avLst/>
          </a:prstGeom>
          <a:ln>
            <a:solidFill>
              <a:srgbClr val="1C407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1">
            <a:extLst>
              <a:ext uri="{FF2B5EF4-FFF2-40B4-BE49-F238E27FC236}">
                <a16:creationId xmlns:a16="http://schemas.microsoft.com/office/drawing/2014/main" id="{39C0DC26-5AF2-46FD-B2FF-68C5E352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0680" y="6305550"/>
            <a:ext cx="2743200" cy="365125"/>
          </a:xfrm>
        </p:spPr>
        <p:txBody>
          <a:bodyPr/>
          <a:lstStyle/>
          <a:p>
            <a:pPr algn="r"/>
            <a:fld id="{F584FC3D-C732-4AE0-8F5F-0A9A0861B5D5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Medium"/>
                <a:cs typeface="DIN Pro Bold" panose="020B0804020101020102" pitchFamily="34" charset="-52"/>
              </a:rPr>
              <a:pPr algn="r"/>
              <a:t>34</a:t>
            </a:fld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DIN Pro Medium"/>
              <a:cs typeface="DIN Pro Bold" panose="020B0804020101020102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69117" y="3298094"/>
            <a:ext cx="2381062" cy="38929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255945" y="1797664"/>
            <a:ext cx="3358835" cy="448563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49616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G:\Семинар май\иноаген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5922">
            <a:off x="6483351" y="1772166"/>
            <a:ext cx="5049056" cy="442743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0">
            <a:extLst>
              <a:ext uri="{FF2B5EF4-FFF2-40B4-BE49-F238E27FC236}">
                <a16:creationId xmlns:a16="http://schemas.microsoft.com/office/drawing/2014/main" id="{9980E536-9FF0-D449-69E7-A4476715BB67}"/>
              </a:ext>
            </a:extLst>
          </p:cNvPr>
          <p:cNvSpPr txBox="1"/>
          <p:nvPr/>
        </p:nvSpPr>
        <p:spPr>
          <a:xfrm>
            <a:off x="410198" y="608899"/>
            <a:ext cx="109129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ln w="0"/>
                <a:solidFill>
                  <a:srgbClr val="1C4073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ПРИМЕР ПРАВИЛЬНОЙ МАРКИРОВКИ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3A82CB-2B36-D838-BCE8-1BE244D8BF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193" y="49395"/>
            <a:ext cx="1079481" cy="120566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7E7DE5A-1929-C130-C744-96B75F9A9B9C}"/>
              </a:ext>
            </a:extLst>
          </p:cNvPr>
          <p:cNvCxnSpPr>
            <a:cxnSpLocks/>
          </p:cNvCxnSpPr>
          <p:nvPr/>
        </p:nvCxnSpPr>
        <p:spPr>
          <a:xfrm>
            <a:off x="0" y="1315446"/>
            <a:ext cx="12192000" cy="0"/>
          </a:xfrm>
          <a:prstGeom prst="line">
            <a:avLst/>
          </a:prstGeom>
          <a:ln>
            <a:solidFill>
              <a:srgbClr val="1C407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1">
            <a:extLst>
              <a:ext uri="{FF2B5EF4-FFF2-40B4-BE49-F238E27FC236}">
                <a16:creationId xmlns:a16="http://schemas.microsoft.com/office/drawing/2014/main" id="{8A166D18-8F4C-42FF-B397-8FD448BC8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0680" y="6305550"/>
            <a:ext cx="2743200" cy="365125"/>
          </a:xfrm>
        </p:spPr>
        <p:txBody>
          <a:bodyPr/>
          <a:lstStyle/>
          <a:p>
            <a:pPr algn="r"/>
            <a:fld id="{F584FC3D-C732-4AE0-8F5F-0A9A0861B5D5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Medium"/>
                <a:cs typeface="DIN Pro Bold" panose="020B0804020101020102" pitchFamily="34" charset="-52"/>
              </a:rPr>
              <a:pPr algn="r"/>
              <a:t>35</a:t>
            </a:fld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DIN Pro Medium"/>
              <a:cs typeface="DIN Pro Bold" panose="020B0804020101020102" pitchFamily="34" charset="-52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36" y="1437219"/>
            <a:ext cx="6554633" cy="39817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33996" y="3424103"/>
            <a:ext cx="1076241" cy="19899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34752" y="3976318"/>
            <a:ext cx="3859731" cy="35613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202904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0">
            <a:extLst>
              <a:ext uri="{FF2B5EF4-FFF2-40B4-BE49-F238E27FC236}">
                <a16:creationId xmlns:a16="http://schemas.microsoft.com/office/drawing/2014/main" id="{9980E536-9FF0-D449-69E7-A4476715BB67}"/>
              </a:ext>
            </a:extLst>
          </p:cNvPr>
          <p:cNvSpPr txBox="1"/>
          <p:nvPr/>
        </p:nvSpPr>
        <p:spPr>
          <a:xfrm>
            <a:off x="138055" y="619480"/>
            <a:ext cx="76927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ln w="0"/>
                <a:solidFill>
                  <a:srgbClr val="1C4073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ОТВЕТСТВЕННОСТЬ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3A82CB-2B36-D838-BCE8-1BE244D8BF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193" y="49395"/>
            <a:ext cx="1079481" cy="120566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7E7DE5A-1929-C130-C744-96B75F9A9B9C}"/>
              </a:ext>
            </a:extLst>
          </p:cNvPr>
          <p:cNvCxnSpPr>
            <a:cxnSpLocks/>
          </p:cNvCxnSpPr>
          <p:nvPr/>
        </p:nvCxnSpPr>
        <p:spPr>
          <a:xfrm>
            <a:off x="0" y="1315446"/>
            <a:ext cx="12192000" cy="0"/>
          </a:xfrm>
          <a:prstGeom prst="line">
            <a:avLst/>
          </a:prstGeom>
          <a:ln>
            <a:solidFill>
              <a:srgbClr val="1C407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8C8A18F-4476-2733-BF1B-F18AFA0BF5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4310" y="1514534"/>
            <a:ext cx="2314537" cy="4729038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FC49ECA-3D88-4F23-A918-DC09150525FC}"/>
              </a:ext>
            </a:extLst>
          </p:cNvPr>
          <p:cNvGrpSpPr/>
          <p:nvPr/>
        </p:nvGrpSpPr>
        <p:grpSpPr>
          <a:xfrm>
            <a:off x="5374640" y="1391919"/>
            <a:ext cx="6461760" cy="4826000"/>
            <a:chOff x="5374640" y="1391919"/>
            <a:chExt cx="6461760" cy="4826000"/>
          </a:xfrm>
        </p:grpSpPr>
        <p:sp>
          <p:nvSpPr>
            <p:cNvPr id="42" name="Round Single Corner Rectangle 10">
              <a:extLst>
                <a:ext uri="{FF2B5EF4-FFF2-40B4-BE49-F238E27FC236}">
                  <a16:creationId xmlns:a16="http://schemas.microsoft.com/office/drawing/2014/main" id="{742FFAB1-EE2D-5771-3557-2B8CCDFE0453}"/>
                </a:ext>
              </a:extLst>
            </p:cNvPr>
            <p:cNvSpPr/>
            <p:nvPr/>
          </p:nvSpPr>
          <p:spPr>
            <a:xfrm rot="10800000" flipH="1">
              <a:off x="5374640" y="3752918"/>
              <a:ext cx="6461760" cy="2465001"/>
            </a:xfrm>
            <a:prstGeom prst="round1Rect">
              <a:avLst/>
            </a:prstGeom>
            <a:solidFill>
              <a:srgbClr val="1C40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8" name="Round Single Corner Rectangle 10">
              <a:extLst>
                <a:ext uri="{FF2B5EF4-FFF2-40B4-BE49-F238E27FC236}">
                  <a16:creationId xmlns:a16="http://schemas.microsoft.com/office/drawing/2014/main" id="{742FFAB1-EE2D-5771-3557-2B8CCDFE0453}"/>
                </a:ext>
              </a:extLst>
            </p:cNvPr>
            <p:cNvSpPr/>
            <p:nvPr/>
          </p:nvSpPr>
          <p:spPr>
            <a:xfrm flipH="1">
              <a:off x="5374640" y="1391919"/>
              <a:ext cx="6461760" cy="2580641"/>
            </a:xfrm>
            <a:prstGeom prst="round1Rect">
              <a:avLst/>
            </a:prstGeom>
            <a:solidFill>
              <a:srgbClr val="1C40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6329680" y="1973649"/>
            <a:ext cx="532384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 Pro Black" panose="020B0A04020101010102" pitchFamily="34" charset="0"/>
                <a:cs typeface="DIN Pro Black" panose="020B0A04020101010102" pitchFamily="34" charset="0"/>
              </a:rPr>
              <a:t>Часть 2.1 статьи 13.15 КоАП РФ</a:t>
            </a:r>
            <a:r>
              <a:rPr lang="ru-RU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 Pro Bold" panose="020B0804020101020102" pitchFamily="34" charset="-52"/>
                <a:cs typeface="DIN Pro Bold" panose="020B0804020101020102" pitchFamily="34" charset="-52"/>
              </a:rPr>
              <a:t>предусматривает наложение  штрафа  до 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 Pro Black" panose="020B0A04020101010102" pitchFamily="34" charset="0"/>
                <a:cs typeface="DIN Pro Black" panose="020B0A04020101010102" pitchFamily="34" charset="0"/>
              </a:rPr>
              <a:t>50 000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 Pro Bold" panose="020B0804020101020102" pitchFamily="34" charset="-52"/>
                <a:cs typeface="DIN Pro Bold" panose="020B0804020101020102" pitchFamily="34" charset="-52"/>
              </a:rPr>
              <a:t>рублей. </a:t>
            </a:r>
          </a:p>
          <a:p>
            <a:pPr algn="just"/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IN Pro Bold" panose="020B0804020101020102" pitchFamily="34" charset="-52"/>
              <a:cs typeface="DIN Pro Bold" panose="020B0804020101020102" pitchFamily="34" charset="-52"/>
            </a:endParaRPr>
          </a:p>
          <a:p>
            <a:pPr marL="446088" indent="-446088">
              <a:lnSpc>
                <a:spcPct val="100000"/>
              </a:lnSpc>
              <a:buClr>
                <a:schemeClr val="accent3"/>
              </a:buClr>
              <a:buSzPct val="130000"/>
              <a:buFont typeface="Wingdings" pitchFamily="2" charset="2"/>
              <a:buChar char="q"/>
            </a:pPr>
            <a:r>
              <a:rPr lang="ru-RU" sz="1600" dirty="0">
                <a:solidFill>
                  <a:schemeClr val="bg1"/>
                </a:solidFill>
                <a:latin typeface="DIN Pro Bold" panose="020B0804020101020102" pitchFamily="34" charset="-52"/>
                <a:cs typeface="DIN Pro Bold" panose="020B0804020101020102" pitchFamily="34" charset="-52"/>
              </a:rPr>
              <a:t>За нарушение требований ст. 4 Закона о СМИ регистрирующим органом выносится письменное </a:t>
            </a:r>
            <a:r>
              <a:rPr lang="ru-RU" sz="1600" b="1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предупреждение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DIN Pro Bold" panose="020B0804020101020102" pitchFamily="34" charset="-52"/>
                <a:cs typeface="DIN Pro Bold" panose="020B0804020101020102" pitchFamily="34" charset="-52"/>
              </a:rPr>
              <a:t>учредителю и (или) редакции СМИ.</a:t>
            </a:r>
          </a:p>
          <a:p>
            <a:pPr marL="446088" indent="-446088">
              <a:lnSpc>
                <a:spcPct val="100000"/>
              </a:lnSpc>
              <a:buClr>
                <a:schemeClr val="accent3"/>
              </a:buClr>
              <a:buSzPct val="130000"/>
            </a:pPr>
            <a:endParaRPr lang="ru-RU" sz="1600" dirty="0">
              <a:solidFill>
                <a:schemeClr val="bg1"/>
              </a:solidFill>
              <a:latin typeface="DIN Pro Bold" panose="020B0804020101020102" pitchFamily="34" charset="-52"/>
              <a:cs typeface="DIN Pro Bold" panose="020B0804020101020102" pitchFamily="34" charset="-52"/>
            </a:endParaRPr>
          </a:p>
          <a:p>
            <a:pPr marL="446088" indent="-446088">
              <a:lnSpc>
                <a:spcPct val="100000"/>
              </a:lnSpc>
              <a:buClr>
                <a:schemeClr val="accent3"/>
              </a:buClr>
              <a:buSzPct val="130000"/>
              <a:buFont typeface="Wingdings" pitchFamily="2" charset="2"/>
              <a:buChar char="q"/>
            </a:pPr>
            <a:r>
              <a:rPr lang="ru-RU" sz="1600" dirty="0">
                <a:solidFill>
                  <a:schemeClr val="bg1"/>
                </a:solidFill>
                <a:latin typeface="DIN Pro Bold" panose="020B0804020101020102" pitchFamily="34" charset="-52"/>
                <a:cs typeface="DIN Pro Bold" panose="020B0804020101020102" pitchFamily="34" charset="-52"/>
              </a:rPr>
              <a:t>В случае неоднократного нарушения требований ст. 4 Закона о СМИ регистрирующий орган вправе прекратить деятельность СМИ в судебном порядке.</a:t>
            </a:r>
            <a:endParaRPr lang="ru-RU" sz="2000" dirty="0">
              <a:latin typeface="DIN Pro Bold" panose="020B0804020101020102" pitchFamily="34" charset="-52"/>
              <a:cs typeface="DIN Pro Bold" panose="020B0804020101020102" pitchFamily="34" charset="-52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10D57CC-99A2-544F-75BC-02EFF741A8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548" y="1382010"/>
            <a:ext cx="895896" cy="89589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10D57CC-99A2-544F-75BC-02EFF741A8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788" y="5283450"/>
            <a:ext cx="895896" cy="895896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50680" y="6305550"/>
            <a:ext cx="2743200" cy="365125"/>
          </a:xfrm>
        </p:spPr>
        <p:txBody>
          <a:bodyPr/>
          <a:lstStyle/>
          <a:p>
            <a:pPr algn="r"/>
            <a:fld id="{F584FC3D-C732-4AE0-8F5F-0A9A0861B5D5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Medium"/>
                <a:cs typeface="DIN Pro Bold" panose="020B0804020101020102" pitchFamily="34" charset="-52"/>
              </a:rPr>
              <a:pPr algn="r"/>
              <a:t>36</a:t>
            </a:fld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DIN Pro Medium"/>
              <a:cs typeface="DIN Pro Bold" panose="020B0804020101020102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34803577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A5C9F8C-CA8E-C887-B342-108DB4A04720}"/>
              </a:ext>
            </a:extLst>
          </p:cNvPr>
          <p:cNvSpPr/>
          <p:nvPr/>
        </p:nvSpPr>
        <p:spPr>
          <a:xfrm>
            <a:off x="0" y="0"/>
            <a:ext cx="12191999" cy="3429000"/>
          </a:xfrm>
          <a:prstGeom prst="rect">
            <a:avLst/>
          </a:prstGeom>
          <a:solidFill>
            <a:srgbClr val="1C40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30">
            <a:extLst>
              <a:ext uri="{FF2B5EF4-FFF2-40B4-BE49-F238E27FC236}">
                <a16:creationId xmlns:a16="http://schemas.microsoft.com/office/drawing/2014/main" id="{23C1ED74-8D17-D564-3FA1-F835CDF0095C}"/>
              </a:ext>
            </a:extLst>
          </p:cNvPr>
          <p:cNvSpPr txBox="1"/>
          <p:nvPr/>
        </p:nvSpPr>
        <p:spPr>
          <a:xfrm>
            <a:off x="2249641" y="1714500"/>
            <a:ext cx="7692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ln w="0"/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РОСКОМНАДЗОР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CEF717-B713-3D1C-05E6-5015A66452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128" y="169055"/>
            <a:ext cx="1301740" cy="14538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809DFE-F969-1E09-3972-F04C5F0A041C}"/>
              </a:ext>
            </a:extLst>
          </p:cNvPr>
          <p:cNvSpPr txBox="1"/>
          <p:nvPr/>
        </p:nvSpPr>
        <p:spPr>
          <a:xfrm>
            <a:off x="3323164" y="2322760"/>
            <a:ext cx="554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DADADA"/>
                </a:solidFill>
                <a:latin typeface="DIN Pro Bold" panose="020B0804020101020102" pitchFamily="34" charset="-52"/>
                <a:cs typeface="DIN Pro Bold" panose="020B0804020101020102" pitchFamily="34" charset="-52"/>
              </a:rPr>
              <a:t>ФЕДЕРАЛЬНАЯ СЛУЖБА ПО НАДЗОРУ В СФЕРЕ СВЯЗИ, ИНФОРМАЦИОННЫХ ТЕХНОЛОГИЙ И МАССОВЫХ КОММУНИКАЦИЙ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99CFA44-85C0-58A6-5349-35D467E84799}"/>
              </a:ext>
            </a:extLst>
          </p:cNvPr>
          <p:cNvSpPr txBox="1"/>
          <p:nvPr/>
        </p:nvSpPr>
        <p:spPr>
          <a:xfrm>
            <a:off x="289819" y="3573840"/>
            <a:ext cx="11612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21212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Недопущение распространения информации, дискриминирующей или унижающей человеческое достоинство по национальному признаку</a:t>
            </a:r>
          </a:p>
        </p:txBody>
      </p:sp>
      <p:sp>
        <p:nvSpPr>
          <p:cNvPr id="9" name="Прямоугольник 1"/>
          <p:cNvSpPr/>
          <p:nvPr/>
        </p:nvSpPr>
        <p:spPr>
          <a:xfrm>
            <a:off x="7366190" y="5880770"/>
            <a:ext cx="4744896" cy="8923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 defTabSz="449280">
              <a:lnSpc>
                <a:spcPct val="93000"/>
              </a:lnSpc>
            </a:pPr>
            <a:r>
              <a:rPr lang="ru-RU" sz="1400" strike="noStrike" spc="-1" dirty="0">
                <a:solidFill>
                  <a:schemeClr val="dk1"/>
                </a:solidFill>
                <a:latin typeface="DIN Pro Medium"/>
                <a:ea typeface="Calibri"/>
              </a:rPr>
              <a:t>ведущий специалист-эксперт к отдела контроля </a:t>
            </a:r>
          </a:p>
          <a:p>
            <a:pPr algn="r" defTabSz="449280">
              <a:lnSpc>
                <a:spcPct val="93000"/>
              </a:lnSpc>
            </a:pPr>
            <a:r>
              <a:rPr lang="ru-RU" sz="1400" strike="noStrike" spc="-1" dirty="0">
                <a:solidFill>
                  <a:schemeClr val="dk1"/>
                </a:solidFill>
                <a:latin typeface="DIN Pro Medium"/>
                <a:ea typeface="Calibri"/>
              </a:rPr>
              <a:t>и надзора в сфере массовых коммуникаций </a:t>
            </a:r>
          </a:p>
          <a:p>
            <a:pPr algn="r" defTabSz="449280">
              <a:lnSpc>
                <a:spcPct val="93000"/>
              </a:lnSpc>
            </a:pPr>
            <a:r>
              <a:rPr lang="ru-RU" sz="1400" strike="noStrike" spc="-1" dirty="0">
                <a:solidFill>
                  <a:schemeClr val="dk1"/>
                </a:solidFill>
                <a:latin typeface="DIN Pro Medium"/>
                <a:ea typeface="Calibri"/>
              </a:rPr>
              <a:t>Управления Роскомнадзора по Забайкальскому краю</a:t>
            </a:r>
          </a:p>
          <a:p>
            <a:pPr algn="r" defTabSz="449280">
              <a:lnSpc>
                <a:spcPct val="93000"/>
              </a:lnSpc>
            </a:pPr>
            <a:r>
              <a:rPr lang="ru-RU" sz="1400" spc="-1" dirty="0">
                <a:solidFill>
                  <a:schemeClr val="dk1"/>
                </a:solidFill>
                <a:latin typeface="DIN Pro Medium"/>
              </a:rPr>
              <a:t>Н.А. Колотовкина</a:t>
            </a:r>
            <a:endParaRPr lang="ru-RU" sz="1400" strike="noStrike" spc="-1" dirty="0">
              <a:solidFill>
                <a:srgbClr val="000000"/>
              </a:solidFill>
              <a:latin typeface="DIN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08003521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3A82CB-2B36-D838-BCE8-1BE244D8BF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193" y="49395"/>
            <a:ext cx="1079481" cy="1205660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7E7DE5A-1929-C130-C744-96B75F9A9B9C}"/>
              </a:ext>
            </a:extLst>
          </p:cNvPr>
          <p:cNvCxnSpPr>
            <a:cxnSpLocks/>
          </p:cNvCxnSpPr>
          <p:nvPr/>
        </p:nvCxnSpPr>
        <p:spPr>
          <a:xfrm>
            <a:off x="0" y="1315446"/>
            <a:ext cx="12192000" cy="0"/>
          </a:xfrm>
          <a:prstGeom prst="line">
            <a:avLst/>
          </a:prstGeom>
          <a:ln>
            <a:solidFill>
              <a:srgbClr val="1C407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6"/>
          <p:cNvSpPr txBox="1">
            <a:spLocks/>
          </p:cNvSpPr>
          <p:nvPr/>
        </p:nvSpPr>
        <p:spPr>
          <a:xfrm>
            <a:off x="0" y="565129"/>
            <a:ext cx="11125200" cy="692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1C4073"/>
              </a:solidFill>
              <a:effectLst/>
              <a:uLnTx/>
              <a:uFillTx/>
              <a:ea typeface="Times New Roman"/>
              <a:cs typeface="Times New Roman"/>
            </a:endParaRPr>
          </a:p>
        </p:txBody>
      </p:sp>
      <p:sp>
        <p:nvSpPr>
          <p:cNvPr id="2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963150" y="6492875"/>
            <a:ext cx="2228850" cy="365125"/>
          </a:xfrm>
        </p:spPr>
        <p:txBody>
          <a:bodyPr/>
          <a:lstStyle/>
          <a:p>
            <a:fld id="{F59FD1CA-10E3-4DDA-9898-129C91471031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A5C9F8C-CA8E-C887-B342-108DB4A04720}"/>
              </a:ext>
            </a:extLst>
          </p:cNvPr>
          <p:cNvSpPr/>
          <p:nvPr/>
        </p:nvSpPr>
        <p:spPr>
          <a:xfrm>
            <a:off x="8356600" y="1315446"/>
            <a:ext cx="3835400" cy="5542554"/>
          </a:xfrm>
          <a:prstGeom prst="rect">
            <a:avLst/>
          </a:prstGeom>
          <a:solidFill>
            <a:srgbClr val="1C40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Pro Bold" pitchFamily="34" charset="0"/>
                <a:cs typeface="DIN Pro Bold" pitchFamily="34" charset="0"/>
              </a:rPr>
              <a:t>Национальная дискриминация (ксенофобия, шовинизм)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Pro Bold" pitchFamily="34" charset="0"/>
                <a:cs typeface="DIN Pro Bold" pitchFamily="34" charset="0"/>
              </a:rPr>
              <a:t>подразумевает пренебрежение и даже открытую враждебность           к человеку на основе его принадлежности к другой национальности</a:t>
            </a:r>
          </a:p>
        </p:txBody>
      </p:sp>
      <p:sp>
        <p:nvSpPr>
          <p:cNvPr id="10" name="TextBox 30">
            <a:extLst>
              <a:ext uri="{FF2B5EF4-FFF2-40B4-BE49-F238E27FC236}">
                <a16:creationId xmlns:a16="http://schemas.microsoft.com/office/drawing/2014/main" id="{1F3CBB18-E56A-4625-8878-54AEC3F2462D}"/>
              </a:ext>
            </a:extLst>
          </p:cNvPr>
          <p:cNvSpPr txBox="1"/>
          <p:nvPr/>
        </p:nvSpPr>
        <p:spPr>
          <a:xfrm>
            <a:off x="5695575" y="670280"/>
            <a:ext cx="76927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ln w="0"/>
                <a:solidFill>
                  <a:srgbClr val="1C4073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РОСКОМНАДЗОР</a:t>
            </a:r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C4FA96DC-79E3-4ABE-9776-3FDF9A6E4F84}"/>
              </a:ext>
            </a:extLst>
          </p:cNvPr>
          <p:cNvSpPr txBox="1">
            <a:spLocks/>
          </p:cNvSpPr>
          <p:nvPr/>
        </p:nvSpPr>
        <p:spPr>
          <a:xfrm>
            <a:off x="11316872" y="6492874"/>
            <a:ext cx="796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4265DA-81D6-4092-B6C5-08F21DC4A8F6}" type="slidenum">
              <a:rPr lang="ru-RU" smtClean="0">
                <a:latin typeface="DIN Pro Bold" panose="020B0804020101020102" pitchFamily="34" charset="-52"/>
                <a:cs typeface="DIN Pro Bold" panose="020B0804020101020102" pitchFamily="34" charset="-52"/>
              </a:rPr>
              <a:pPr/>
              <a:t>38</a:t>
            </a:fld>
            <a:endParaRPr lang="ru-RU" dirty="0">
              <a:latin typeface="DIN Pro Bold" panose="020B0804020101020102" pitchFamily="34" charset="-52"/>
              <a:cs typeface="DIN Pro Bold" panose="020B0804020101020102" pitchFamily="34" charset="-52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79399" y="1510936"/>
            <a:ext cx="7673340" cy="5509200"/>
            <a:chOff x="279399" y="1510936"/>
            <a:chExt cx="7673340" cy="55092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79399" y="1510936"/>
              <a:ext cx="7673340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atin typeface="DIN Pro Bold" pitchFamily="34" charset="0"/>
                  <a:cs typeface="DIN Pro Bold" pitchFamily="34" charset="0"/>
                </a:rPr>
                <a:t>Важнейшей функцией государства является обеспечение равных прав граждан вне зависимости от их принадлежности к какой-либо социальной, культурной, религиозной группе,  их пола, национальности, расы, языка, убеждений</a:t>
              </a:r>
              <a:endParaRPr lang="en-US" sz="2000" b="1" dirty="0">
                <a:latin typeface="DIN Pro Bold" pitchFamily="34" charset="0"/>
                <a:cs typeface="DIN Pro Bold" pitchFamily="34" charset="0"/>
              </a:endParaRPr>
            </a:p>
            <a:p>
              <a:pPr algn="ctr"/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Pro Regular" pitchFamily="34" charset="0"/>
                <a:cs typeface="DIN Pro Regular" pitchFamily="34" charset="0"/>
              </a:endParaRPr>
            </a:p>
            <a:p>
              <a:pPr algn="ctr"/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Pro Regular" pitchFamily="34" charset="0"/>
                <a:cs typeface="DIN Pro Regular" pitchFamily="34" charset="0"/>
              </a:endParaRPr>
            </a:p>
            <a:p>
              <a:pPr algn="ctr"/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Pro Regular" pitchFamily="34" charset="0"/>
                <a:cs typeface="DIN Pro Regular" pitchFamily="34" charset="0"/>
              </a:endParaRPr>
            </a:p>
            <a:p>
              <a:pPr algn="ctr"/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Pro Regular" pitchFamily="34" charset="0"/>
                <a:cs typeface="DIN Pro Regular" pitchFamily="34" charset="0"/>
              </a:endParaRPr>
            </a:p>
            <a:p>
              <a:pPr lvl="0" algn="ctr"/>
              <a:endParaRPr lang="en-US" b="1" dirty="0">
                <a:solidFill>
                  <a:srgbClr val="1C4073"/>
                </a:solidFill>
                <a:latin typeface="DIN Pro Regular" pitchFamily="34" charset="0"/>
                <a:cs typeface="DIN Pro Regular" pitchFamily="34" charset="0"/>
              </a:endParaRPr>
            </a:p>
            <a:p>
              <a:pPr lvl="0" algn="ctr"/>
              <a:endParaRPr lang="en-US" b="1" dirty="0">
                <a:solidFill>
                  <a:srgbClr val="1C4073"/>
                </a:solidFill>
                <a:latin typeface="DIN Pro Regular" pitchFamily="34" charset="0"/>
                <a:cs typeface="DIN Pro Regular" pitchFamily="34" charset="0"/>
              </a:endParaRPr>
            </a:p>
            <a:p>
              <a:pPr lvl="0" algn="ctr"/>
              <a:endParaRPr lang="en-US" b="1" dirty="0">
                <a:solidFill>
                  <a:srgbClr val="1C4073"/>
                </a:solidFill>
                <a:latin typeface="DIN Pro Regular" pitchFamily="34" charset="0"/>
                <a:cs typeface="DIN Pro Regular" pitchFamily="34" charset="0"/>
              </a:endParaRPr>
            </a:p>
            <a:p>
              <a:pPr lvl="0" algn="ctr"/>
              <a:endParaRPr lang="en-US" b="1" dirty="0">
                <a:solidFill>
                  <a:srgbClr val="1C4073"/>
                </a:solidFill>
                <a:latin typeface="DIN Pro Regular" pitchFamily="34" charset="0"/>
                <a:cs typeface="DIN Pro Regular" pitchFamily="34" charset="0"/>
              </a:endParaRPr>
            </a:p>
            <a:p>
              <a:pPr lvl="0" algn="ctr"/>
              <a:endParaRPr lang="en-US" b="1" dirty="0">
                <a:solidFill>
                  <a:srgbClr val="1C4073"/>
                </a:solidFill>
                <a:latin typeface="DIN Pro Regular" pitchFamily="34" charset="0"/>
                <a:cs typeface="DIN Pro Regular" pitchFamily="34" charset="0"/>
              </a:endParaRPr>
            </a:p>
            <a:p>
              <a:pPr lvl="0" algn="ctr"/>
              <a:endParaRPr lang="en-US" b="1" dirty="0">
                <a:solidFill>
                  <a:srgbClr val="1C4073"/>
                </a:solidFill>
                <a:latin typeface="DIN Pro Regular" pitchFamily="34" charset="0"/>
                <a:cs typeface="DIN Pro Regular" pitchFamily="34" charset="0"/>
              </a:endParaRPr>
            </a:p>
            <a:p>
              <a:pPr lvl="0" algn="ctr"/>
              <a:endParaRPr lang="en-US" b="1" dirty="0">
                <a:solidFill>
                  <a:srgbClr val="1C4073"/>
                </a:solidFill>
                <a:latin typeface="DIN Pro Bold" pitchFamily="34" charset="0"/>
                <a:cs typeface="DIN Pro Bold" pitchFamily="34" charset="0"/>
              </a:endParaRPr>
            </a:p>
            <a:p>
              <a:pPr lvl="0" algn="ctr"/>
              <a:r>
                <a:rPr lang="ru-RU" b="1" dirty="0">
                  <a:solidFill>
                    <a:srgbClr val="1C4073"/>
                  </a:solidFill>
                  <a:latin typeface="DIN Pro Bold" pitchFamily="34" charset="0"/>
                  <a:cs typeface="DIN Pro Bold" pitchFamily="34" charset="0"/>
                </a:rPr>
                <a:t>Концепция равенства всех граждан</a:t>
              </a:r>
              <a:r>
                <a:rPr lang="en-US" b="1" dirty="0">
                  <a:solidFill>
                    <a:srgbClr val="1C4073"/>
                  </a:solidFill>
                  <a:latin typeface="DIN Pro Bold" pitchFamily="34" charset="0"/>
                  <a:cs typeface="DIN Pro Bold" pitchFamily="34" charset="0"/>
                </a:rPr>
                <a:t> </a:t>
              </a:r>
              <a:r>
                <a:rPr lang="ru-RU" b="1" dirty="0">
                  <a:solidFill>
                    <a:srgbClr val="1C4073"/>
                  </a:solidFill>
                  <a:latin typeface="DIN Pro Bold" pitchFamily="34" charset="0"/>
                  <a:cs typeface="DIN Pro Bold" pitchFamily="34" charset="0"/>
                </a:rPr>
                <a:t>заложена </a:t>
              </a:r>
            </a:p>
            <a:p>
              <a:pPr lvl="0" algn="ctr"/>
              <a:r>
                <a:rPr lang="ru-RU" b="1" dirty="0">
                  <a:solidFill>
                    <a:srgbClr val="1C4073"/>
                  </a:solidFill>
                  <a:latin typeface="DIN Pro Bold" pitchFamily="34" charset="0"/>
                  <a:cs typeface="DIN Pro Bold" pitchFamily="34" charset="0"/>
                </a:rPr>
                <a:t>в Конституции Российской Федерации</a:t>
              </a:r>
              <a:r>
                <a:rPr lang="en-US" b="1" dirty="0">
                  <a:solidFill>
                    <a:srgbClr val="1C4073"/>
                  </a:solidFill>
                  <a:latin typeface="DIN Pro Bold" pitchFamily="34" charset="0"/>
                  <a:cs typeface="DIN Pro Bold" pitchFamily="34" charset="0"/>
                </a:rPr>
                <a:t> (</a:t>
              </a:r>
              <a:r>
                <a:rPr lang="ru-RU" b="1" dirty="0">
                  <a:solidFill>
                    <a:srgbClr val="1C4073"/>
                  </a:solidFill>
                  <a:latin typeface="DIN Pro Bold" pitchFamily="34" charset="0"/>
                  <a:ea typeface="Times New Roman"/>
                  <a:cs typeface="DIN Pro Bold" pitchFamily="34" charset="0"/>
                </a:rPr>
                <a:t>статьи 13, 19, 29</a:t>
              </a:r>
              <a:r>
                <a:rPr lang="en-US" b="1" dirty="0">
                  <a:solidFill>
                    <a:srgbClr val="1C4073"/>
                  </a:solidFill>
                  <a:latin typeface="DIN Pro Bold" pitchFamily="34" charset="0"/>
                  <a:ea typeface="Times New Roman"/>
                  <a:cs typeface="DIN Pro Bold" pitchFamily="34" charset="0"/>
                </a:rPr>
                <a:t>)</a:t>
              </a:r>
              <a:endParaRPr lang="ru-RU" b="1" dirty="0">
                <a:solidFill>
                  <a:srgbClr val="1C40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Pro Bold" pitchFamily="34" charset="0"/>
                <a:cs typeface="DIN Pro Bold" pitchFamily="34" charset="0"/>
              </a:endParaRPr>
            </a:p>
            <a:p>
              <a:pPr algn="ctr"/>
              <a:endPara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Pro Regular" pitchFamily="34" charset="0"/>
                <a:cs typeface="DIN Pro Regular" pitchFamily="34" charset="0"/>
              </a:endParaRPr>
            </a:p>
          </p:txBody>
        </p:sp>
        <p:pic>
          <p:nvPicPr>
            <p:cNvPr id="1026" name="Picture 2" descr="\\192.168.1.210\Pablic2\Шаблоны\94d08d47-ff15-5aac-b21f-1a0e97c64adc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0323" y="3063265"/>
              <a:ext cx="3411493" cy="266608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967086873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3A82CB-2B36-D838-BCE8-1BE244D8BF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193" y="49395"/>
            <a:ext cx="1079481" cy="1205660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7E7DE5A-1929-C130-C744-96B75F9A9B9C}"/>
              </a:ext>
            </a:extLst>
          </p:cNvPr>
          <p:cNvCxnSpPr>
            <a:cxnSpLocks/>
          </p:cNvCxnSpPr>
          <p:nvPr/>
        </p:nvCxnSpPr>
        <p:spPr>
          <a:xfrm>
            <a:off x="0" y="1315446"/>
            <a:ext cx="12192000" cy="0"/>
          </a:xfrm>
          <a:prstGeom prst="line">
            <a:avLst/>
          </a:prstGeom>
          <a:ln>
            <a:solidFill>
              <a:srgbClr val="1C407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6"/>
          <p:cNvSpPr txBox="1">
            <a:spLocks/>
          </p:cNvSpPr>
          <p:nvPr/>
        </p:nvSpPr>
        <p:spPr>
          <a:xfrm>
            <a:off x="0" y="565129"/>
            <a:ext cx="11125200" cy="692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1C4073"/>
              </a:solidFill>
              <a:effectLst/>
              <a:uLnTx/>
              <a:uFillTx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606" y="645914"/>
            <a:ext cx="10945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C4073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НЕДОПУЩЕНИЕ РАСПРОСТРАНЕНИЯ ИНФОРМАЦИИ, ДИСКРИМИНИРУЮЩЕЙ ИЛИ УНИЖАЮЩЕЙ ЧЕЛОВЕЧЕСКОЕ ДОСТОИНСТВО ПО НАЦИОНАЛЬНОМУ ПРИЗНАКУ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8471" y="1666947"/>
            <a:ext cx="3496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DIN Pro Bold" panose="020B0804020101020102" pitchFamily="34" charset="-52"/>
                <a:cs typeface="DIN Pro Bold" panose="020B0804020101020102" pitchFamily="34" charset="-52"/>
              </a:rPr>
              <a:t>ст. 1 Закона о противодействии экстремистской деятельности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258471" y="1665894"/>
            <a:ext cx="4167499" cy="1146259"/>
            <a:chOff x="243763" y="2135187"/>
            <a:chExt cx="3920662" cy="66130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43763" y="2135187"/>
              <a:ext cx="3340102" cy="66130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481" y="2332071"/>
              <a:ext cx="311944" cy="283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4556919" y="1641264"/>
            <a:ext cx="73532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DIN Pro Bold" panose="020B0804020101020102" pitchFamily="34" charset="-52"/>
                <a:cs typeface="DIN Pro Bold" panose="020B0804020101020102" pitchFamily="34" charset="-52"/>
              </a:rPr>
              <a:t>Экстремизмом признается нарушение прав, свобод                 и законных интересов человека и гражданина в зависимости от его социальной, расовой, национальной, религиозной или языковой принадлежности                         или отношения к религии.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606" y="3400787"/>
            <a:ext cx="3572083" cy="128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464822" y="3461569"/>
            <a:ext cx="3937919" cy="1164459"/>
            <a:chOff x="281861" y="3822699"/>
            <a:chExt cx="3983752" cy="69684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81861" y="3822699"/>
              <a:ext cx="3544832" cy="69684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DIN Pro Bold" panose="020B0804020101020102" pitchFamily="34" charset="-52"/>
                <a:cs typeface="DIN Pro Bold" panose="020B0804020101020102" pitchFamily="34" charset="-52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78643" y="4020062"/>
              <a:ext cx="290155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DIN Pro Bold" panose="020B0804020101020102" pitchFamily="34" charset="-52"/>
                  <a:cs typeface="DIN Pro Bold" panose="020B0804020101020102" pitchFamily="34" charset="-52"/>
                </a:rPr>
                <a:t>ст. 4 Закона о СМИ</a:t>
              </a:r>
            </a:p>
          </p:txBody>
        </p:sp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669" y="4023915"/>
              <a:ext cx="311944" cy="283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Прямоугольник 15"/>
          <p:cNvSpPr/>
          <p:nvPr/>
        </p:nvSpPr>
        <p:spPr>
          <a:xfrm>
            <a:off x="4556919" y="3681223"/>
            <a:ext cx="7353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DIN Pro Bold" panose="020B0804020101020102" pitchFamily="34" charset="-52"/>
                <a:cs typeface="DIN Pro Bold" panose="020B0804020101020102" pitchFamily="34" charset="-52"/>
              </a:rPr>
              <a:t>Не допускается использование СМИ для распространения экстремистских материалов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56919" y="5144679"/>
            <a:ext cx="73532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DIN Pro Bold" panose="020B0804020101020102" pitchFamily="34" charset="-52"/>
                <a:cs typeface="DIN Pro Bold" panose="020B0804020101020102" pitchFamily="34" charset="-52"/>
              </a:rPr>
              <a:t>Запрещается распространение информации, которая направлена на разжигание национальной ненависти              и вражды.</a:t>
            </a:r>
          </a:p>
        </p:txBody>
      </p:sp>
      <p:sp>
        <p:nvSpPr>
          <p:cNvPr id="24" name="Номер слайда 3">
            <a:extLst>
              <a:ext uri="{FF2B5EF4-FFF2-40B4-BE49-F238E27FC236}">
                <a16:creationId xmlns:a16="http://schemas.microsoft.com/office/drawing/2014/main" id="{FB714B46-E611-48E2-A76F-7BE078FC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5532" y="6430703"/>
            <a:ext cx="796802" cy="365125"/>
          </a:xfrm>
        </p:spPr>
        <p:txBody>
          <a:bodyPr/>
          <a:lstStyle/>
          <a:p>
            <a:pPr algn="r"/>
            <a:fld id="{5F4265DA-81D6-4092-B6C5-08F21DC4A8F6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Medium"/>
                <a:cs typeface="DIN Pro Bold" panose="020B0804020101020102" pitchFamily="34" charset="-52"/>
              </a:rPr>
              <a:pPr algn="r"/>
              <a:t>39</a:t>
            </a:fld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DIN Pro Medium"/>
              <a:cs typeface="DIN Pro Bold" panose="020B0804020101020102" pitchFamily="34" charset="-52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10871" y="5132713"/>
            <a:ext cx="3990093" cy="1286024"/>
            <a:chOff x="204875" y="5644117"/>
            <a:chExt cx="4221949" cy="75462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4875" y="5850175"/>
              <a:ext cx="3533066" cy="3425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DIN Pro Bold" panose="020B0804020101020102" pitchFamily="34" charset="-52"/>
                  <a:cs typeface="DIN Pro Bold" panose="020B0804020101020102" pitchFamily="34" charset="-52"/>
                </a:rPr>
                <a:t>ст. 10 Закона об информации</a:t>
              </a:r>
            </a:p>
          </p:txBody>
        </p:sp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338" y="5644117"/>
              <a:ext cx="3706911" cy="754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9324" y="5878556"/>
              <a:ext cx="3175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606" y="1596011"/>
            <a:ext cx="3572083" cy="128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28241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34360" y="49320"/>
            <a:ext cx="1078920" cy="1204920"/>
          </a:xfrm>
          <a:prstGeom prst="rect">
            <a:avLst/>
          </a:prstGeom>
          <a:ln w="0">
            <a:noFill/>
          </a:ln>
        </p:spPr>
      </p:pic>
      <p:cxnSp>
        <p:nvCxnSpPr>
          <p:cNvPr id="94" name="Прямая соединительная линия 6"/>
          <p:cNvCxnSpPr/>
          <p:nvPr/>
        </p:nvCxnSpPr>
        <p:spPr>
          <a:xfrm>
            <a:off x="0" y="1315440"/>
            <a:ext cx="12192480" cy="720"/>
          </a:xfrm>
          <a:prstGeom prst="straightConnector1">
            <a:avLst/>
          </a:prstGeom>
          <a:ln w="0">
            <a:solidFill>
              <a:srgbClr val="1C4073"/>
            </a:solidFill>
          </a:ln>
        </p:spPr>
      </p:cxnSp>
      <p:sp>
        <p:nvSpPr>
          <p:cNvPr id="95" name="Прямоугольник 2"/>
          <p:cNvSpPr/>
          <p:nvPr/>
        </p:nvSpPr>
        <p:spPr>
          <a:xfrm>
            <a:off x="197640" y="563400"/>
            <a:ext cx="1042236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1C4073"/>
                </a:solidFill>
                <a:latin typeface="DIN Pro Black"/>
              </a:rPr>
              <a:t>НЕ ЯВЛЯЕТСЯ НАРУШЕНИЕМ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6" name="Таблица 7"/>
          <p:cNvGraphicFramePr/>
          <p:nvPr/>
        </p:nvGraphicFramePr>
        <p:xfrm>
          <a:off x="174600" y="1367280"/>
          <a:ext cx="11700000" cy="5229720"/>
        </p:xfrm>
        <a:graphic>
          <a:graphicData uri="http://schemas.openxmlformats.org/drawingml/2006/table">
            <a:tbl>
              <a:tblPr/>
              <a:tblGrid>
                <a:gridCol w="117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6480">
                <a:tc>
                  <a:txBody>
                    <a:bodyPr/>
                    <a:lstStyle/>
                    <a:p>
                      <a:pPr marL="343080" indent="-343080" algn="just" defTabSz="914400">
                        <a:lnSpc>
                          <a:spcPct val="90000"/>
                        </a:lnSpc>
                        <a:buClr>
                          <a:srgbClr val="305598"/>
                        </a:buClr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b="1" strike="noStrike" spc="-1">
                          <a:solidFill>
                            <a:srgbClr val="305598"/>
                          </a:solidFill>
                          <a:latin typeface="DIN Pro Bold"/>
                        </a:rPr>
                        <a:t>Недостаточно сведений, чтобы установить личность несовершеннолетнего, пострадавшего в результате противоправных действий, например, персональные данные изменены, голос обработан, изображение лица подвергнуто пикселизации или ретушированию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920" marR="709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6160">
                <a:tc>
                  <a:txBody>
                    <a:bodyPr/>
                    <a:lstStyle/>
                    <a:p>
                      <a:pPr marL="343080" indent="-343080" algn="just" defTabSz="914400">
                        <a:lnSpc>
                          <a:spcPct val="90000"/>
                        </a:lnSpc>
                        <a:buClr>
                          <a:srgbClr val="000000"/>
                        </a:buClr>
                        <a:buFont typeface="Arial,Sans-Serif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b="1" strike="noStrike" spc="-1">
                          <a:solidFill>
                            <a:schemeClr val="dk1"/>
                          </a:solidFill>
                          <a:latin typeface="DIN Pro Bold"/>
                        </a:rPr>
                        <a:t>Информация опубликована в целях защиты прав и законных интересов несовершеннолетнего при соблюдении положений пунктов 1-3 части четвертой статьи 41 Закона о СМИ (перечисленных на предыдущем слайде) 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920" marR="709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360">
                <a:tc>
                  <a:txBody>
                    <a:bodyPr/>
                    <a:lstStyle/>
                    <a:p>
                      <a:pPr marL="343080" indent="-343080" algn="just" defTabSz="914400">
                        <a:lnSpc>
                          <a:spcPct val="90000"/>
                        </a:lnSpc>
                        <a:buClr>
                          <a:srgbClr val="1C4073"/>
                        </a:buClr>
                        <a:buFont typeface="Arial,Sans-Serif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b="1" strike="noStrike" spc="-1">
                          <a:solidFill>
                            <a:srgbClr val="1C4073"/>
                          </a:solidFill>
                          <a:latin typeface="DIN Pro Bold"/>
                        </a:rPr>
                        <a:t>Материалы, в которых содержатся сведения о несовершеннолетнем, пострадавшем в результате противоправных действий, получены от пресс-служб государственных органов, в частности МВД России, Следственного комитета Российской Федерации 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920" marR="709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0720">
                <a:tc>
                  <a:txBody>
                    <a:bodyPr/>
                    <a:lstStyle/>
                    <a:p>
                      <a:pPr marL="343080" indent="-343080" algn="just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b="1" strike="noStrike" spc="-1">
                          <a:solidFill>
                            <a:schemeClr val="dk1"/>
                          </a:solidFill>
                          <a:latin typeface="DIN Pro Bold"/>
                        </a:rPr>
                        <a:t>Материалы являются дословным воспроизведением официальных выступлений должностных лиц государственных органов, организаций и общественных объединений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920" marR="709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7" name="PlaceHolder 1"/>
          <p:cNvSpPr>
            <a:spLocks noGrp="1"/>
          </p:cNvSpPr>
          <p:nvPr>
            <p:ph type="sldNum" idx="39"/>
          </p:nvPr>
        </p:nvSpPr>
        <p:spPr>
          <a:xfrm>
            <a:off x="9448920" y="649296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chemeClr val="dk1">
                    <a:tint val="75000"/>
                  </a:schemeClr>
                </a:solidFill>
                <a:latin typeface="DIN Pro Bold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BFEC0F6-5F6C-42DD-87CC-E378858871DD}" type="slidenum">
              <a:rPr lang="ru-RU" sz="1200" b="1" strike="noStrike" spc="-1">
                <a:solidFill>
                  <a:schemeClr val="dk1">
                    <a:tint val="75000"/>
                  </a:schemeClr>
                </a:solidFill>
                <a:latin typeface="DIN Pro Medium"/>
              </a:rPr>
              <a:t>4</a:t>
            </a:fld>
            <a:endParaRPr lang="ru-RU" sz="1200" b="0" strike="noStrike" spc="-1" dirty="0">
              <a:solidFill>
                <a:srgbClr val="000000"/>
              </a:solidFill>
              <a:latin typeface="DIN Pro Medium"/>
            </a:endParaRPr>
          </a:p>
        </p:txBody>
      </p:sp>
    </p:spTree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3A82CB-2B36-D838-BCE8-1BE244D8BF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193" y="49395"/>
            <a:ext cx="1079481" cy="1205660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7E7DE5A-1929-C130-C744-96B75F9A9B9C}"/>
              </a:ext>
            </a:extLst>
          </p:cNvPr>
          <p:cNvCxnSpPr>
            <a:cxnSpLocks/>
          </p:cNvCxnSpPr>
          <p:nvPr/>
        </p:nvCxnSpPr>
        <p:spPr>
          <a:xfrm>
            <a:off x="0" y="1315446"/>
            <a:ext cx="12192000" cy="0"/>
          </a:xfrm>
          <a:prstGeom prst="line">
            <a:avLst/>
          </a:prstGeom>
          <a:ln>
            <a:solidFill>
              <a:srgbClr val="1C407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6"/>
          <p:cNvSpPr txBox="1">
            <a:spLocks/>
          </p:cNvSpPr>
          <p:nvPr/>
        </p:nvSpPr>
        <p:spPr>
          <a:xfrm>
            <a:off x="0" y="565129"/>
            <a:ext cx="11125200" cy="692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1C4073"/>
              </a:solidFill>
              <a:effectLst/>
              <a:uLnTx/>
              <a:uFillTx/>
              <a:ea typeface="Times New Roman"/>
              <a:cs typeface="Times New Roman"/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75532" y="6430703"/>
            <a:ext cx="796802" cy="365125"/>
          </a:xfrm>
        </p:spPr>
        <p:txBody>
          <a:bodyPr/>
          <a:lstStyle/>
          <a:p>
            <a:pPr algn="r"/>
            <a:fld id="{5F4265DA-81D6-4092-B6C5-08F21DC4A8F6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Medium"/>
                <a:cs typeface="DIN Pro Bold" panose="020B0804020101020102" pitchFamily="34" charset="-52"/>
              </a:rPr>
              <a:pPr algn="r"/>
              <a:t>40</a:t>
            </a:fld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DIN Pro Medium"/>
              <a:cs typeface="DIN Pro Bold" panose="020B0804020101020102" pitchFamily="34" charset="-52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05653" y="1430480"/>
            <a:ext cx="10862447" cy="1414324"/>
            <a:chOff x="605653" y="1430480"/>
            <a:chExt cx="10862447" cy="1414324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05653" y="1430480"/>
              <a:ext cx="10862447" cy="1414324"/>
              <a:chOff x="869429" y="3824804"/>
              <a:chExt cx="5226570" cy="1962537"/>
            </a:xfrm>
          </p:grpSpPr>
          <p:sp>
            <p:nvSpPr>
              <p:cNvPr id="28" name="Rounded Rectangle 3">
                <a:extLst>
                  <a:ext uri="{FF2B5EF4-FFF2-40B4-BE49-F238E27FC236}">
                    <a16:creationId xmlns:a16="http://schemas.microsoft.com/office/drawing/2014/main" id="{37766F30-30B5-DF23-F481-A9EA58CF3E37}"/>
                  </a:ext>
                </a:extLst>
              </p:cNvPr>
              <p:cNvSpPr/>
              <p:nvPr/>
            </p:nvSpPr>
            <p:spPr>
              <a:xfrm rot="16200000">
                <a:off x="2510189" y="2201530"/>
                <a:ext cx="1956120" cy="5215501"/>
              </a:xfrm>
              <a:prstGeom prst="roundRect">
                <a:avLst>
                  <a:gd name="adj" fmla="val 3866"/>
                </a:avLst>
              </a:prstGeom>
              <a:solidFill>
                <a:schemeClr val="bg1"/>
              </a:solidFill>
              <a:ln w="25400">
                <a:solidFill>
                  <a:srgbClr val="1C407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700" dirty="0"/>
              </a:p>
            </p:txBody>
          </p:sp>
          <p:sp>
            <p:nvSpPr>
              <p:cNvPr id="29" name="Rounded Rectangle 4">
                <a:extLst>
                  <a:ext uri="{FF2B5EF4-FFF2-40B4-BE49-F238E27FC236}">
                    <a16:creationId xmlns:a16="http://schemas.microsoft.com/office/drawing/2014/main" id="{D71DDF83-752E-F0E2-78E4-8C6AA7716891}"/>
                  </a:ext>
                </a:extLst>
              </p:cNvPr>
              <p:cNvSpPr/>
              <p:nvPr/>
            </p:nvSpPr>
            <p:spPr>
              <a:xfrm rot="16200000">
                <a:off x="506445" y="4187788"/>
                <a:ext cx="1956121" cy="1230154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956295">
                    <a:moveTo>
                      <a:pt x="86299" y="0"/>
                    </a:moveTo>
                    <a:lnTo>
                      <a:pt x="2145949" y="0"/>
                    </a:lnTo>
                    <a:cubicBezTo>
                      <a:pt x="2193611" y="0"/>
                      <a:pt x="2232248" y="38637"/>
                      <a:pt x="2232248" y="86299"/>
                    </a:cubicBezTo>
                    <a:lnTo>
                      <a:pt x="2232248" y="956295"/>
                    </a:lnTo>
                    <a:lnTo>
                      <a:pt x="0" y="956295"/>
                    </a:lnTo>
                    <a:lnTo>
                      <a:pt x="0" y="86299"/>
                    </a:lnTo>
                    <a:cubicBezTo>
                      <a:pt x="0" y="38637"/>
                      <a:pt x="38637" y="0"/>
                      <a:pt x="86299" y="0"/>
                    </a:cubicBezTo>
                    <a:close/>
                  </a:path>
                </a:pathLst>
              </a:custGeom>
              <a:solidFill>
                <a:srgbClr val="1C4073"/>
              </a:solidFill>
              <a:ln>
                <a:solidFill>
                  <a:srgbClr val="1C407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b="1" dirty="0">
                    <a:latin typeface="DIN Pro Bold" pitchFamily="34" charset="0"/>
                    <a:cs typeface="DIN Pro Bold" pitchFamily="34" charset="0"/>
                  </a:rPr>
                  <a:t>Возбуждение ненависти                   или вражды 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263899" y="1678286"/>
              <a:ext cx="8102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DIN Pro Bold" panose="020B0804020101020102" pitchFamily="34" charset="-52"/>
                  <a:cs typeface="DIN Pro Bold" panose="020B0804020101020102" pitchFamily="34" charset="-52"/>
                </a:rPr>
                <a:t>Публичное  высказывание идей, направленных на создание конфликтов между различными социальными, национальными, религиозными группами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28659" y="3123526"/>
            <a:ext cx="10839441" cy="1556985"/>
            <a:chOff x="628659" y="3142015"/>
            <a:chExt cx="10839441" cy="1556985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28659" y="3142015"/>
              <a:ext cx="10839441" cy="1556985"/>
              <a:chOff x="880498" y="3701990"/>
              <a:chExt cx="5215501" cy="2085349"/>
            </a:xfrm>
          </p:grpSpPr>
          <p:sp>
            <p:nvSpPr>
              <p:cNvPr id="34" name="Rounded Rectangle 3">
                <a:extLst>
                  <a:ext uri="{FF2B5EF4-FFF2-40B4-BE49-F238E27FC236}">
                    <a16:creationId xmlns:a16="http://schemas.microsoft.com/office/drawing/2014/main" id="{37766F30-30B5-DF23-F481-A9EA58CF3E37}"/>
                  </a:ext>
                </a:extLst>
              </p:cNvPr>
              <p:cNvSpPr/>
              <p:nvPr/>
            </p:nvSpPr>
            <p:spPr>
              <a:xfrm rot="16200000">
                <a:off x="2445574" y="2136914"/>
                <a:ext cx="2085349" cy="5215501"/>
              </a:xfrm>
              <a:prstGeom prst="roundRect">
                <a:avLst>
                  <a:gd name="adj" fmla="val 3866"/>
                </a:avLst>
              </a:prstGeom>
              <a:solidFill>
                <a:schemeClr val="bg1"/>
              </a:solidFill>
              <a:ln w="25400">
                <a:solidFill>
                  <a:srgbClr val="1C407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700" dirty="0"/>
              </a:p>
            </p:txBody>
          </p:sp>
          <p:sp>
            <p:nvSpPr>
              <p:cNvPr id="35" name="Rounded Rectangle 4">
                <a:extLst>
                  <a:ext uri="{FF2B5EF4-FFF2-40B4-BE49-F238E27FC236}">
                    <a16:creationId xmlns:a16="http://schemas.microsoft.com/office/drawing/2014/main" id="{D71DDF83-752E-F0E2-78E4-8C6AA7716891}"/>
                  </a:ext>
                </a:extLst>
              </p:cNvPr>
              <p:cNvSpPr/>
              <p:nvPr/>
            </p:nvSpPr>
            <p:spPr>
              <a:xfrm rot="16200000">
                <a:off x="452904" y="4129588"/>
                <a:ext cx="2085348" cy="1230154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956295">
                    <a:moveTo>
                      <a:pt x="86299" y="0"/>
                    </a:moveTo>
                    <a:lnTo>
                      <a:pt x="2145949" y="0"/>
                    </a:lnTo>
                    <a:cubicBezTo>
                      <a:pt x="2193611" y="0"/>
                      <a:pt x="2232248" y="38637"/>
                      <a:pt x="2232248" y="86299"/>
                    </a:cubicBezTo>
                    <a:lnTo>
                      <a:pt x="2232248" y="956295"/>
                    </a:lnTo>
                    <a:lnTo>
                      <a:pt x="0" y="956295"/>
                    </a:lnTo>
                    <a:lnTo>
                      <a:pt x="0" y="86299"/>
                    </a:lnTo>
                    <a:cubicBezTo>
                      <a:pt x="0" y="38637"/>
                      <a:pt x="38637" y="0"/>
                      <a:pt x="86299" y="0"/>
                    </a:cubicBezTo>
                    <a:close/>
                  </a:path>
                </a:pathLst>
              </a:custGeom>
              <a:solidFill>
                <a:srgbClr val="1C4073"/>
              </a:solidFill>
              <a:ln>
                <a:solidFill>
                  <a:srgbClr val="1C407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DIN Pro Bold" pitchFamily="34" charset="0"/>
                    <a:cs typeface="DIN Pro Bold" pitchFamily="34" charset="0"/>
                  </a:rPr>
                  <a:t>Унижение человеческого достоинства</a:t>
                </a:r>
                <a:endParaRPr lang="en-US" dirty="0">
                  <a:solidFill>
                    <a:schemeClr val="bg1"/>
                  </a:solidFill>
                  <a:latin typeface="DIN Pro Bold" pitchFamily="34" charset="0"/>
                  <a:cs typeface="DIN Pro Bold" pitchFamily="34" charset="0"/>
                </a:endParaRPr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3263897" y="3507085"/>
              <a:ext cx="810260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latin typeface="DIN Pro Bold" panose="020B0804020101020102" pitchFamily="34" charset="-52"/>
                  <a:cs typeface="DIN Pro Bold" panose="020B0804020101020102" pitchFamily="34" charset="-52"/>
                </a:rPr>
                <a:t>Выражение неприязненного отношения к гражданину на основании его принадлежности к определенному полу, национальности, расе, религиозной конфессии.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05652" y="4836332"/>
            <a:ext cx="10862449" cy="1823414"/>
            <a:chOff x="605652" y="4836603"/>
            <a:chExt cx="10862449" cy="1716601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605652" y="4836603"/>
              <a:ext cx="10862449" cy="1716601"/>
              <a:chOff x="869422" y="3544987"/>
              <a:chExt cx="5226577" cy="2242355"/>
            </a:xfrm>
          </p:grpSpPr>
          <p:sp>
            <p:nvSpPr>
              <p:cNvPr id="39" name="Rounded Rectangle 3">
                <a:extLst>
                  <a:ext uri="{FF2B5EF4-FFF2-40B4-BE49-F238E27FC236}">
                    <a16:creationId xmlns:a16="http://schemas.microsoft.com/office/drawing/2014/main" id="{37766F30-30B5-DF23-F481-A9EA58CF3E37}"/>
                  </a:ext>
                </a:extLst>
              </p:cNvPr>
              <p:cNvSpPr/>
              <p:nvPr/>
            </p:nvSpPr>
            <p:spPr>
              <a:xfrm rot="16200000">
                <a:off x="2369915" y="2061257"/>
                <a:ext cx="2236667" cy="5215501"/>
              </a:xfrm>
              <a:prstGeom prst="roundRect">
                <a:avLst>
                  <a:gd name="adj" fmla="val 3866"/>
                </a:avLst>
              </a:prstGeom>
              <a:solidFill>
                <a:schemeClr val="bg1"/>
              </a:solidFill>
              <a:ln w="25400">
                <a:solidFill>
                  <a:srgbClr val="1C407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700" dirty="0"/>
              </a:p>
            </p:txBody>
          </p:sp>
          <p:sp>
            <p:nvSpPr>
              <p:cNvPr id="40" name="Rounded Rectangle 4">
                <a:extLst>
                  <a:ext uri="{FF2B5EF4-FFF2-40B4-BE49-F238E27FC236}">
                    <a16:creationId xmlns:a16="http://schemas.microsoft.com/office/drawing/2014/main" id="{D71DDF83-752E-F0E2-78E4-8C6AA7716891}"/>
                  </a:ext>
                </a:extLst>
              </p:cNvPr>
              <p:cNvSpPr/>
              <p:nvPr/>
            </p:nvSpPr>
            <p:spPr>
              <a:xfrm rot="16200000">
                <a:off x="363324" y="4051085"/>
                <a:ext cx="2242355" cy="1230160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956295">
                    <a:moveTo>
                      <a:pt x="86299" y="0"/>
                    </a:moveTo>
                    <a:lnTo>
                      <a:pt x="2145949" y="0"/>
                    </a:lnTo>
                    <a:cubicBezTo>
                      <a:pt x="2193611" y="0"/>
                      <a:pt x="2232248" y="38637"/>
                      <a:pt x="2232248" y="86299"/>
                    </a:cubicBezTo>
                    <a:lnTo>
                      <a:pt x="2232248" y="956295"/>
                    </a:lnTo>
                    <a:lnTo>
                      <a:pt x="0" y="956295"/>
                    </a:lnTo>
                    <a:lnTo>
                      <a:pt x="0" y="86299"/>
                    </a:lnTo>
                    <a:cubicBezTo>
                      <a:pt x="0" y="38637"/>
                      <a:pt x="38637" y="0"/>
                      <a:pt x="86299" y="0"/>
                    </a:cubicBezTo>
                    <a:close/>
                  </a:path>
                </a:pathLst>
              </a:custGeom>
              <a:solidFill>
                <a:srgbClr val="1C4073"/>
              </a:solidFill>
              <a:ln>
                <a:solidFill>
                  <a:srgbClr val="1C407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DIN Pro Bold" pitchFamily="34" charset="0"/>
                    <a:cs typeface="DIN Pro Bold" pitchFamily="34" charset="0"/>
                  </a:rPr>
                  <a:t>Действия, направленные             на возбуждение ненависти                либо вражды</a:t>
                </a:r>
                <a:endParaRPr lang="en-US" dirty="0">
                  <a:solidFill>
                    <a:schemeClr val="bg1"/>
                  </a:solidFill>
                  <a:latin typeface="DIN Pro Bold" pitchFamily="34" charset="0"/>
                  <a:cs typeface="DIN Pro Bold" pitchFamily="34" charset="0"/>
                </a:endParaRPr>
              </a:p>
            </p:txBody>
          </p:sp>
        </p:grpSp>
        <p:sp>
          <p:nvSpPr>
            <p:cNvPr id="38" name="Прямоугольник 37"/>
            <p:cNvSpPr/>
            <p:nvPr/>
          </p:nvSpPr>
          <p:spPr>
            <a:xfrm>
              <a:off x="3263897" y="4840956"/>
              <a:ext cx="8102601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latin typeface="DIN Pro Bold" panose="020B0804020101020102" pitchFamily="34" charset="-52"/>
                  <a:cs typeface="DIN Pro Bold" panose="020B0804020101020102" pitchFamily="34" charset="-52"/>
                </a:rPr>
                <a:t>Высказывания, обосновывающие и (или) утверждающие необходимость геноцида, массовых репрессий, депортаций, совершения иных противоправных действий, в том числе применения насилия, в отношении представителей какой-либо нации, расы, приверженцев той или иной религии и других групп лиц.</a:t>
              </a:r>
            </a:p>
          </p:txBody>
        </p:sp>
      </p:grpSp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05650" y="509184"/>
            <a:ext cx="9581263" cy="69273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1C4073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ОСНОВНЫЕ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2283755165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3A82CB-2B36-D838-BCE8-1BE244D8BF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193" y="49395"/>
            <a:ext cx="1079481" cy="1205660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7E7DE5A-1929-C130-C744-96B75F9A9B9C}"/>
              </a:ext>
            </a:extLst>
          </p:cNvPr>
          <p:cNvCxnSpPr>
            <a:cxnSpLocks/>
          </p:cNvCxnSpPr>
          <p:nvPr/>
        </p:nvCxnSpPr>
        <p:spPr>
          <a:xfrm>
            <a:off x="0" y="1315446"/>
            <a:ext cx="12192000" cy="0"/>
          </a:xfrm>
          <a:prstGeom prst="line">
            <a:avLst/>
          </a:prstGeom>
          <a:ln>
            <a:solidFill>
              <a:srgbClr val="1C407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6"/>
          <p:cNvSpPr txBox="1">
            <a:spLocks/>
          </p:cNvSpPr>
          <p:nvPr/>
        </p:nvSpPr>
        <p:spPr>
          <a:xfrm>
            <a:off x="171281" y="489054"/>
            <a:ext cx="11125200" cy="692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1C4073"/>
              </a:solidFill>
              <a:effectLst/>
              <a:uLnTx/>
              <a:uFillTx/>
              <a:ea typeface="Times New Roman"/>
              <a:cs typeface="Times New Roman"/>
            </a:endParaRPr>
          </a:p>
        </p:txBody>
      </p:sp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148797" y="565129"/>
            <a:ext cx="9581263" cy="69273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1C4073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ПРИЗНАКИ ВОЗБУЖДЕНИЯ НАЦИОНАЛЬНОЙ РОЗНИ</a:t>
            </a:r>
          </a:p>
        </p:txBody>
      </p:sp>
      <p:sp>
        <p:nvSpPr>
          <p:cNvPr id="23" name="Rectangle 130">
            <a:extLst>
              <a:ext uri="{FF2B5EF4-FFF2-40B4-BE49-F238E27FC236}">
                <a16:creationId xmlns:a16="http://schemas.microsoft.com/office/drawing/2014/main" id="{DE983DDF-DC86-40E1-B3E9-01DF96D55FAF}"/>
              </a:ext>
            </a:extLst>
          </p:cNvPr>
          <p:cNvSpPr/>
          <p:nvPr/>
        </p:nvSpPr>
        <p:spPr>
          <a:xfrm>
            <a:off x="4389567" y="3185925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173E17BE-F7A3-47E7-A9F6-AD60801581F0}"/>
              </a:ext>
            </a:extLst>
          </p:cNvPr>
          <p:cNvSpPr>
            <a:spLocks noChangeAspect="1"/>
          </p:cNvSpPr>
          <p:nvPr/>
        </p:nvSpPr>
        <p:spPr>
          <a:xfrm>
            <a:off x="4369300" y="4303383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DA4C704-E80B-4F35-BDC6-D58F5F802433}"/>
              </a:ext>
            </a:extLst>
          </p:cNvPr>
          <p:cNvGrpSpPr/>
          <p:nvPr/>
        </p:nvGrpSpPr>
        <p:grpSpPr>
          <a:xfrm>
            <a:off x="793630" y="1525754"/>
            <a:ext cx="10502851" cy="4904949"/>
            <a:chOff x="834149" y="1456545"/>
            <a:chExt cx="10502851" cy="4636029"/>
          </a:xfrm>
        </p:grpSpPr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809FC444-3ED3-473E-9FDB-6DFDD1BBC9A3}"/>
                </a:ext>
              </a:extLst>
            </p:cNvPr>
            <p:cNvGrpSpPr/>
            <p:nvPr/>
          </p:nvGrpSpPr>
          <p:grpSpPr>
            <a:xfrm>
              <a:off x="834149" y="1456545"/>
              <a:ext cx="10502851" cy="4636029"/>
              <a:chOff x="834149" y="1456545"/>
              <a:chExt cx="10502851" cy="4636029"/>
            </a:xfrm>
          </p:grpSpPr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id="{C26E8D10-D8FF-4AE0-9315-B7594ED683BC}"/>
                  </a:ext>
                </a:extLst>
              </p:cNvPr>
              <p:cNvGrpSpPr/>
              <p:nvPr/>
            </p:nvGrpSpPr>
            <p:grpSpPr>
              <a:xfrm>
                <a:off x="834149" y="1456545"/>
                <a:ext cx="10502851" cy="4636029"/>
                <a:chOff x="834149" y="1456545"/>
                <a:chExt cx="10502851" cy="4636029"/>
              </a:xfrm>
            </p:grpSpPr>
            <p:grpSp>
              <p:nvGrpSpPr>
                <p:cNvPr id="32" name="Группа 31">
                  <a:extLst>
                    <a:ext uri="{FF2B5EF4-FFF2-40B4-BE49-F238E27FC236}">
                      <a16:creationId xmlns:a16="http://schemas.microsoft.com/office/drawing/2014/main" id="{9E023544-0602-4787-A976-FCBBE0A5B959}"/>
                    </a:ext>
                  </a:extLst>
                </p:cNvPr>
                <p:cNvGrpSpPr/>
                <p:nvPr/>
              </p:nvGrpSpPr>
              <p:grpSpPr>
                <a:xfrm>
                  <a:off x="834149" y="1456545"/>
                  <a:ext cx="10502851" cy="4636029"/>
                  <a:chOff x="834149" y="1456545"/>
                  <a:chExt cx="10502851" cy="4636029"/>
                </a:xfrm>
              </p:grpSpPr>
              <p:grpSp>
                <p:nvGrpSpPr>
                  <p:cNvPr id="34" name="Группа 33">
                    <a:extLst>
                      <a:ext uri="{FF2B5EF4-FFF2-40B4-BE49-F238E27FC236}">
                        <a16:creationId xmlns:a16="http://schemas.microsoft.com/office/drawing/2014/main" id="{0B9E9A5A-2C07-4FC3-AEF6-1B2842F7D736}"/>
                      </a:ext>
                    </a:extLst>
                  </p:cNvPr>
                  <p:cNvGrpSpPr/>
                  <p:nvPr/>
                </p:nvGrpSpPr>
                <p:grpSpPr>
                  <a:xfrm>
                    <a:off x="834149" y="1456545"/>
                    <a:ext cx="10502851" cy="4636029"/>
                    <a:chOff x="834149" y="1456545"/>
                    <a:chExt cx="10502851" cy="4636029"/>
                  </a:xfrm>
                </p:grpSpPr>
                <p:grpSp>
                  <p:nvGrpSpPr>
                    <p:cNvPr id="36" name="Группа 35">
                      <a:extLst>
                        <a:ext uri="{FF2B5EF4-FFF2-40B4-BE49-F238E27FC236}">
                          <a16:creationId xmlns:a16="http://schemas.microsoft.com/office/drawing/2014/main" id="{C8E0BE2F-C365-4056-B7CE-C86CBA4024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4149" y="1456545"/>
                      <a:ext cx="10374735" cy="4636029"/>
                      <a:chOff x="834149" y="1456545"/>
                      <a:chExt cx="10374735" cy="4636029"/>
                    </a:xfrm>
                  </p:grpSpPr>
                  <p:grpSp>
                    <p:nvGrpSpPr>
                      <p:cNvPr id="38" name="Группа 37">
                        <a:extLst>
                          <a:ext uri="{FF2B5EF4-FFF2-40B4-BE49-F238E27FC236}">
                            <a16:creationId xmlns:a16="http://schemas.microsoft.com/office/drawing/2014/main" id="{E9EFBB4F-DF51-4246-906E-E62B8101CE6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4149" y="1456545"/>
                        <a:ext cx="10374735" cy="4636029"/>
                        <a:chOff x="834149" y="1456545"/>
                        <a:chExt cx="10374735" cy="4636029"/>
                      </a:xfrm>
                    </p:grpSpPr>
                    <p:grpSp>
                      <p:nvGrpSpPr>
                        <p:cNvPr id="40" name="Группа 39">
                          <a:extLst>
                            <a:ext uri="{FF2B5EF4-FFF2-40B4-BE49-F238E27FC236}">
                              <a16:creationId xmlns:a16="http://schemas.microsoft.com/office/drawing/2014/main" id="{01D2F217-300D-4D9C-BB46-CC02D8EE76F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34149" y="1456545"/>
                          <a:ext cx="10374735" cy="4636029"/>
                          <a:chOff x="834149" y="1456545"/>
                          <a:chExt cx="10374735" cy="4636029"/>
                        </a:xfrm>
                      </p:grpSpPr>
                      <p:sp>
                        <p:nvSpPr>
                          <p:cNvPr id="43" name="Прямоугольник: скругленные углы 42">
                            <a:extLst>
                              <a:ext uri="{FF2B5EF4-FFF2-40B4-BE49-F238E27FC236}">
                                <a16:creationId xmlns:a16="http://schemas.microsoft.com/office/drawing/2014/main" id="{675DE06F-B9BB-4993-8640-62F9DC193E6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391706" y="1456545"/>
                            <a:ext cx="3408589" cy="1015662"/>
                          </a:xfrm>
                          <a:prstGeom prst="roundRect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6"/>
                          </a:lnRef>
                          <a:fillRef idx="1">
                            <a:schemeClr val="lt1"/>
                          </a:fillRef>
                          <a:effectRef idx="0">
                            <a:schemeClr val="accent6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grpSp>
                        <p:nvGrpSpPr>
                          <p:cNvPr id="44" name="Группа 43">
                            <a:extLst>
                              <a:ext uri="{FF2B5EF4-FFF2-40B4-BE49-F238E27FC236}">
                                <a16:creationId xmlns:a16="http://schemas.microsoft.com/office/drawing/2014/main" id="{D6C91C3B-A1B9-4EBD-B281-02F2F3C8D50B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834149" y="2648034"/>
                            <a:ext cx="10374735" cy="2215538"/>
                            <a:chOff x="834149" y="2648034"/>
                            <a:chExt cx="10374735" cy="2215538"/>
                          </a:xfrm>
                        </p:grpSpPr>
                        <p:grpSp>
                          <p:nvGrpSpPr>
                            <p:cNvPr id="54" name="Группа 53">
                              <a:extLst>
                                <a:ext uri="{FF2B5EF4-FFF2-40B4-BE49-F238E27FC236}">
                                  <a16:creationId xmlns:a16="http://schemas.microsoft.com/office/drawing/2014/main" id="{6E5089B9-F236-4A6A-AD08-A9E45142D233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983116" y="2648034"/>
                              <a:ext cx="10225768" cy="1025731"/>
                              <a:chOff x="983116" y="2648034"/>
                              <a:chExt cx="10225768" cy="1025731"/>
                            </a:xfrm>
                          </p:grpSpPr>
                          <p:sp>
                            <p:nvSpPr>
                              <p:cNvPr id="59" name="Прямоугольник: скругленные углы 58">
                                <a:extLst>
                                  <a:ext uri="{FF2B5EF4-FFF2-40B4-BE49-F238E27FC236}">
                                    <a16:creationId xmlns:a16="http://schemas.microsoft.com/office/drawing/2014/main" id="{BA552E9E-88DC-4EFE-A531-88BD9AA7CDF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983116" y="2648034"/>
                                <a:ext cx="3529707" cy="1015662"/>
                              </a:xfrm>
                              <a:prstGeom prst="roundRect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6"/>
                              </a:lnRef>
                              <a:fillRef idx="1">
                                <a:schemeClr val="lt1"/>
                              </a:fillRef>
                              <a:effectRef idx="0">
                                <a:schemeClr val="accent6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60" name="Прямоугольник: скругленные углы 59">
                                <a:extLst>
                                  <a:ext uri="{FF2B5EF4-FFF2-40B4-BE49-F238E27FC236}">
                                    <a16:creationId xmlns:a16="http://schemas.microsoft.com/office/drawing/2014/main" id="{28C9D496-65AF-4EFE-B12E-3FA91855270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800295" y="2658103"/>
                                <a:ext cx="3408589" cy="1015662"/>
                              </a:xfrm>
                              <a:prstGeom prst="roundRect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6"/>
                              </a:lnRef>
                              <a:fillRef idx="1">
                                <a:schemeClr val="lt1"/>
                              </a:fillRef>
                              <a:effectRef idx="0">
                                <a:schemeClr val="accent6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/>
                              </a:p>
                            </p:txBody>
                          </p:sp>
                        </p:grpSp>
                        <p:grpSp>
                          <p:nvGrpSpPr>
                            <p:cNvPr id="56" name="Группа 55">
                              <a:extLst>
                                <a:ext uri="{FF2B5EF4-FFF2-40B4-BE49-F238E27FC236}">
                                  <a16:creationId xmlns:a16="http://schemas.microsoft.com/office/drawing/2014/main" id="{0F4AA3BC-D95D-4BA8-AAB2-4FD949FAA88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834149" y="3847910"/>
                              <a:ext cx="10371301" cy="1015662"/>
                              <a:chOff x="837583" y="3847910"/>
                              <a:chExt cx="10371301" cy="1015662"/>
                            </a:xfrm>
                          </p:grpSpPr>
                          <p:sp>
                            <p:nvSpPr>
                              <p:cNvPr id="57" name="Прямоугольник: скругленные углы 56">
                                <a:extLst>
                                  <a:ext uri="{FF2B5EF4-FFF2-40B4-BE49-F238E27FC236}">
                                    <a16:creationId xmlns:a16="http://schemas.microsoft.com/office/drawing/2014/main" id="{D354E0AC-E83B-4927-98D6-450C80BBC56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837583" y="3847910"/>
                                <a:ext cx="3638595" cy="1015662"/>
                              </a:xfrm>
                              <a:prstGeom prst="roundRect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6"/>
                              </a:lnRef>
                              <a:fillRef idx="1">
                                <a:schemeClr val="lt1"/>
                              </a:fillRef>
                              <a:effectRef idx="0">
                                <a:schemeClr val="accent6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8" name="Прямоугольник: скругленные углы 57">
                                <a:extLst>
                                  <a:ext uri="{FF2B5EF4-FFF2-40B4-BE49-F238E27FC236}">
                                    <a16:creationId xmlns:a16="http://schemas.microsoft.com/office/drawing/2014/main" id="{CD66605C-34B0-412D-B0D3-F0BCE027D72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800295" y="3847910"/>
                                <a:ext cx="3408589" cy="1015662"/>
                              </a:xfrm>
                              <a:prstGeom prst="roundRect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6"/>
                              </a:lnRef>
                              <a:fillRef idx="1">
                                <a:schemeClr val="lt1"/>
                              </a:fillRef>
                              <a:effectRef idx="0">
                                <a:schemeClr val="accent6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45" name="Группа 44">
                            <a:extLst>
                              <a:ext uri="{FF2B5EF4-FFF2-40B4-BE49-F238E27FC236}">
                                <a16:creationId xmlns:a16="http://schemas.microsoft.com/office/drawing/2014/main" id="{BC64E108-B2EF-4B45-BDA1-BE57926FDFA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046984" y="5061430"/>
                            <a:ext cx="8225199" cy="1031144"/>
                            <a:chOff x="2046984" y="5061430"/>
                            <a:chExt cx="8225199" cy="1031144"/>
                          </a:xfrm>
                        </p:grpSpPr>
                        <p:sp>
                          <p:nvSpPr>
                            <p:cNvPr id="46" name="Прямоугольник: скругленные углы 45">
                              <a:extLst>
                                <a:ext uri="{FF2B5EF4-FFF2-40B4-BE49-F238E27FC236}">
                                  <a16:creationId xmlns:a16="http://schemas.microsoft.com/office/drawing/2014/main" id="{E124DFBB-A1C3-4FE0-A2C6-73F4D0EC9F8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046984" y="5061430"/>
                              <a:ext cx="3408589" cy="1015662"/>
                            </a:xfrm>
                            <a:prstGeom prst="roundRect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6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6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sp>
                          <p:nvSpPr>
                            <p:cNvPr id="51" name="Прямоугольник: скругленные углы 50">
                              <a:extLst>
                                <a:ext uri="{FF2B5EF4-FFF2-40B4-BE49-F238E27FC236}">
                                  <a16:creationId xmlns:a16="http://schemas.microsoft.com/office/drawing/2014/main" id="{99CDF9C0-1703-442E-BBEA-FBA4119EC19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609258" y="5076912"/>
                              <a:ext cx="3662925" cy="1015662"/>
                            </a:xfrm>
                            <a:prstGeom prst="roundRect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6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6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</p:grpSp>
                    </p:grpSp>
                    <p:sp>
                      <p:nvSpPr>
                        <p:cNvPr id="42" name="TextBox 41">
                          <a:extLst>
                            <a:ext uri="{FF2B5EF4-FFF2-40B4-BE49-F238E27FC236}">
                              <a16:creationId xmlns:a16="http://schemas.microsoft.com/office/drawing/2014/main" id="{2CB0AA72-6878-41C4-9D40-6C9869ADCAD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432131" y="1687377"/>
                          <a:ext cx="3327739" cy="55399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>
                            <a:defRPr/>
                          </a:pPr>
                          <a:r>
                            <a:rPr lang="ru-RU" sz="1500" b="1" dirty="0">
                              <a:solidFill>
                                <a:prstClr val="black"/>
                              </a:solidFill>
                              <a:latin typeface="DIN Pro Bold" panose="020B0804020101020102" pitchFamily="34" charset="-52"/>
                              <a:cs typeface="DIN Pro Bold" panose="020B0804020101020102" pitchFamily="34" charset="-52"/>
                            </a:rPr>
                            <a:t>Побуждения к действиям против какой-либо нации</a:t>
                          </a:r>
                        </a:p>
                      </p:txBody>
                    </p:sp>
                  </p:grpSp>
                  <p:sp>
                    <p:nvSpPr>
                      <p:cNvPr id="39" name="TextBox 38">
                        <a:extLst>
                          <a:ext uri="{FF2B5EF4-FFF2-40B4-BE49-F238E27FC236}">
                            <a16:creationId xmlns:a16="http://schemas.microsoft.com/office/drawing/2014/main" id="{3E6295D9-15F4-4C7C-AB14-F8FA0D14C10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23542" y="2763450"/>
                        <a:ext cx="3215672" cy="74180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>
                          <a:defRPr/>
                        </a:pPr>
                        <a:r>
                          <a:rPr lang="ru-RU" sz="1500" b="1" dirty="0">
                            <a:solidFill>
                              <a:prstClr val="black"/>
                            </a:solidFill>
                            <a:latin typeface="DIN Pro Bold" panose="020B0804020101020102" pitchFamily="34" charset="-52"/>
                            <a:cs typeface="DIN Pro Bold" panose="020B0804020101020102" pitchFamily="34" charset="-52"/>
                          </a:rPr>
                          <a:t>Формирование и подкрепление негативного этнического стереотипа, образа нации</a:t>
                        </a:r>
                      </a:p>
                    </p:txBody>
                  </p:sp>
                </p:grpSp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330219D3-55F6-4243-8ED4-965FE1ABE9A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59870" y="2658103"/>
                      <a:ext cx="3577130" cy="10156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500" b="1" dirty="0">
                          <a:solidFill>
                            <a:prstClr val="black"/>
                          </a:solidFill>
                          <a:latin typeface="DIN Pro Bold" panose="020B0804020101020102" pitchFamily="34" charset="-52"/>
                          <a:cs typeface="DIN Pro Bold" panose="020B0804020101020102" pitchFamily="34" charset="-52"/>
                        </a:rPr>
                        <a:t>Утверждения о природном превосходстве одной нации и неполноценности или порочности другой</a:t>
                      </a:r>
                    </a:p>
                  </p:txBody>
                </p:sp>
              </p:grp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FF6AEA87-91B4-4CA9-AFF2-6E34A3325628}"/>
                      </a:ext>
                    </a:extLst>
                  </p:cNvPr>
                  <p:cNvSpPr txBox="1"/>
                  <p:nvPr/>
                </p:nvSpPr>
                <p:spPr>
                  <a:xfrm>
                    <a:off x="1023541" y="3963326"/>
                    <a:ext cx="3362080" cy="74180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500" b="1" dirty="0">
                        <a:solidFill>
                          <a:prstClr val="black"/>
                        </a:solidFill>
                        <a:latin typeface="DIN Pro Bold" panose="020B0804020101020102" pitchFamily="34" charset="-52"/>
                        <a:cs typeface="DIN Pro Bold" panose="020B0804020101020102" pitchFamily="34" charset="-52"/>
                      </a:rPr>
                      <a:t>Приписывание враждебных действий и опасных намерений одной нации против другой</a:t>
                    </a:r>
                  </a:p>
                </p:txBody>
              </p:sp>
            </p:grp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B7FBC79-82EE-4827-B71C-2446965E70FC}"/>
                    </a:ext>
                  </a:extLst>
                </p:cNvPr>
                <p:cNvSpPr txBox="1"/>
                <p:nvPr/>
              </p:nvSpPr>
              <p:spPr>
                <a:xfrm>
                  <a:off x="7772662" y="3833135"/>
                  <a:ext cx="3456986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500" b="1" dirty="0">
                      <a:solidFill>
                        <a:prstClr val="black"/>
                      </a:solidFill>
                      <a:latin typeface="DIN Pro Bold" panose="020B0804020101020102" pitchFamily="34" charset="-52"/>
                      <a:cs typeface="DIN Pro Bold" panose="020B0804020101020102" pitchFamily="34" charset="-52"/>
                    </a:rPr>
                    <a:t>Объяснение бедствий и неблагополучия существованием целенаправленной деятельности определенных этнических групп</a:t>
                  </a:r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02144A6-C2C3-478F-8E8B-E147C351B20C}"/>
                  </a:ext>
                </a:extLst>
              </p:cNvPr>
              <p:cNvSpPr txBox="1"/>
              <p:nvPr/>
            </p:nvSpPr>
            <p:spPr>
              <a:xfrm>
                <a:off x="1787081" y="5176846"/>
                <a:ext cx="3928394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>
                    <a:solidFill>
                      <a:prstClr val="black"/>
                    </a:solidFill>
                    <a:latin typeface="DIN Pro Bold" panose="020B0804020101020102" pitchFamily="34" charset="-52"/>
                    <a:cs typeface="DIN Pro Bold" panose="020B0804020101020102" pitchFamily="34" charset="-52"/>
                  </a:rPr>
                  <a:t>Поощрение, оправдание геноцида, депортации, репрессий в отношении представителей какой-либо нации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7B47A66-8B2E-4614-9899-BE68319092C0}"/>
                </a:ext>
              </a:extLst>
            </p:cNvPr>
            <p:cNvSpPr txBox="1"/>
            <p:nvPr/>
          </p:nvSpPr>
          <p:spPr>
            <a:xfrm>
              <a:off x="6609258" y="5192328"/>
              <a:ext cx="3662926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dirty="0">
                  <a:solidFill>
                    <a:prstClr val="black"/>
                  </a:solidFill>
                  <a:latin typeface="DIN Pro Bold" panose="020B0804020101020102" pitchFamily="34" charset="-52"/>
                  <a:cs typeface="DIN Pro Bold" panose="020B0804020101020102" pitchFamily="34" charset="-52"/>
                </a:rPr>
                <a:t>Утверждение о наличии заговора, тайных планов одной национальной группы против другой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462EA44-8877-4C05-AD7B-40AFF268AEBF}"/>
              </a:ext>
            </a:extLst>
          </p:cNvPr>
          <p:cNvGrpSpPr/>
          <p:nvPr/>
        </p:nvGrpSpPr>
        <p:grpSpPr>
          <a:xfrm>
            <a:off x="4983017" y="2772248"/>
            <a:ext cx="2225967" cy="2225967"/>
            <a:chOff x="4983017" y="2772248"/>
            <a:chExt cx="2225967" cy="2225967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61D698A-E9F5-4298-B398-4564A6E524F6}"/>
                </a:ext>
              </a:extLst>
            </p:cNvPr>
            <p:cNvSpPr/>
            <p:nvPr/>
          </p:nvSpPr>
          <p:spPr>
            <a:xfrm>
              <a:off x="4983017" y="2772248"/>
              <a:ext cx="2225967" cy="2225967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rgbClr val="1C40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Rectangle 7">
              <a:extLst>
                <a:ext uri="{FF2B5EF4-FFF2-40B4-BE49-F238E27FC236}">
                  <a16:creationId xmlns:a16="http://schemas.microsoft.com/office/drawing/2014/main" id="{D4FC4015-93C2-494C-84AA-C4162F7C78A3}"/>
                </a:ext>
              </a:extLst>
            </p:cNvPr>
            <p:cNvSpPr/>
            <p:nvPr/>
          </p:nvSpPr>
          <p:spPr>
            <a:xfrm rot="18900000">
              <a:off x="5839300" y="3290193"/>
              <a:ext cx="513400" cy="1190077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rgbClr val="1C40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8" name="Номер слайда 3">
            <a:extLst>
              <a:ext uri="{FF2B5EF4-FFF2-40B4-BE49-F238E27FC236}">
                <a16:creationId xmlns:a16="http://schemas.microsoft.com/office/drawing/2014/main" id="{0FDEFDDB-7CCE-4922-B95A-49C4D058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5532" y="6430703"/>
            <a:ext cx="796802" cy="365125"/>
          </a:xfrm>
        </p:spPr>
        <p:txBody>
          <a:bodyPr/>
          <a:lstStyle/>
          <a:p>
            <a:pPr algn="r"/>
            <a:fld id="{5F4265DA-81D6-4092-B6C5-08F21DC4A8F6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Medium"/>
                <a:cs typeface="DIN Pro Bold" panose="020B0804020101020102" pitchFamily="34" charset="-52"/>
              </a:rPr>
              <a:pPr algn="r"/>
              <a:t>41</a:t>
            </a:fld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DIN Pro Medium"/>
              <a:cs typeface="DIN Pro Bold" panose="020B0804020101020102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43460551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3A82CB-2B36-D838-BCE8-1BE244D8BF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193" y="49395"/>
            <a:ext cx="1079481" cy="1205660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7E7DE5A-1929-C130-C744-96B75F9A9B9C}"/>
              </a:ext>
            </a:extLst>
          </p:cNvPr>
          <p:cNvCxnSpPr>
            <a:cxnSpLocks/>
          </p:cNvCxnSpPr>
          <p:nvPr/>
        </p:nvCxnSpPr>
        <p:spPr>
          <a:xfrm>
            <a:off x="0" y="1315446"/>
            <a:ext cx="12192000" cy="0"/>
          </a:xfrm>
          <a:prstGeom prst="line">
            <a:avLst/>
          </a:prstGeom>
          <a:ln>
            <a:solidFill>
              <a:srgbClr val="1C407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6"/>
          <p:cNvSpPr txBox="1">
            <a:spLocks/>
          </p:cNvSpPr>
          <p:nvPr/>
        </p:nvSpPr>
        <p:spPr>
          <a:xfrm>
            <a:off x="0" y="565129"/>
            <a:ext cx="11125200" cy="692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1C4073"/>
              </a:solidFill>
              <a:effectLst/>
              <a:uLnTx/>
              <a:uFillTx/>
              <a:ea typeface="Times New Roman"/>
              <a:cs typeface="Times New Roman"/>
            </a:endParaRPr>
          </a:p>
        </p:txBody>
      </p:sp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148797" y="565129"/>
            <a:ext cx="9581263" cy="692739"/>
          </a:xfrm>
        </p:spPr>
        <p:txBody>
          <a:bodyPr>
            <a:normAutofit/>
          </a:bodyPr>
          <a:lstStyle/>
          <a:p>
            <a:r>
              <a:rPr lang="ru-RU" sz="2800" b="1" dirty="0">
                <a:ln w="0"/>
                <a:solidFill>
                  <a:srgbClr val="1C4073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ПРИМЕРЫ НАРУШЕНИЙ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246A7E7-D740-47F5-8314-1A40CF0E237D}"/>
              </a:ext>
            </a:extLst>
          </p:cNvPr>
          <p:cNvSpPr/>
          <p:nvPr/>
        </p:nvSpPr>
        <p:spPr>
          <a:xfrm>
            <a:off x="5093896" y="1991360"/>
            <a:ext cx="6878437" cy="387960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DIN Pro Regular"/>
                <a:cs typeface="DIN Pro Bold" panose="020B0804020101020102" pitchFamily="34" charset="-52"/>
              </a:rPr>
              <a:t>«Да! Замечательная религия - ислам! Женщина в исламе - имущество, светские государственные законы можно не признавать, потому что для мусульманина есть только один закон - Коран, христиане и иудеи - второсортные рабы, люди других религий и неверующие подлежат полному истреблению, их и за людей то не считают. А еще оправдание педофилии, </a:t>
            </a:r>
            <a:r>
              <a:rPr lang="ru-RU" b="1" i="1" dirty="0" err="1">
                <a:latin typeface="DIN Pro Regular"/>
                <a:cs typeface="DIN Pro Bold" panose="020B0804020101020102" pitchFamily="34" charset="-52"/>
              </a:rPr>
              <a:t>скотоложества</a:t>
            </a:r>
            <a:r>
              <a:rPr lang="ru-RU" b="1" i="1" dirty="0">
                <a:latin typeface="DIN Pro Regular"/>
                <a:cs typeface="DIN Pro Bold" panose="020B0804020101020102" pitchFamily="34" charset="-52"/>
              </a:rPr>
              <a:t> - это тоже ислам. Чудесная религия дикарей и террористов!»</a:t>
            </a:r>
          </a:p>
          <a:p>
            <a:pPr algn="ctr"/>
            <a:endParaRPr lang="ru-RU" b="1" i="1" dirty="0">
              <a:latin typeface="DIN Pro Regular"/>
              <a:cs typeface="DIN Pro Bold" panose="020B0804020101020102" pitchFamily="34" charset="-52"/>
            </a:endParaRPr>
          </a:p>
          <a:p>
            <a:pPr algn="ctr"/>
            <a:r>
              <a:rPr lang="ru-RU" dirty="0">
                <a:latin typeface="DIN Pro Regular"/>
                <a:cs typeface="DIN Pro Bold" panose="020B0804020101020102" pitchFamily="34" charset="-52"/>
              </a:rPr>
              <a:t>Комментарий пользователя к статье «В Башкирии православный иеромонах отрекся от церкви и обвинил ее в поборах» на сайте сетевого издания «Уфа1.ру»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82FEBF-34CC-443E-9B88-6A305C0273F3}"/>
              </a:ext>
            </a:extLst>
          </p:cNvPr>
          <p:cNvSpPr/>
          <p:nvPr/>
        </p:nvSpPr>
        <p:spPr>
          <a:xfrm>
            <a:off x="670560" y="1445730"/>
            <a:ext cx="3901440" cy="442523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DIN Pro Regular"/>
                <a:cs typeface="DIN Pro Bold" panose="020B0804020101020102" pitchFamily="34" charset="-52"/>
              </a:rPr>
              <a:t>«Цыгане - как паразиты. Они никто не работают. Часть торгуют наркотой и травят россиян, часть занимается мошенничеством, часть попрошайничают. Дома были нелегальными, за ресурсы они не платят, подключаются а электричеству, трубам и воруют...»</a:t>
            </a:r>
          </a:p>
          <a:p>
            <a:pPr algn="ctr"/>
            <a:endParaRPr lang="ru-RU" dirty="0">
              <a:latin typeface="DIN Pro Regular"/>
              <a:cs typeface="DIN Pro Bold" panose="020B0804020101020102" pitchFamily="34" charset="-52"/>
            </a:endParaRPr>
          </a:p>
          <a:p>
            <a:pPr algn="ctr"/>
            <a:r>
              <a:rPr lang="ru-RU" dirty="0">
                <a:latin typeface="DIN Pro Regular"/>
                <a:cs typeface="DIN Pro Bold" panose="020B0804020101020102" pitchFamily="34" charset="-52"/>
              </a:rPr>
              <a:t>Комментарий пользователя на сайте сетевого издания «PROGORODSAMARA (ПРОГОРОДСАМАРА)</a:t>
            </a:r>
            <a:r>
              <a:rPr lang="ru-RU" b="1" dirty="0">
                <a:latin typeface="DIN Pro Regular"/>
                <a:cs typeface="DIN Pro Bold" panose="020B0804020101020102" pitchFamily="34" charset="-52"/>
              </a:rPr>
              <a:t>».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B734418F-1EE1-46AF-9035-7A34B8247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5532" y="6430703"/>
            <a:ext cx="796802" cy="365125"/>
          </a:xfrm>
        </p:spPr>
        <p:txBody>
          <a:bodyPr/>
          <a:lstStyle/>
          <a:p>
            <a:pPr algn="r"/>
            <a:fld id="{5F4265DA-81D6-4092-B6C5-08F21DC4A8F6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Medium"/>
                <a:cs typeface="DIN Pro Bold" panose="020B0804020101020102" pitchFamily="34" charset="-52"/>
              </a:rPr>
              <a:pPr algn="r"/>
              <a:t>42</a:t>
            </a:fld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DIN Pro Medium"/>
              <a:cs typeface="DIN Pro Bold" panose="020B0804020101020102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07081996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0">
            <a:extLst>
              <a:ext uri="{FF2B5EF4-FFF2-40B4-BE49-F238E27FC236}">
                <a16:creationId xmlns:a16="http://schemas.microsoft.com/office/drawing/2014/main" id="{9980E536-9FF0-D449-69E7-A4476715BB67}"/>
              </a:ext>
            </a:extLst>
          </p:cNvPr>
          <p:cNvSpPr txBox="1"/>
          <p:nvPr/>
        </p:nvSpPr>
        <p:spPr>
          <a:xfrm>
            <a:off x="138055" y="619480"/>
            <a:ext cx="76927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ln w="0"/>
                <a:solidFill>
                  <a:srgbClr val="1C4073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ОТВЕТСТВЕННОСТЬ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3A82CB-2B36-D838-BCE8-1BE244D8BF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193" y="49395"/>
            <a:ext cx="1079481" cy="120566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7E7DE5A-1929-C130-C744-96B75F9A9B9C}"/>
              </a:ext>
            </a:extLst>
          </p:cNvPr>
          <p:cNvCxnSpPr>
            <a:cxnSpLocks/>
          </p:cNvCxnSpPr>
          <p:nvPr/>
        </p:nvCxnSpPr>
        <p:spPr>
          <a:xfrm>
            <a:off x="0" y="1315446"/>
            <a:ext cx="12192000" cy="0"/>
          </a:xfrm>
          <a:prstGeom prst="line">
            <a:avLst/>
          </a:prstGeom>
          <a:ln>
            <a:solidFill>
              <a:srgbClr val="1C407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8C8A18F-4476-2733-BF1B-F18AFA0BF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310" y="1514534"/>
            <a:ext cx="2314537" cy="4729038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FC49ECA-3D88-4F23-A918-DC09150525FC}"/>
              </a:ext>
            </a:extLst>
          </p:cNvPr>
          <p:cNvGrpSpPr/>
          <p:nvPr/>
        </p:nvGrpSpPr>
        <p:grpSpPr>
          <a:xfrm>
            <a:off x="5374640" y="1391919"/>
            <a:ext cx="6461760" cy="4826000"/>
            <a:chOff x="5374640" y="1391919"/>
            <a:chExt cx="6461760" cy="4826000"/>
          </a:xfrm>
        </p:grpSpPr>
        <p:sp>
          <p:nvSpPr>
            <p:cNvPr id="42" name="Round Single Corner Rectangle 10">
              <a:extLst>
                <a:ext uri="{FF2B5EF4-FFF2-40B4-BE49-F238E27FC236}">
                  <a16:creationId xmlns:a16="http://schemas.microsoft.com/office/drawing/2014/main" id="{742FFAB1-EE2D-5771-3557-2B8CCDFE0453}"/>
                </a:ext>
              </a:extLst>
            </p:cNvPr>
            <p:cNvSpPr/>
            <p:nvPr/>
          </p:nvSpPr>
          <p:spPr>
            <a:xfrm rot="10800000" flipH="1">
              <a:off x="5374640" y="3752918"/>
              <a:ext cx="6461760" cy="2465001"/>
            </a:xfrm>
            <a:prstGeom prst="round1Rect">
              <a:avLst/>
            </a:prstGeom>
            <a:solidFill>
              <a:srgbClr val="1C40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8" name="Round Single Corner Rectangle 10">
              <a:extLst>
                <a:ext uri="{FF2B5EF4-FFF2-40B4-BE49-F238E27FC236}">
                  <a16:creationId xmlns:a16="http://schemas.microsoft.com/office/drawing/2014/main" id="{742FFAB1-EE2D-5771-3557-2B8CCDFE0453}"/>
                </a:ext>
              </a:extLst>
            </p:cNvPr>
            <p:cNvSpPr/>
            <p:nvPr/>
          </p:nvSpPr>
          <p:spPr>
            <a:xfrm flipH="1">
              <a:off x="5374640" y="1391919"/>
              <a:ext cx="6461760" cy="2580641"/>
            </a:xfrm>
            <a:prstGeom prst="round1Rect">
              <a:avLst/>
            </a:prstGeom>
            <a:solidFill>
              <a:srgbClr val="1C40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F0E6EE68-5FC2-4D30-BA35-B77AA3951EFB}"/>
              </a:ext>
            </a:extLst>
          </p:cNvPr>
          <p:cNvGraphicFramePr>
            <a:graphicFrameLocks noGrp="1"/>
          </p:cNvGraphicFramePr>
          <p:nvPr/>
        </p:nvGraphicFramePr>
        <p:xfrm>
          <a:off x="5374640" y="1409994"/>
          <a:ext cx="6461760" cy="4784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0880">
                  <a:extLst>
                    <a:ext uri="{9D8B030D-6E8A-4147-A177-3AD203B41FA5}">
                      <a16:colId xmlns:a16="http://schemas.microsoft.com/office/drawing/2014/main" val="2867383924"/>
                    </a:ext>
                  </a:extLst>
                </a:gridCol>
                <a:gridCol w="3230880">
                  <a:extLst>
                    <a:ext uri="{9D8B030D-6E8A-4147-A177-3AD203B41FA5}">
                      <a16:colId xmlns:a16="http://schemas.microsoft.com/office/drawing/2014/main" val="1646173970"/>
                    </a:ext>
                  </a:extLst>
                </a:gridCol>
              </a:tblGrid>
              <a:tr h="23921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n w="0"/>
                          <a:solidFill>
                            <a:schemeClr val="bg1"/>
                          </a:solidFill>
                          <a:effectLst/>
                          <a:latin typeface="DIN Pro Black" panose="020B0A04020101010102" pitchFamily="34" charset="0"/>
                          <a:cs typeface="DIN Pro Black" panose="020B0A04020101010102" pitchFamily="34" charset="0"/>
                        </a:rPr>
                        <a:t>Статья 20.3.1 КоАП РФ </a:t>
                      </a:r>
                      <a:r>
                        <a:rPr lang="ru-RU" sz="1600" dirty="0">
                          <a:ln w="0"/>
                          <a:solidFill>
                            <a:schemeClr val="bg1"/>
                          </a:solidFill>
                          <a:effectLst/>
                          <a:latin typeface="DIN Pro Regular" pitchFamily="34" charset="0"/>
                          <a:cs typeface="DIN Pro Regular" pitchFamily="34" charset="0"/>
                        </a:rPr>
                        <a:t>(</a:t>
                      </a:r>
                      <a:r>
                        <a:rPr lang="ru-RU" sz="1600" dirty="0">
                          <a:ln w="0"/>
                          <a:solidFill>
                            <a:schemeClr val="bg1"/>
                          </a:solidFill>
                          <a:effectLst/>
                          <a:latin typeface="DIN Pro Bold" panose="020B0804020101020102" pitchFamily="34" charset="-52"/>
                          <a:cs typeface="DIN Pro Bold" panose="020B0804020101020102" pitchFamily="34" charset="-52"/>
                        </a:rPr>
                        <a:t>возбуждение ненависти       либо вражды, а также                 унижение достоинства) </a:t>
                      </a:r>
                      <a:r>
                        <a:rPr lang="ru-RU" dirty="0">
                          <a:ln w="0"/>
                          <a:solidFill>
                            <a:schemeClr val="bg1"/>
                          </a:solidFill>
                          <a:effectLst/>
                          <a:latin typeface="DIN Pro Bold" panose="020B0804020101020102" pitchFamily="34" charset="-52"/>
                          <a:cs typeface="DIN Pro Bold" panose="020B0804020101020102" pitchFamily="34" charset="-52"/>
                        </a:rPr>
                        <a:t>предусматривает наложение штрафа               </a:t>
                      </a:r>
                      <a:r>
                        <a:rPr lang="ru-RU" b="1" dirty="0">
                          <a:ln w="0"/>
                          <a:solidFill>
                            <a:schemeClr val="bg1"/>
                          </a:solidFill>
                          <a:effectLst/>
                          <a:latin typeface="DIN Pro Bold" panose="020B0804020101020102" pitchFamily="34" charset="-52"/>
                          <a:cs typeface="DIN Pro Bold" panose="020B0804020101020102" pitchFamily="34" charset="-52"/>
                        </a:rPr>
                        <a:t>до </a:t>
                      </a:r>
                      <a:r>
                        <a:rPr lang="ru-RU" b="1" dirty="0">
                          <a:ln w="0"/>
                          <a:solidFill>
                            <a:schemeClr val="bg1"/>
                          </a:solidFill>
                          <a:effectLst/>
                          <a:latin typeface="DIN Pro Black" panose="020B0A04020101010102" pitchFamily="34" charset="0"/>
                          <a:cs typeface="DIN Pro Black" panose="020B0A04020101010102" pitchFamily="34" charset="0"/>
                        </a:rPr>
                        <a:t>500 000 </a:t>
                      </a:r>
                      <a:r>
                        <a:rPr lang="ru-RU" b="1" dirty="0">
                          <a:ln w="0"/>
                          <a:solidFill>
                            <a:schemeClr val="bg1"/>
                          </a:solidFill>
                          <a:effectLst/>
                          <a:latin typeface="DIN Pro Bold" panose="020B0804020101020102" pitchFamily="34" charset="-52"/>
                          <a:cs typeface="DIN Pro Bold" panose="020B0804020101020102" pitchFamily="34" charset="-52"/>
                        </a:rPr>
                        <a:t>рублей </a:t>
                      </a:r>
                      <a:endParaRPr lang="ru-RU" sz="1600" b="1" dirty="0">
                        <a:ln w="0"/>
                        <a:solidFill>
                          <a:schemeClr val="bg1"/>
                        </a:solidFill>
                        <a:effectLst/>
                        <a:latin typeface="DIN Pro Bold" panose="020B0804020101020102" pitchFamily="34" charset="-52"/>
                        <a:cs typeface="DIN Pro Bold" panose="020B0804020101020102" pitchFamily="34" charset="-52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  <a:effectLst/>
                          <a:latin typeface="DIN Pro Black" panose="020B0A04020101010102" pitchFamily="34" charset="0"/>
                          <a:cs typeface="DIN Pro Black" panose="020B0A04020101010102" pitchFamily="34" charset="0"/>
                        </a:rPr>
                        <a:t>Статья 5.62 КоАП РФ </a:t>
                      </a:r>
                      <a:r>
                        <a:rPr lang="ru-RU" dirty="0">
                          <a:ln w="0"/>
                          <a:solidFill>
                            <a:schemeClr val="bg1"/>
                          </a:solidFill>
                          <a:effectLst/>
                          <a:latin typeface="DIN Pro Bold" panose="020B0804020101020102" pitchFamily="34" charset="-52"/>
                          <a:cs typeface="DIN Pro Bold" panose="020B0804020101020102" pitchFamily="34" charset="-52"/>
                        </a:rPr>
                        <a:t>(дискриминация) </a:t>
                      </a:r>
                      <a:r>
                        <a:rPr lang="ru-RU" sz="2000" dirty="0">
                          <a:ln w="0"/>
                          <a:solidFill>
                            <a:schemeClr val="bg1"/>
                          </a:solidFill>
                          <a:effectLst/>
                          <a:latin typeface="DIN Pro Bold" panose="020B0804020101020102" pitchFamily="34" charset="-52"/>
                          <a:cs typeface="DIN Pro Bold" panose="020B0804020101020102" pitchFamily="34" charset="-52"/>
                        </a:rPr>
                        <a:t>– предусматривает наложение штрафа </a:t>
                      </a:r>
                    </a:p>
                    <a:p>
                      <a:pPr algn="ctr"/>
                      <a:r>
                        <a:rPr lang="ru-RU" b="1" dirty="0">
                          <a:ln w="0"/>
                          <a:solidFill>
                            <a:schemeClr val="bg1"/>
                          </a:solidFill>
                          <a:effectLst/>
                          <a:latin typeface="DIN Pro Bold" panose="020B0804020101020102" pitchFamily="34" charset="-52"/>
                          <a:cs typeface="DIN Pro Bold" panose="020B0804020101020102" pitchFamily="34" charset="-52"/>
                        </a:rPr>
                        <a:t>до </a:t>
                      </a:r>
                      <a:r>
                        <a:rPr lang="ru-RU" b="1" dirty="0">
                          <a:ln w="0"/>
                          <a:solidFill>
                            <a:schemeClr val="bg1"/>
                          </a:solidFill>
                          <a:effectLst/>
                          <a:latin typeface="DIN Pro Black" panose="020B0A04020101010102" pitchFamily="34" charset="0"/>
                          <a:cs typeface="DIN Pro Black" panose="020B0A04020101010102" pitchFamily="34" charset="0"/>
                        </a:rPr>
                        <a:t>100 000 </a:t>
                      </a:r>
                      <a:r>
                        <a:rPr lang="ru-RU" b="1" dirty="0">
                          <a:ln w="0"/>
                          <a:solidFill>
                            <a:schemeClr val="bg1"/>
                          </a:solidFill>
                          <a:effectLst/>
                          <a:latin typeface="DIN Pro Bold" panose="020B0804020101020102" pitchFamily="34" charset="-52"/>
                          <a:cs typeface="DIN Pro Bold" panose="020B0804020101020102" pitchFamily="34" charset="-52"/>
                        </a:rPr>
                        <a:t>рублей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18089"/>
                  </a:ext>
                </a:extLst>
              </a:tr>
              <a:tr h="239218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  <a:effectLst/>
                          <a:latin typeface="DIN Pro Black" panose="020B0A04020101010102" pitchFamily="34" charset="0"/>
                          <a:cs typeface="DIN Pro Black" panose="020B0A04020101010102" pitchFamily="34" charset="0"/>
                        </a:rPr>
                        <a:t>Статья 136 УК </a:t>
                      </a:r>
                      <a:r>
                        <a:rPr lang="ru-RU" dirty="0">
                          <a:ln w="0"/>
                          <a:solidFill>
                            <a:schemeClr val="bg1"/>
                          </a:solidFill>
                          <a:effectLst/>
                          <a:latin typeface="DIN Pro Bold" panose="020B0804020101020102" pitchFamily="34" charset="-52"/>
                          <a:cs typeface="DIN Pro Bold" panose="020B0804020101020102" pitchFamily="34" charset="-52"/>
                        </a:rPr>
                        <a:t>(дискриминация) – </a:t>
                      </a:r>
                      <a:r>
                        <a:rPr lang="ru-RU" b="1" dirty="0">
                          <a:ln w="0"/>
                          <a:solidFill>
                            <a:schemeClr val="bg1"/>
                          </a:solidFill>
                          <a:effectLst/>
                          <a:latin typeface="DIN Pro Bold" panose="020B0804020101020102" pitchFamily="34" charset="-52"/>
                          <a:cs typeface="DIN Pro Bold" panose="020B0804020101020102" pitchFamily="34" charset="-52"/>
                        </a:rPr>
                        <a:t>до </a:t>
                      </a:r>
                      <a:r>
                        <a:rPr lang="ru-RU" b="1" dirty="0">
                          <a:ln w="0"/>
                          <a:solidFill>
                            <a:schemeClr val="bg1"/>
                          </a:solidFill>
                          <a:effectLst/>
                          <a:latin typeface="DIN Pro Black" panose="020B0A04020101010102" pitchFamily="34" charset="0"/>
                          <a:cs typeface="DIN Pro Black" panose="020B0A04020101010102" pitchFamily="34" charset="0"/>
                        </a:rPr>
                        <a:t>5</a:t>
                      </a:r>
                      <a:r>
                        <a:rPr lang="ru-RU" b="1" dirty="0">
                          <a:ln w="0"/>
                          <a:solidFill>
                            <a:schemeClr val="bg1"/>
                          </a:solidFill>
                          <a:effectLst/>
                          <a:latin typeface="DIN Pro Bold" panose="020B0804020101020102" pitchFamily="34" charset="-52"/>
                          <a:cs typeface="DIN Pro Bold" panose="020B0804020101020102" pitchFamily="34" charset="-52"/>
                        </a:rPr>
                        <a:t> лет лишения свободы</a:t>
                      </a:r>
                      <a:endParaRPr lang="ru-RU" dirty="0">
                        <a:effectLst/>
                        <a:latin typeface="DIN Pro Bold" panose="020B0804020101020102" pitchFamily="34" charset="-52"/>
                        <a:cs typeface="DIN Pro Bold" panose="020B0804020101020102" pitchFamily="34" charset="-52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  <a:effectLst/>
                          <a:latin typeface="DIN Pro Black" panose="020B0A04020101010102" pitchFamily="34" charset="0"/>
                          <a:cs typeface="DIN Pro Black" panose="020B0A04020101010102" pitchFamily="34" charset="0"/>
                        </a:rPr>
                        <a:t>Статья 282 УК </a:t>
                      </a:r>
                      <a:r>
                        <a:rPr lang="ru-RU" b="1" dirty="0">
                          <a:ln w="0"/>
                          <a:solidFill>
                            <a:schemeClr val="bg1"/>
                          </a:solidFill>
                          <a:effectLst/>
                          <a:latin typeface="DIN Pro Black" panose="020B0A04020101010102" pitchFamily="34" charset="0"/>
                          <a:cs typeface="DIN Pro Black" panose="020B0A04020101010102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n w="0"/>
                          <a:solidFill>
                            <a:schemeClr val="bg1"/>
                          </a:solidFill>
                          <a:effectLst/>
                          <a:latin typeface="DIN Pro Bold" panose="020B0804020101020102" pitchFamily="34" charset="-52"/>
                          <a:cs typeface="DIN Pro Bold" panose="020B0804020101020102" pitchFamily="34" charset="-52"/>
                        </a:rPr>
                        <a:t>(возбуждение ненависти либо вражды, а равно унижение человеческого достоинства) - </a:t>
                      </a:r>
                      <a:r>
                        <a:rPr lang="ru-RU" b="1" dirty="0">
                          <a:ln w="0"/>
                          <a:solidFill>
                            <a:schemeClr val="bg1"/>
                          </a:solidFill>
                          <a:effectLst/>
                          <a:latin typeface="DIN Pro Bold" panose="020B0804020101020102" pitchFamily="34" charset="-52"/>
                          <a:cs typeface="DIN Pro Bold" panose="020B0804020101020102" pitchFamily="34" charset="-52"/>
                        </a:rPr>
                        <a:t>до </a:t>
                      </a:r>
                      <a:r>
                        <a:rPr lang="ru-RU" b="1" dirty="0">
                          <a:ln w="0"/>
                          <a:solidFill>
                            <a:schemeClr val="bg1"/>
                          </a:solidFill>
                          <a:effectLst/>
                          <a:latin typeface="DIN Pro Black" panose="020B0A04020101010102" pitchFamily="34" charset="0"/>
                          <a:cs typeface="DIN Pro Black" panose="020B0A04020101010102" pitchFamily="34" charset="0"/>
                        </a:rPr>
                        <a:t>6</a:t>
                      </a:r>
                      <a:r>
                        <a:rPr lang="ru-RU" b="1" dirty="0">
                          <a:ln w="0"/>
                          <a:solidFill>
                            <a:schemeClr val="bg1"/>
                          </a:solidFill>
                          <a:effectLst/>
                          <a:latin typeface="DIN Pro Bold" panose="020B0804020101020102" pitchFamily="34" charset="-52"/>
                          <a:cs typeface="DIN Pro Bold" panose="020B0804020101020102" pitchFamily="34" charset="-52"/>
                        </a:rPr>
                        <a:t> лет лишения свободы.</a:t>
                      </a:r>
                      <a:endParaRPr lang="ru-RU" b="1" dirty="0">
                        <a:effectLst/>
                        <a:latin typeface="DIN Pro Bold" panose="020B0804020101020102" pitchFamily="34" charset="-52"/>
                        <a:cs typeface="DIN Pro Bold" panose="020B0804020101020102" pitchFamily="34" charset="-5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52894239"/>
                  </a:ext>
                </a:extLst>
              </a:tr>
            </a:tbl>
          </a:graphicData>
        </a:graphic>
      </p:graphicFrame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5A42DE95-3A94-4661-BDCF-2FAB43E5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5532" y="6430703"/>
            <a:ext cx="796802" cy="365125"/>
          </a:xfrm>
        </p:spPr>
        <p:txBody>
          <a:bodyPr/>
          <a:lstStyle/>
          <a:p>
            <a:pPr algn="r"/>
            <a:fld id="{5F4265DA-81D6-4092-B6C5-08F21DC4A8F6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Medium"/>
                <a:cs typeface="DIN Pro Bold" panose="020B0804020101020102" pitchFamily="34" charset="-52"/>
              </a:rPr>
              <a:pPr algn="r"/>
              <a:t>43</a:t>
            </a:fld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DIN Pro Medium"/>
              <a:cs typeface="DIN Pro Bold" panose="020B0804020101020102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10035483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3A82CB-2B36-D838-BCE8-1BE244D8BF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193" y="49395"/>
            <a:ext cx="1079481" cy="120566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7E7DE5A-1929-C130-C744-96B75F9A9B9C}"/>
              </a:ext>
            </a:extLst>
          </p:cNvPr>
          <p:cNvCxnSpPr>
            <a:cxnSpLocks/>
          </p:cNvCxnSpPr>
          <p:nvPr/>
        </p:nvCxnSpPr>
        <p:spPr>
          <a:xfrm>
            <a:off x="0" y="1315446"/>
            <a:ext cx="12192000" cy="0"/>
          </a:xfrm>
          <a:prstGeom prst="line">
            <a:avLst/>
          </a:prstGeom>
          <a:ln>
            <a:solidFill>
              <a:srgbClr val="1C407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1">
            <a:extLst>
              <a:ext uri="{FF2B5EF4-FFF2-40B4-BE49-F238E27FC236}">
                <a16:creationId xmlns:a16="http://schemas.microsoft.com/office/drawing/2014/main" id="{39C0DC26-5AF2-46FD-B2FF-68C5E352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0680" y="6305550"/>
            <a:ext cx="2743200" cy="365125"/>
          </a:xfrm>
        </p:spPr>
        <p:txBody>
          <a:bodyPr/>
          <a:lstStyle/>
          <a:p>
            <a:pPr algn="r"/>
            <a:fld id="{F584FC3D-C732-4AE0-8F5F-0A9A0861B5D5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Medium"/>
                <a:cs typeface="DIN Pro Bold" panose="020B0804020101020102" pitchFamily="34" charset="-52"/>
              </a:rPr>
              <a:pPr algn="r"/>
              <a:t>44</a:t>
            </a:fld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DIN Pro Medium"/>
              <a:cs typeface="DIN Pro Bold" panose="020B0804020101020102" pitchFamily="34" charset="-52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28979330"/>
              </p:ext>
            </p:extLst>
          </p:nvPr>
        </p:nvGraphicFramePr>
        <p:xfrm>
          <a:off x="689043" y="1490896"/>
          <a:ext cx="310895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14640742"/>
              </p:ext>
            </p:extLst>
          </p:nvPr>
        </p:nvGraphicFramePr>
        <p:xfrm>
          <a:off x="1582748" y="4040118"/>
          <a:ext cx="2822713" cy="2630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7613774" y="1679395"/>
          <a:ext cx="4380106" cy="468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4208750" y="2094158"/>
            <a:ext cx="2707025" cy="3975073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18540" y="2215199"/>
            <a:ext cx="259723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DIN Pro Black"/>
              </a:rPr>
              <a:t>ЗЛОУПОТРЕБЛЕНИЕ СВОБОДОЙ МАССОВОЙ ИНФОРМАЦИИ</a:t>
            </a:r>
            <a:r>
              <a:rPr lang="ru-RU" sz="1600" dirty="0">
                <a:latin typeface="DIN Pro Black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73435" y="3449973"/>
            <a:ext cx="24874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/>
              <a:t>- Размещение СМИ материалов, содержащих нецензурную брань;</a:t>
            </a:r>
          </a:p>
          <a:p>
            <a:pPr lvl="0"/>
            <a:r>
              <a:rPr lang="ru-RU" sz="1400" dirty="0"/>
              <a:t>- Распространение информации об иноагенте  без указания на  его статус.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7025564" y="3932358"/>
            <a:ext cx="569366" cy="2986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5668" y="513797"/>
            <a:ext cx="10568525" cy="692739"/>
          </a:xfrm>
        </p:spPr>
        <p:txBody>
          <a:bodyPr>
            <a:noAutofit/>
          </a:bodyPr>
          <a:lstStyle/>
          <a:p>
            <a:r>
              <a:rPr lang="ru-RU" sz="2800" b="1" dirty="0">
                <a:ln w="0"/>
                <a:solidFill>
                  <a:srgbClr val="1C4073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РЕЗУЛЬТАТЫ КОНТРОЛЬНО-НАДЗОРНОЙ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110146155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3A82CB-2B36-D838-BCE8-1BE244D8BF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193" y="49395"/>
            <a:ext cx="1079481" cy="120566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7E7DE5A-1929-C130-C744-96B75F9A9B9C}"/>
              </a:ext>
            </a:extLst>
          </p:cNvPr>
          <p:cNvCxnSpPr>
            <a:cxnSpLocks/>
          </p:cNvCxnSpPr>
          <p:nvPr/>
        </p:nvCxnSpPr>
        <p:spPr>
          <a:xfrm>
            <a:off x="0" y="1315446"/>
            <a:ext cx="12192000" cy="0"/>
          </a:xfrm>
          <a:prstGeom prst="line">
            <a:avLst/>
          </a:prstGeom>
          <a:ln>
            <a:solidFill>
              <a:srgbClr val="1C407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1">
            <a:extLst>
              <a:ext uri="{FF2B5EF4-FFF2-40B4-BE49-F238E27FC236}">
                <a16:creationId xmlns:a16="http://schemas.microsoft.com/office/drawing/2014/main" id="{39C0DC26-5AF2-46FD-B2FF-68C5E352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0680" y="6305550"/>
            <a:ext cx="2743200" cy="365125"/>
          </a:xfrm>
        </p:spPr>
        <p:txBody>
          <a:bodyPr/>
          <a:lstStyle/>
          <a:p>
            <a:pPr algn="r"/>
            <a:fld id="{F584FC3D-C732-4AE0-8F5F-0A9A0861B5D5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Medium"/>
                <a:cs typeface="DIN Pro Bold" panose="020B0804020101020102" pitchFamily="34" charset="-52"/>
              </a:rPr>
              <a:pPr algn="r"/>
              <a:t>45</a:t>
            </a:fld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DIN Pro Medium"/>
              <a:cs typeface="DIN Pro Bold" panose="020B0804020101020102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9913" y="1654419"/>
            <a:ext cx="4123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ч. 1 ст. 7 ФЗ «Об обязательном экземпляре документов»</a:t>
            </a:r>
          </a:p>
        </p:txBody>
      </p:sp>
      <p:sp>
        <p:nvSpPr>
          <p:cNvPr id="15" name="TextShape 8"/>
          <p:cNvSpPr txBox="1"/>
          <p:nvPr/>
        </p:nvSpPr>
        <p:spPr>
          <a:xfrm>
            <a:off x="1001531" y="3617760"/>
            <a:ext cx="4572033" cy="263493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spc="-1" dirty="0">
                <a:uFill>
                  <a:solidFill>
                    <a:srgbClr val="FFFFFF"/>
                  </a:solidFill>
                </a:uFill>
                <a:latin typeface="DIN Pro Bold"/>
                <a:cs typeface="Times New Roman" pitchFamily="18" charset="0"/>
              </a:rPr>
              <a:t>1 экземпляр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spc="-1" dirty="0">
                <a:solidFill>
                  <a:srgbClr val="1C4073"/>
                </a:solidFill>
                <a:uFill>
                  <a:solidFill>
                    <a:srgbClr val="FFFFFF"/>
                  </a:solidFill>
                </a:uFill>
                <a:latin typeface="DIN Pro Bold"/>
                <a:cs typeface="Times New Roman" pitchFamily="18" charset="0"/>
              </a:rPr>
              <a:t>В день выхода в свет </a:t>
            </a:r>
            <a:r>
              <a:rPr lang="ru-RU" sz="1600" spc="-1" dirty="0">
                <a:uFill>
                  <a:solidFill>
                    <a:srgbClr val="FFFFFF"/>
                  </a:solidFill>
                </a:uFill>
                <a:latin typeface="DIN Pro Bold"/>
                <a:cs typeface="Times New Roman" pitchFamily="18" charset="0"/>
              </a:rPr>
              <a:t>федеральные газеты и газеты субъектов России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1600" b="1" spc="-1" dirty="0">
              <a:uFill>
                <a:solidFill>
                  <a:srgbClr val="FFFFFF"/>
                </a:solidFill>
              </a:uFill>
              <a:latin typeface="DIN Pro Bold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spc="-1" dirty="0">
                <a:solidFill>
                  <a:srgbClr val="1C4073"/>
                </a:solidFill>
                <a:uFill>
                  <a:solidFill>
                    <a:srgbClr val="FFFFFF"/>
                  </a:solidFill>
                </a:uFill>
                <a:latin typeface="DIN Pro Bold"/>
                <a:cs typeface="Times New Roman" pitchFamily="18" charset="0"/>
              </a:rPr>
              <a:t>В течение семи дней со дня выхода в свет</a:t>
            </a:r>
            <a:r>
              <a:rPr lang="ru-RU" sz="1600" b="1" spc="-1" dirty="0">
                <a:uFill>
                  <a:solidFill>
                    <a:srgbClr val="FFFFFF"/>
                  </a:solidFill>
                </a:uFill>
                <a:latin typeface="DIN Pro Bold"/>
                <a:cs typeface="Times New Roman" pitchFamily="18" charset="0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spc="-1" dirty="0">
                <a:uFill>
                  <a:solidFill>
                    <a:srgbClr val="FFFFFF"/>
                  </a:solidFill>
                </a:uFill>
                <a:latin typeface="DIN Pro Bold"/>
                <a:cs typeface="Times New Roman" pitchFamily="18" charset="0"/>
              </a:rPr>
              <a:t>газеты муниципальных образований,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spc="-1" dirty="0">
                <a:uFill>
                  <a:solidFill>
                    <a:srgbClr val="FFFFFF"/>
                  </a:solidFill>
                </a:uFill>
                <a:latin typeface="DIN Pro Bold"/>
                <a:cs typeface="Times New Roman" pitchFamily="18" charset="0"/>
              </a:rPr>
              <a:t>рекламные издания, журналы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600" b="1" spc="-1" dirty="0">
              <a:uFill>
                <a:solidFill>
                  <a:srgbClr val="FFFFFF"/>
                </a:solidFill>
              </a:uFill>
              <a:latin typeface="DIN Pro Bold"/>
              <a:cs typeface="Times New Roman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spc="-1" dirty="0">
                <a:uFill>
                  <a:solidFill>
                    <a:srgbClr val="FFFFFF"/>
                  </a:solidFill>
                </a:uFill>
                <a:latin typeface="DIN Pro Bold"/>
              </a:rPr>
              <a:t>Адрес отправки обязательного экземпляра: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spc="-1" dirty="0">
                <a:solidFill>
                  <a:srgbClr val="1C4073"/>
                </a:solidFill>
                <a:uFill>
                  <a:solidFill>
                    <a:srgbClr val="FFFFFF"/>
                  </a:solidFill>
                </a:uFill>
                <a:latin typeface="DIN Pro Bold"/>
                <a:cs typeface="Times New Roman" pitchFamily="18" charset="0"/>
              </a:rPr>
              <a:t>г. Москва, ул. Большая Никитская, д. 50А/5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51193" y="1669999"/>
            <a:ext cx="4123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ч. 2 ст. 7 ФЗ «Об обязательном экземпляре документов»</a:t>
            </a:r>
          </a:p>
        </p:txBody>
      </p:sp>
      <p:sp>
        <p:nvSpPr>
          <p:cNvPr id="22" name="TextShape 7"/>
          <p:cNvSpPr txBox="1"/>
          <p:nvPr/>
        </p:nvSpPr>
        <p:spPr>
          <a:xfrm>
            <a:off x="6744043" y="3549652"/>
            <a:ext cx="5013274" cy="29384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ru-RU" sz="1600" b="1" spc="-1" dirty="0">
                <a:solidFill>
                  <a:srgbClr val="1C4073"/>
                </a:solidFill>
                <a:uFill>
                  <a:solidFill>
                    <a:srgbClr val="FFFFFF"/>
                  </a:solidFill>
                </a:uFill>
                <a:latin typeface="DIN Pro Bold" panose="020B0804020101020102"/>
                <a:cs typeface="Times New Roman" pitchFamily="18" charset="0"/>
              </a:rPr>
              <a:t>В день выхода в свет:</a:t>
            </a:r>
          </a:p>
          <a:p>
            <a:pPr algn="just"/>
            <a:r>
              <a:rPr lang="ru-RU" sz="1600" b="1" spc="-1" dirty="0">
                <a:uFill>
                  <a:solidFill>
                    <a:srgbClr val="FFFFFF"/>
                  </a:solidFill>
                </a:uFill>
                <a:latin typeface="DIN Pro Bold" panose="020B0804020101020102"/>
              </a:rPr>
              <a:t>9</a:t>
            </a:r>
            <a:r>
              <a:rPr lang="ru-RU" sz="1600" spc="-1" dirty="0">
                <a:uFill>
                  <a:solidFill>
                    <a:srgbClr val="FFFFFF"/>
                  </a:solidFill>
                </a:uFill>
                <a:latin typeface="DIN Pro Bold" panose="020B0804020101020102"/>
              </a:rPr>
              <a:t> - экземпляров </a:t>
            </a:r>
            <a:r>
              <a:rPr lang="ru-RU" sz="1600" spc="-1" dirty="0">
                <a:uFill>
                  <a:solidFill>
                    <a:srgbClr val="FFFFFF"/>
                  </a:solidFill>
                </a:uFill>
                <a:latin typeface="DIN Pro Bold" panose="020B0804020101020102"/>
                <a:cs typeface="Times New Roman" pitchFamily="18" charset="0"/>
              </a:rPr>
              <a:t>федеральных газет и газет субъектов РФ</a:t>
            </a:r>
          </a:p>
          <a:p>
            <a:pPr algn="just"/>
            <a:endParaRPr lang="ru-RU" sz="1600" b="1" spc="-1" dirty="0">
              <a:uFill>
                <a:solidFill>
                  <a:srgbClr val="FFFFFF"/>
                </a:solidFill>
              </a:uFill>
              <a:latin typeface="DIN Pro Bold" panose="020B0804020101020102"/>
            </a:endParaRPr>
          </a:p>
          <a:p>
            <a:pPr algn="just"/>
            <a:r>
              <a:rPr lang="ru-RU" sz="1600" b="1" spc="-1" dirty="0">
                <a:solidFill>
                  <a:srgbClr val="1C4073"/>
                </a:solidFill>
                <a:uFill>
                  <a:solidFill>
                    <a:srgbClr val="FFFFFF"/>
                  </a:solidFill>
                </a:uFill>
                <a:latin typeface="DIN Pro Bold" panose="020B0804020101020102"/>
                <a:cs typeface="Times New Roman" pitchFamily="18" charset="0"/>
              </a:rPr>
              <a:t>В течение семи дней </a:t>
            </a:r>
            <a:r>
              <a:rPr lang="ru-RU" sz="1600" b="1" spc="-1" dirty="0">
                <a:uFill>
                  <a:solidFill>
                    <a:srgbClr val="FFFFFF"/>
                  </a:solidFill>
                </a:uFill>
                <a:latin typeface="DIN Pro Bold" panose="020B0804020101020102"/>
                <a:cs typeface="Times New Roman" pitchFamily="18" charset="0"/>
              </a:rPr>
              <a:t>со дня выхода в свет:</a:t>
            </a:r>
          </a:p>
          <a:p>
            <a:pPr algn="just"/>
            <a:r>
              <a:rPr lang="ru-RU" sz="1600" b="1" spc="-1" dirty="0">
                <a:uFill>
                  <a:solidFill>
                    <a:srgbClr val="FFFFFF"/>
                  </a:solidFill>
                </a:uFill>
                <a:latin typeface="DIN Pro Bold" panose="020B0804020101020102"/>
              </a:rPr>
              <a:t>16</a:t>
            </a:r>
            <a:r>
              <a:rPr lang="ru-RU" sz="1600" spc="-1" dirty="0">
                <a:uFill>
                  <a:solidFill>
                    <a:srgbClr val="FFFFFF"/>
                  </a:solidFill>
                </a:uFill>
                <a:latin typeface="DIN Pro Bold" panose="020B0804020101020102"/>
              </a:rPr>
              <a:t> - экземпляров журналов </a:t>
            </a:r>
          </a:p>
          <a:p>
            <a:pPr algn="just"/>
            <a:r>
              <a:rPr lang="ru-RU" sz="1600" b="1" spc="-1" dirty="0">
                <a:uFill>
                  <a:solidFill>
                    <a:srgbClr val="FFFFFF"/>
                  </a:solidFill>
                </a:uFill>
                <a:latin typeface="DIN Pro Bold" panose="020B0804020101020102"/>
              </a:rPr>
              <a:t>3</a:t>
            </a:r>
            <a:r>
              <a:rPr lang="ru-RU" sz="1600" spc="-1" dirty="0">
                <a:uFill>
                  <a:solidFill>
                    <a:srgbClr val="FFFFFF"/>
                  </a:solidFill>
                </a:uFill>
                <a:latin typeface="DIN Pro Bold" panose="020B0804020101020102"/>
              </a:rPr>
              <a:t> - экземпляра газет муниципальных образований и рекламных изданий на русском языке</a:t>
            </a:r>
          </a:p>
          <a:p>
            <a:pPr algn="ctr"/>
            <a:r>
              <a:rPr lang="ru-RU" sz="1600" b="1" spc="-1" dirty="0">
                <a:uFill>
                  <a:solidFill>
                    <a:srgbClr val="FFFFFF"/>
                  </a:solidFill>
                </a:uFill>
                <a:latin typeface="DIN Pro Bold" panose="020B0804020101020102"/>
              </a:rPr>
              <a:t> </a:t>
            </a:r>
          </a:p>
          <a:p>
            <a:pPr algn="ctr"/>
            <a:r>
              <a:rPr lang="ru-RU" sz="1600" spc="-1" dirty="0">
                <a:uFill>
                  <a:solidFill>
                    <a:srgbClr val="FFFFFF"/>
                  </a:solidFill>
                </a:uFill>
                <a:latin typeface="DIN Pro Bold" panose="020B0804020101020102"/>
              </a:rPr>
              <a:t>Адрес отправки обязательного экземпляра:</a:t>
            </a:r>
          </a:p>
          <a:p>
            <a:pPr algn="ctr"/>
            <a:r>
              <a:rPr lang="ru-RU" sz="1600" b="1" spc="-1" dirty="0">
                <a:solidFill>
                  <a:srgbClr val="1C4073"/>
                </a:solidFill>
                <a:uFill>
                  <a:solidFill>
                    <a:srgbClr val="FFFFFF"/>
                  </a:solidFill>
                </a:uFill>
                <a:latin typeface="DIN Pro Bold" panose="020B0804020101020102"/>
              </a:rPr>
              <a:t>г. Можайск, ул.20-го Января, д.20, корп.2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191" y="347622"/>
            <a:ext cx="10827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203864"/>
                </a:solidFill>
                <a:latin typeface="DIN Pro Black"/>
              </a:rPr>
              <a:t>ПРЕДОСТАВЛЕНИЕ ОБЯЗАТЕЛЬНОГО ЭКЗЕМПЛЯРА ДОКУМЕНТОВ</a:t>
            </a:r>
            <a:endParaRPr lang="ru-RU" sz="2400" b="1" strike="noStrike" spc="-1" dirty="0">
              <a:latin typeface="DIN Pro Black"/>
            </a:endParaRPr>
          </a:p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04528A"/>
                </a:solidFill>
                <a:latin typeface="DIN Pro Black"/>
              </a:rPr>
              <a:t> </a:t>
            </a:r>
            <a:r>
              <a:rPr lang="ru-RU" sz="2400" b="1" spc="-1" dirty="0">
                <a:solidFill>
                  <a:srgbClr val="203864"/>
                </a:solidFill>
                <a:latin typeface="DIN Pro Black"/>
              </a:rPr>
              <a:t>(экземпляр печатного издания)</a:t>
            </a:r>
            <a:endParaRPr lang="ru-RU" sz="2400" b="1" strike="noStrike" spc="-1" dirty="0">
              <a:latin typeface="DIN Pro Black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930" y="1931418"/>
            <a:ext cx="2579232" cy="14508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70" y="1950825"/>
            <a:ext cx="2617347" cy="14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63720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3A82CB-2B36-D838-BCE8-1BE244D8BF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193" y="49395"/>
            <a:ext cx="1079481" cy="120566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7E7DE5A-1929-C130-C744-96B75F9A9B9C}"/>
              </a:ext>
            </a:extLst>
          </p:cNvPr>
          <p:cNvCxnSpPr>
            <a:cxnSpLocks/>
          </p:cNvCxnSpPr>
          <p:nvPr/>
        </p:nvCxnSpPr>
        <p:spPr>
          <a:xfrm>
            <a:off x="0" y="1315446"/>
            <a:ext cx="12192000" cy="0"/>
          </a:xfrm>
          <a:prstGeom prst="line">
            <a:avLst/>
          </a:prstGeom>
          <a:ln>
            <a:solidFill>
              <a:srgbClr val="1C407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1">
            <a:extLst>
              <a:ext uri="{FF2B5EF4-FFF2-40B4-BE49-F238E27FC236}">
                <a16:creationId xmlns:a16="http://schemas.microsoft.com/office/drawing/2014/main" id="{39C0DC26-5AF2-46FD-B2FF-68C5E352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0680" y="6305550"/>
            <a:ext cx="2743200" cy="365125"/>
          </a:xfrm>
        </p:spPr>
        <p:txBody>
          <a:bodyPr/>
          <a:lstStyle/>
          <a:p>
            <a:pPr algn="r"/>
            <a:fld id="{F584FC3D-C732-4AE0-8F5F-0A9A0861B5D5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Medium"/>
                <a:cs typeface="DIN Pro Bold" panose="020B0804020101020102" pitchFamily="34" charset="-52"/>
              </a:rPr>
              <a:pPr algn="r"/>
              <a:t>46</a:t>
            </a:fld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DIN Pro Medium"/>
              <a:cs typeface="DIN Pro Bold" panose="020B0804020101020102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0614" y="1315693"/>
            <a:ext cx="4123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3 ст. 7 ФЗ «Об обязательном экземпляре документов»</a:t>
            </a:r>
          </a:p>
        </p:txBody>
      </p:sp>
      <p:sp>
        <p:nvSpPr>
          <p:cNvPr id="9" name="CustomShape 3"/>
          <p:cNvSpPr/>
          <p:nvPr/>
        </p:nvSpPr>
        <p:spPr>
          <a:xfrm>
            <a:off x="2153162" y="3095374"/>
            <a:ext cx="8169841" cy="714380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</a:ln>
          <a:effectLst/>
        </p:spPr>
      </p:sp>
      <p:sp>
        <p:nvSpPr>
          <p:cNvPr id="11" name="CustomShape 4"/>
          <p:cNvSpPr/>
          <p:nvPr/>
        </p:nvSpPr>
        <p:spPr>
          <a:xfrm>
            <a:off x="2289670" y="3883869"/>
            <a:ext cx="7852320" cy="669381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</a:ln>
          <a:effectLst/>
        </p:spPr>
      </p:sp>
      <p:sp>
        <p:nvSpPr>
          <p:cNvPr id="12" name="CustomShape 6"/>
          <p:cNvSpPr/>
          <p:nvPr/>
        </p:nvSpPr>
        <p:spPr>
          <a:xfrm>
            <a:off x="3315995" y="4633939"/>
            <a:ext cx="5799667" cy="531000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</a:ln>
          <a:effectLst/>
        </p:spPr>
      </p:sp>
      <p:sp>
        <p:nvSpPr>
          <p:cNvPr id="13" name="Скругленный прямоугольник 12"/>
          <p:cNvSpPr/>
          <p:nvPr/>
        </p:nvSpPr>
        <p:spPr>
          <a:xfrm>
            <a:off x="3721304" y="5326490"/>
            <a:ext cx="5033554" cy="767608"/>
          </a:xfrm>
          <a:prstGeom prst="round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CustomShape 2"/>
          <p:cNvSpPr/>
          <p:nvPr/>
        </p:nvSpPr>
        <p:spPr>
          <a:xfrm>
            <a:off x="2377530" y="3131093"/>
            <a:ext cx="7721103" cy="64294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marL="274320" indent="-268920" algn="ctr">
              <a:spcBef>
                <a:spcPts val="40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DIN Pro Bold"/>
                <a:ea typeface="Calibri" panose="020F0502020204030204" pitchFamily="34" charset="0"/>
              </a:rPr>
              <a:t>Два обязательных экземпляра </a:t>
            </a:r>
            <a:r>
              <a:rPr lang="ru-RU" dirty="0">
                <a:solidFill>
                  <a:prstClr val="black"/>
                </a:solidFill>
                <a:latin typeface="DIN Pro Bold"/>
                <a:ea typeface="Calibri" panose="020F0502020204030204" pitchFamily="34" charset="0"/>
              </a:rPr>
              <a:t>н</a:t>
            </a:r>
            <a:r>
              <a:rPr lang="ru-RU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Pro Bold"/>
              </a:rPr>
              <a:t>аправляются </a:t>
            </a:r>
            <a:r>
              <a:rPr lang="ru-RU" b="1" kern="0" spc="-1" dirty="0">
                <a:solidFill>
                  <a:srgbClr val="1C4073"/>
                </a:solidFill>
                <a:uFill>
                  <a:solidFill>
                    <a:srgbClr val="FFFFFF"/>
                  </a:solidFill>
                </a:uFill>
                <a:latin typeface="DIN Pro Bold"/>
              </a:rPr>
              <a:t>в течение семи дней </a:t>
            </a:r>
            <a:r>
              <a:rPr lang="ru-RU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Pro Bold"/>
              </a:rPr>
              <a:t>со дня выхода в свет первой партии тиража печатного издания</a:t>
            </a:r>
          </a:p>
          <a:p>
            <a:pPr marL="274320" indent="-268920" algn="ctr">
              <a:spcBef>
                <a:spcPts val="400"/>
              </a:spcBef>
              <a:defRPr/>
            </a:pPr>
            <a:endParaRPr lang="ru-RU" sz="2400" kern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CustomShape 5"/>
          <p:cNvSpPr/>
          <p:nvPr/>
        </p:nvSpPr>
        <p:spPr>
          <a:xfrm>
            <a:off x="2641030" y="3879291"/>
            <a:ext cx="7149599" cy="71438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>
            <a:normAutofit/>
          </a:bodyPr>
          <a:lstStyle/>
          <a:p>
            <a:pPr marL="274320" indent="-268920" algn="ctr">
              <a:spcBef>
                <a:spcPts val="400"/>
              </a:spcBef>
              <a:defRPr/>
            </a:pPr>
            <a:r>
              <a:rPr lang="ru-RU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Pro Bold" panose="020B0804020101020102"/>
              </a:rPr>
              <a:t>Должны быть заверены квалифицированной электронной подписью</a:t>
            </a:r>
          </a:p>
          <a:p>
            <a:pPr marL="274320" indent="-268920">
              <a:spcBef>
                <a:spcPts val="519"/>
              </a:spcBef>
              <a:defRPr/>
            </a:pPr>
            <a:endParaRPr lang="ru-RU" sz="2400" kern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ustomShape 7"/>
          <p:cNvSpPr/>
          <p:nvPr/>
        </p:nvSpPr>
        <p:spPr>
          <a:xfrm>
            <a:off x="4500967" y="4704354"/>
            <a:ext cx="3000396" cy="49212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>
            <a:normAutofit/>
          </a:bodyPr>
          <a:lstStyle/>
          <a:p>
            <a:pPr marL="274320" marR="0" lvl="0" indent="-268920" algn="ctr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DIN Pro Bold" panose="020B0804020101020102"/>
              </a:rPr>
              <a:t>Формат – PDF/A</a:t>
            </a:r>
          </a:p>
          <a:p>
            <a:pPr marL="274320" marR="0" lvl="0" indent="-268920" defTabSz="914400" eaLnBrk="1" fontAlgn="auto" latinLnBrk="0" hangingPunct="1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4629" y="5525628"/>
            <a:ext cx="4902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DIN Pro Bold" panose="020B0804020101020102"/>
                <a:cs typeface="Times New Roman" panose="02020603050405020304" pitchFamily="18" charset="0"/>
              </a:rPr>
              <a:t>Сайт доставки </a:t>
            </a:r>
            <a:r>
              <a:rPr lang="en-US" b="1" dirty="0">
                <a:solidFill>
                  <a:srgbClr val="1C40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https://books.rusneb.ru/</a:t>
            </a:r>
            <a:endParaRPr lang="ru-RU" sz="1600" dirty="0">
              <a:solidFill>
                <a:srgbClr val="1C40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8408" y="372869"/>
            <a:ext cx="11207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203864"/>
                </a:solidFill>
                <a:latin typeface="DIN Pro Bold" panose="020B0804020101020102"/>
              </a:rPr>
              <a:t>ПРЕДОСТАВЛЕНИЕ ОБЯЗАТЕЛЬНОГО ЭКЗЕМПЛЯРА ДОКУМЕНТОВ</a:t>
            </a:r>
            <a:endParaRPr lang="ru-RU" sz="2400" b="1" strike="noStrike" spc="-1" dirty="0">
              <a:latin typeface="DIN Pro Bold" panose="020B0804020101020102"/>
            </a:endParaRPr>
          </a:p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04528A"/>
                </a:solidFill>
                <a:latin typeface="DIN Pro Bold" panose="020B0804020101020102"/>
              </a:rPr>
              <a:t> </a:t>
            </a:r>
            <a:r>
              <a:rPr lang="ru-RU" sz="2400" b="1" spc="-1" dirty="0">
                <a:solidFill>
                  <a:srgbClr val="203864"/>
                </a:solidFill>
                <a:latin typeface="DIN Pro Bold" panose="020B0804020101020102"/>
              </a:rPr>
              <a:t>(экземпляр печатного издания в электронной форме)</a:t>
            </a:r>
            <a:endParaRPr lang="ru-RU" sz="2400" b="1" strike="noStrike" spc="-1" dirty="0">
              <a:latin typeface="DIN Pro Bold" panose="020B0804020101020102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722" y="1880650"/>
            <a:ext cx="3865892" cy="93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87981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4"/>
          <p:cNvSpPr/>
          <p:nvPr/>
        </p:nvSpPr>
        <p:spPr>
          <a:xfrm>
            <a:off x="482874" y="391426"/>
            <a:ext cx="11442026" cy="8309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7" tIns="45681" rIns="91447" bIns="45681" anchor="ctr">
            <a:spAutoFit/>
          </a:bodyPr>
          <a:lstStyle/>
          <a:p>
            <a:r>
              <a:rPr lang="ru-RU" sz="2400" b="1" dirty="0">
                <a:solidFill>
                  <a:srgbClr val="203864"/>
                </a:solidFill>
                <a:latin typeface="DIN Pro Black"/>
              </a:rPr>
              <a:t>ВНЕСЕНИЕ ИЗМЕНЕНИЙ В ЗАПИСЬ О РЕГИСТРАЦИИ СРЕДСТВА МАССОВОЙ ИНФОРМАЦИИ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7E7DE5A-1929-C130-C744-96B75F9A9B9C}"/>
              </a:ext>
            </a:extLst>
          </p:cNvPr>
          <p:cNvCxnSpPr>
            <a:cxnSpLocks/>
          </p:cNvCxnSpPr>
          <p:nvPr/>
        </p:nvCxnSpPr>
        <p:spPr>
          <a:xfrm>
            <a:off x="0" y="1315446"/>
            <a:ext cx="12192000" cy="0"/>
          </a:xfrm>
          <a:prstGeom prst="line">
            <a:avLst/>
          </a:prstGeom>
          <a:ln>
            <a:solidFill>
              <a:srgbClr val="1C407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53A82CB-2B36-D838-BCE8-1BE244D8BF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419" y="-26729"/>
            <a:ext cx="1079481" cy="120566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60979" y="6384315"/>
            <a:ext cx="2742480" cy="364320"/>
          </a:xfrm>
        </p:spPr>
        <p:txBody>
          <a:bodyPr/>
          <a:lstStyle/>
          <a:p>
            <a:fld id="{F584FC3D-C732-4AE0-8F5F-0A9A0861B5D5}" type="slidenum">
              <a:rPr lang="ru-RU" smtClean="0">
                <a:latin typeface="DIN Pro Medium"/>
              </a:rPr>
              <a:pPr/>
              <a:t>47</a:t>
            </a:fld>
            <a:endParaRPr lang="ru-RU" dirty="0">
              <a:latin typeface="DIN Pro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874" y="2173226"/>
            <a:ext cx="10165642" cy="334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0000"/>
                </a:solidFill>
                <a:uFill>
                  <a:solidFill>
                    <a:srgbClr val="4472C4"/>
                  </a:solidFill>
                </a:uFill>
                <a:latin typeface="DIN Pro Bold"/>
              </a:rPr>
              <a:t>Смена учредителя (в том числе изменение организационно-правовой формы учредителя), изменение состава соучредителей;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0000"/>
                </a:solidFill>
                <a:uFill>
                  <a:solidFill>
                    <a:srgbClr val="4472C4"/>
                  </a:solidFill>
                </a:uFill>
                <a:latin typeface="DIN Pro Bold"/>
              </a:rPr>
              <a:t>Изменение наименования (названия) СМИ;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0000"/>
                </a:solidFill>
                <a:uFill>
                  <a:solidFill>
                    <a:srgbClr val="4472C4"/>
                  </a:solidFill>
                </a:uFill>
                <a:latin typeface="DIN Pro Bold"/>
              </a:rPr>
              <a:t>Изменение языка (языков);</a:t>
            </a:r>
            <a:endParaRPr lang="ru-RU" sz="2000" dirty="0">
              <a:solidFill>
                <a:srgbClr val="000000"/>
              </a:solidFill>
              <a:latin typeface="DIN Pro Bold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0000"/>
                </a:solidFill>
                <a:uFill>
                  <a:solidFill>
                    <a:srgbClr val="4472C4"/>
                  </a:solidFill>
                </a:uFill>
                <a:latin typeface="DIN Pro Bold"/>
              </a:rPr>
              <a:t>Изменение тематики и (или) специализации СМИ;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0000"/>
                </a:solidFill>
                <a:uFill>
                  <a:solidFill>
                    <a:srgbClr val="4472C4"/>
                  </a:solidFill>
                </a:uFill>
                <a:latin typeface="DIN Pro Bold"/>
              </a:rPr>
              <a:t>Изменение территории распространения продукции СМИ;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0000"/>
                </a:solidFill>
                <a:uFill>
                  <a:solidFill>
                    <a:srgbClr val="4472C4"/>
                  </a:solidFill>
                </a:uFill>
                <a:latin typeface="DIN Pro Bold"/>
              </a:rPr>
              <a:t>Изменение формы и (или) вида периодического распространения массовой; информации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0000"/>
                </a:solidFill>
                <a:uFill>
                  <a:solidFill>
                    <a:srgbClr val="4472C4"/>
                  </a:solidFill>
                </a:uFill>
                <a:latin typeface="DIN Pro Bold"/>
              </a:rPr>
              <a:t>Изменение доменного имени сайта в сети «Интернет» (для сетевого издания)</a:t>
            </a:r>
          </a:p>
          <a:p>
            <a:pPr marL="285750" lvl="0" indent="-285750" algn="ctr">
              <a:buFont typeface="Wingdings" panose="05000000000000000000" pitchFamily="2" charset="2"/>
              <a:buChar char="q"/>
            </a:pPr>
            <a:endParaRPr lang="ru-RU" sz="1571" dirty="0">
              <a:solidFill>
                <a:srgbClr val="000000"/>
              </a:solidFill>
              <a:uFill>
                <a:solidFill>
                  <a:srgbClr val="4472C4"/>
                </a:solidFill>
              </a:uFill>
              <a:latin typeface="DIN Pro Bold"/>
            </a:endParaRPr>
          </a:p>
          <a:p>
            <a:pPr marL="285750" lvl="0" indent="-285750" algn="ctr">
              <a:buFont typeface="Wingdings" panose="05000000000000000000" pitchFamily="2" charset="2"/>
              <a:buChar char="q"/>
            </a:pPr>
            <a:endParaRPr lang="ru-RU" sz="1571" dirty="0">
              <a:solidFill>
                <a:srgbClr val="000000"/>
              </a:solidFill>
              <a:latin typeface="DIN Pro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64965" y="1525385"/>
            <a:ext cx="8082952" cy="26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43" b="1" dirty="0">
                <a:solidFill>
                  <a:srgbClr val="44546A"/>
                </a:solidFill>
                <a:latin typeface="DIN Pro Bold"/>
              </a:rPr>
              <a:t>ч. 1 ст. 11 Закона Российской Федерации от 27.12.1991 № 2124-1 «О средствах массовой информации»</a:t>
            </a:r>
          </a:p>
        </p:txBody>
      </p:sp>
    </p:spTree>
    <p:extLst>
      <p:ext uri="{BB962C8B-B14F-4D97-AF65-F5344CB8AC3E}">
        <p14:creationId xmlns:p14="http://schemas.microsoft.com/office/powerpoint/2010/main" val="2655456115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3"/>
          <p:cNvSpPr txBox="1"/>
          <p:nvPr/>
        </p:nvSpPr>
        <p:spPr>
          <a:xfrm>
            <a:off x="9306932" y="6386039"/>
            <a:ext cx="2742812" cy="365017"/>
          </a:xfrm>
          <a:prstGeom prst="rect">
            <a:avLst/>
          </a:prstGeom>
          <a:noFill/>
          <a:ln>
            <a:noFill/>
          </a:ln>
        </p:spPr>
        <p:txBody>
          <a:bodyPr lIns="91447" tIns="45681" rIns="91447" bIns="45681" anchor="ctr">
            <a:noAutofit/>
          </a:bodyPr>
          <a:lstStyle/>
          <a:p>
            <a:pPr algn="r">
              <a:lnSpc>
                <a:spcPct val="100000"/>
              </a:lnSpc>
            </a:pPr>
            <a:fld id="{5C2E23FA-82C5-4C74-B77B-93AC01B74698}" type="slidenum">
              <a:rPr lang="ru-RU" sz="1200">
                <a:solidFill>
                  <a:schemeClr val="tx1">
                    <a:lumMod val="50000"/>
                    <a:lumOff val="50000"/>
                  </a:schemeClr>
                </a:solidFill>
                <a:latin typeface="DIN Pro Medium"/>
              </a:rPr>
              <a:pPr algn="r">
                <a:lnSpc>
                  <a:spcPct val="100000"/>
                </a:lnSpc>
              </a:pPr>
              <a:t>48</a:t>
            </a:fld>
            <a:endParaRPr lang="ru-RU" sz="1429" dirty="0">
              <a:solidFill>
                <a:schemeClr val="tx1">
                  <a:lumMod val="50000"/>
                  <a:lumOff val="50000"/>
                </a:schemeClr>
              </a:solidFill>
              <a:latin typeface="DIN Pro Medium"/>
            </a:endParaRPr>
          </a:p>
        </p:txBody>
      </p:sp>
      <p:sp>
        <p:nvSpPr>
          <p:cNvPr id="185" name="CustomShape 4"/>
          <p:cNvSpPr/>
          <p:nvPr/>
        </p:nvSpPr>
        <p:spPr>
          <a:xfrm>
            <a:off x="264600" y="528449"/>
            <a:ext cx="10447996" cy="5231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7" tIns="45681" rIns="91447" bIns="45681" anchor="ctr">
            <a:spAutoFit/>
          </a:bodyPr>
          <a:lstStyle/>
          <a:p>
            <a:r>
              <a:rPr lang="ru-RU" sz="2800" b="1" dirty="0">
                <a:solidFill>
                  <a:srgbClr val="203864"/>
                </a:solidFill>
                <a:latin typeface="DIN Pro Black"/>
              </a:rPr>
              <a:t>УВЕДОМЛЕНИЕ РЕГИСТРИРУЮЩЕГО ОРГАНА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8678" y="2583216"/>
            <a:ext cx="5768883" cy="234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041" indent="-401041" defTabSz="217719">
              <a:buFont typeface="Wingdings" pitchFamily="2" charset="2"/>
              <a:buChar char="q"/>
              <a:defRPr/>
            </a:pPr>
            <a:r>
              <a:rPr lang="ru-RU" sz="2095" kern="0" dirty="0">
                <a:solidFill>
                  <a:sysClr val="windowText" lastClr="000000"/>
                </a:solidFill>
                <a:latin typeface="DIN Pro Bold"/>
              </a:rPr>
              <a:t>изменения адреса редакции СМИ;</a:t>
            </a:r>
          </a:p>
          <a:p>
            <a:pPr marL="401041" indent="-401041" defTabSz="217719">
              <a:buFont typeface="Wingdings" pitchFamily="2" charset="2"/>
              <a:buChar char="q"/>
              <a:defRPr/>
            </a:pPr>
            <a:r>
              <a:rPr lang="ru-RU" sz="2095" kern="0" dirty="0">
                <a:solidFill>
                  <a:sysClr val="windowText" lastClr="000000"/>
                </a:solidFill>
                <a:latin typeface="DIN Pro Bold"/>
              </a:rPr>
              <a:t>изменения максимального объема СМИ;</a:t>
            </a:r>
          </a:p>
          <a:p>
            <a:pPr marL="401041" indent="-401041" defTabSz="217719">
              <a:buFont typeface="Wingdings" pitchFamily="2" charset="2"/>
              <a:buChar char="q"/>
              <a:defRPr/>
            </a:pPr>
            <a:r>
              <a:rPr lang="ru-RU" sz="2095" kern="0" dirty="0">
                <a:solidFill>
                  <a:sysClr val="windowText" lastClr="000000"/>
                </a:solidFill>
                <a:latin typeface="DIN Pro Bold"/>
              </a:rPr>
              <a:t>изменения периодичности СМИ;</a:t>
            </a:r>
          </a:p>
          <a:p>
            <a:pPr marL="401041" indent="-401041" defTabSz="217719">
              <a:buFont typeface="Wingdings" pitchFamily="2" charset="2"/>
              <a:buChar char="q"/>
              <a:defRPr/>
            </a:pPr>
            <a:r>
              <a:rPr lang="ru-RU" sz="2095" kern="0" dirty="0">
                <a:solidFill>
                  <a:sysClr val="windowText" lastClr="000000"/>
                </a:solidFill>
                <a:latin typeface="DIN Pro Bold"/>
              </a:rPr>
              <a:t>изменения адреса учредителя СМИ;</a:t>
            </a:r>
          </a:p>
          <a:p>
            <a:pPr marL="401041" indent="-401041" defTabSz="217719">
              <a:buFont typeface="Wingdings" pitchFamily="2" charset="2"/>
              <a:buChar char="q"/>
              <a:defRPr/>
            </a:pPr>
            <a:r>
              <a:rPr lang="ru-RU" sz="2095" kern="0" dirty="0">
                <a:solidFill>
                  <a:sysClr val="windowText" lastClr="000000"/>
                </a:solidFill>
                <a:latin typeface="DIN Pro Bold"/>
              </a:rPr>
              <a:t>принятия решения о прекращении, приостановлении  или возобновлении  деятельности СМИ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353768" y="2367437"/>
            <a:ext cx="5683381" cy="1943086"/>
          </a:xfrm>
          <a:prstGeom prst="wedgeRoundRectCallout">
            <a:avLst>
              <a:gd name="adj1" fmla="val 35605"/>
              <a:gd name="adj2" fmla="val 65391"/>
              <a:gd name="adj3" fmla="val 16667"/>
            </a:avLst>
          </a:prstGeom>
          <a:solidFill>
            <a:sysClr val="window" lastClr="FFFFFF"/>
          </a:solidFill>
          <a:ln w="9525" cap="flat" cmpd="sng" algn="ctr">
            <a:solidFill>
              <a:srgbClr val="1C407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defTabSz="217719">
              <a:defRPr/>
            </a:pPr>
            <a:r>
              <a:rPr lang="ru-RU" sz="1714" b="1" kern="0" dirty="0">
                <a:latin typeface="DIN Pro Bold"/>
              </a:rPr>
              <a:t>Способы направления уведомления: </a:t>
            </a:r>
          </a:p>
          <a:p>
            <a:pPr defTabSz="217719">
              <a:buFont typeface="Wingdings" pitchFamily="2" charset="2"/>
              <a:buChar char="ü"/>
              <a:defRPr/>
            </a:pPr>
            <a:r>
              <a:rPr lang="ru-RU" sz="1714" kern="0" dirty="0">
                <a:latin typeface="DIN Pro Bold"/>
              </a:rPr>
              <a:t> Непосредственно </a:t>
            </a:r>
          </a:p>
          <a:p>
            <a:pPr defTabSz="217719">
              <a:buFont typeface="Wingdings" pitchFamily="2" charset="2"/>
              <a:buChar char="ü"/>
              <a:defRPr/>
            </a:pPr>
            <a:r>
              <a:rPr lang="ru-RU" sz="1714" kern="0" dirty="0">
                <a:latin typeface="DIN Pro Bold"/>
              </a:rPr>
              <a:t>Заказным отправлением с уведомлением о вручении</a:t>
            </a:r>
          </a:p>
          <a:p>
            <a:pPr defTabSz="217719">
              <a:buFont typeface="Wingdings" pitchFamily="2" charset="2"/>
              <a:buChar char="ü"/>
              <a:defRPr/>
            </a:pPr>
            <a:r>
              <a:rPr lang="ru-RU" sz="1714" kern="0" dirty="0">
                <a:latin typeface="DIN Pro Bold"/>
              </a:rPr>
              <a:t>В форме электронного документа, подписанного усиленной квалифицированной электронной подписью (в том числе с использованием ЕГПУ) </a:t>
            </a:r>
            <a:endParaRPr lang="ru-RU" sz="2095" kern="0" dirty="0">
              <a:latin typeface="DIN Pro Bold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7E7DE5A-1929-C130-C744-96B75F9A9B9C}"/>
              </a:ext>
            </a:extLst>
          </p:cNvPr>
          <p:cNvCxnSpPr>
            <a:cxnSpLocks/>
          </p:cNvCxnSpPr>
          <p:nvPr/>
        </p:nvCxnSpPr>
        <p:spPr>
          <a:xfrm>
            <a:off x="0" y="1303418"/>
            <a:ext cx="12192000" cy="0"/>
          </a:xfrm>
          <a:prstGeom prst="line">
            <a:avLst/>
          </a:prstGeom>
          <a:ln>
            <a:solidFill>
              <a:srgbClr val="1C407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53A82CB-2B36-D838-BCE8-1BE244D8BF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72" y="63107"/>
            <a:ext cx="1079481" cy="12056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5465" y="1787357"/>
            <a:ext cx="11424192" cy="795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217719">
              <a:defRPr/>
            </a:pPr>
            <a:r>
              <a:rPr lang="ru-RU" sz="2286" b="1" kern="0" dirty="0">
                <a:ln w="11430"/>
                <a:latin typeface="DIN Pro Bold"/>
              </a:rPr>
              <a:t>Учредитель (соучредители) обязан(ы) уведомить регистрирующий орган </a:t>
            </a:r>
          </a:p>
          <a:p>
            <a:pPr lvl="0" algn="just" defTabSz="217719">
              <a:defRPr/>
            </a:pPr>
            <a:r>
              <a:rPr lang="ru-RU" sz="2286" b="1" kern="0" dirty="0">
                <a:ln w="11430"/>
                <a:solidFill>
                  <a:srgbClr val="1C4073"/>
                </a:solidFill>
                <a:latin typeface="DIN Pro Bold"/>
              </a:rPr>
              <a:t>в течение месяца </a:t>
            </a:r>
            <a:r>
              <a:rPr lang="ru-RU" sz="2286" b="1" kern="0" dirty="0">
                <a:ln w="11430"/>
                <a:latin typeface="DIN Pro Bold"/>
              </a:rPr>
              <a:t>со дня:</a:t>
            </a:r>
            <a:endParaRPr lang="ru-RU" dirty="0">
              <a:latin typeface="DIN Pro 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5199" y="1373066"/>
            <a:ext cx="7930703" cy="26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143" b="1" dirty="0">
                <a:solidFill>
                  <a:srgbClr val="44546A"/>
                </a:solidFill>
                <a:latin typeface="DIN Pro Bold"/>
              </a:rPr>
              <a:t>ч. 2 ст. 11 Закона Российской Федерации от 27.12.1991 № 2124-1 «О средствах массовой информации»</a:t>
            </a:r>
            <a:endParaRPr lang="ru-RU" sz="1143" dirty="0">
              <a:solidFill>
                <a:srgbClr val="000000"/>
              </a:solidFill>
              <a:latin typeface="DIN Pro Bold"/>
            </a:endParaRP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6442801" y="2555519"/>
            <a:ext cx="1566992" cy="153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54408" y="2555519"/>
            <a:ext cx="5460264" cy="20941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CustomShape 3"/>
          <p:cNvSpPr/>
          <p:nvPr/>
        </p:nvSpPr>
        <p:spPr>
          <a:xfrm>
            <a:off x="5704963" y="4560006"/>
            <a:ext cx="5172488" cy="2191050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</a:ln>
          <a:effectLst/>
        </p:spPr>
      </p:sp>
      <p:sp>
        <p:nvSpPr>
          <p:cNvPr id="6" name="Прямоугольник 5"/>
          <p:cNvSpPr/>
          <p:nvPr/>
        </p:nvSpPr>
        <p:spPr>
          <a:xfrm>
            <a:off x="5869817" y="4632706"/>
            <a:ext cx="4842779" cy="1938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20908" algn="just" defTabSz="217719">
              <a:defRPr/>
            </a:pPr>
            <a:r>
              <a:rPr lang="ru-RU" sz="1571" kern="0" dirty="0">
                <a:solidFill>
                  <a:srgbClr val="000000"/>
                </a:solidFill>
                <a:latin typeface="DIN Pro Bold"/>
              </a:rPr>
              <a:t>В</a:t>
            </a:r>
            <a:r>
              <a:rPr lang="ru-RU" sz="1714" kern="0" dirty="0">
                <a:solidFill>
                  <a:srgbClr val="000000"/>
                </a:solidFill>
                <a:latin typeface="DIN Pro Bold"/>
              </a:rPr>
              <a:t> случае, если уведомление подано неуполномоченным лицом или сведения, содержащиеся в нем, не соответствуют действительности, такое </a:t>
            </a:r>
            <a:r>
              <a:rPr lang="ru-RU" sz="1714" u="sng" kern="0" dirty="0">
                <a:solidFill>
                  <a:srgbClr val="000000"/>
                </a:solidFill>
                <a:latin typeface="DIN Pro Bold"/>
              </a:rPr>
              <a:t>уведомление</a:t>
            </a:r>
            <a:r>
              <a:rPr lang="ru-RU" sz="1714" kern="0" dirty="0">
                <a:solidFill>
                  <a:srgbClr val="000000"/>
                </a:solidFill>
                <a:latin typeface="DIN Pro Bold"/>
              </a:rPr>
              <a:t> </a:t>
            </a:r>
            <a:r>
              <a:rPr lang="ru-RU" sz="1714" u="sng" kern="0" dirty="0">
                <a:solidFill>
                  <a:srgbClr val="000000"/>
                </a:solidFill>
                <a:latin typeface="DIN Pro Bold"/>
              </a:rPr>
              <a:t>подлежит возврату</a:t>
            </a:r>
            <a:r>
              <a:rPr lang="ru-RU" sz="1714" kern="0" dirty="0">
                <a:solidFill>
                  <a:srgbClr val="000000"/>
                </a:solidFill>
                <a:latin typeface="DIN Pro Bold"/>
              </a:rPr>
              <a:t>. </a:t>
            </a:r>
          </a:p>
          <a:p>
            <a:pPr lvl="0" indent="320908" algn="just" defTabSz="217719">
              <a:defRPr/>
            </a:pPr>
            <a:r>
              <a:rPr lang="ru-RU" sz="1714" kern="0" dirty="0">
                <a:solidFill>
                  <a:srgbClr val="000000"/>
                </a:solidFill>
                <a:latin typeface="DIN Pro Bold"/>
              </a:rPr>
              <a:t>Сведения, содержащиеся в уведомлении, вносятся в реестр зарегистрированных СМИ</a:t>
            </a:r>
            <a:endParaRPr lang="ru-RU" sz="1714" i="1" u="sng" kern="0" dirty="0">
              <a:solidFill>
                <a:srgbClr val="000000"/>
              </a:solidFill>
              <a:latin typeface="DIN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1567753002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3"/>
          <p:cNvSpPr/>
          <p:nvPr/>
        </p:nvSpPr>
        <p:spPr>
          <a:xfrm>
            <a:off x="0" y="708252"/>
            <a:ext cx="11500316" cy="5231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7" tIns="45681" rIns="91447" bIns="45681" anchor="ctr">
            <a:spAutoFit/>
          </a:bodyPr>
          <a:lstStyle/>
          <a:p>
            <a:pPr marL="152317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DIN Pro Bold"/>
              </a:rPr>
              <a:t>ЗЛОУПОТРЕБЛЕНИЕ СВОБОДОЙ МАССОВОЙ ИНФОРМАЦИИ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DIN Pro Bold"/>
            </a:endParaRPr>
          </a:p>
        </p:txBody>
      </p:sp>
      <p:sp>
        <p:nvSpPr>
          <p:cNvPr id="216" name="CustomShape 5"/>
          <p:cNvSpPr/>
          <p:nvPr/>
        </p:nvSpPr>
        <p:spPr>
          <a:xfrm>
            <a:off x="1066455" y="1735606"/>
            <a:ext cx="10362401" cy="89918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1426" tIns="10713" rIns="21426" bIns="10713" anchor="ctr">
            <a:spAutoFit/>
          </a:bodyPr>
          <a:lstStyle/>
          <a:p>
            <a:pPr marL="65316" indent="-65230">
              <a:spcAft>
                <a:spcPts val="143"/>
              </a:spcAft>
            </a:pPr>
            <a:r>
              <a:rPr lang="ru-RU" sz="3167" b="1" dirty="0">
                <a:solidFill>
                  <a:srgbClr val="1C4073"/>
                </a:solidFill>
                <a:latin typeface="DIN Pro Bold"/>
              </a:rPr>
              <a:t>НЕ ДОПУСКАЕТСЯ ИСПОЛЬЗОВАНИЕ СМИ</a:t>
            </a:r>
            <a:endParaRPr lang="ru-RU" sz="3167" dirty="0">
              <a:solidFill>
                <a:srgbClr val="1C4073"/>
              </a:solidFill>
              <a:latin typeface="DIN Pro Bold"/>
            </a:endParaRPr>
          </a:p>
          <a:p>
            <a:pPr marL="24258">
              <a:buClr>
                <a:srgbClr val="C00000"/>
              </a:buClr>
            </a:pPr>
            <a:r>
              <a:rPr lang="ru-RU" sz="2452" dirty="0">
                <a:solidFill>
                  <a:srgbClr val="1C4073"/>
                </a:solidFill>
                <a:latin typeface="DIN Pro Bold"/>
              </a:rPr>
              <a:t>для распространения материалов, содержащих </a:t>
            </a:r>
            <a:r>
              <a:rPr lang="ru-RU" sz="2452" b="1" dirty="0">
                <a:solidFill>
                  <a:srgbClr val="1C40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Pro Bold"/>
              </a:rPr>
              <a:t>нецензурную брань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7E7DE5A-1929-C130-C744-96B75F9A9B9C}"/>
              </a:ext>
            </a:extLst>
          </p:cNvPr>
          <p:cNvCxnSpPr>
            <a:cxnSpLocks/>
          </p:cNvCxnSpPr>
          <p:nvPr/>
        </p:nvCxnSpPr>
        <p:spPr>
          <a:xfrm>
            <a:off x="0" y="1315446"/>
            <a:ext cx="12192000" cy="0"/>
          </a:xfrm>
          <a:prstGeom prst="line">
            <a:avLst/>
          </a:prstGeom>
          <a:ln>
            <a:solidFill>
              <a:srgbClr val="1C407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3A82CB-2B36-D838-BCE8-1BE244D8BF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193" y="49395"/>
            <a:ext cx="1079481" cy="12056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66455" y="3003249"/>
            <a:ext cx="8466759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pc="-1" dirty="0">
                <a:solidFill>
                  <a:srgbClr val="002060"/>
                </a:solidFill>
                <a:latin typeface="DIN Pro Bold"/>
              </a:rPr>
              <a:t>К нецензурным словам и выражениям относятся четыре общеизвестных слова, начинающихся на </a:t>
            </a:r>
            <a:r>
              <a:rPr lang="ru-RU" b="1" spc="-1" dirty="0">
                <a:solidFill>
                  <a:srgbClr val="002060"/>
                </a:solidFill>
                <a:latin typeface="DIN Pro Bold"/>
              </a:rPr>
              <a:t>«х», «п», «е», «б», </a:t>
            </a:r>
            <a:r>
              <a:rPr lang="ru-RU" spc="-1" dirty="0">
                <a:solidFill>
                  <a:srgbClr val="002060"/>
                </a:solidFill>
                <a:latin typeface="DIN Pro Bold"/>
              </a:rPr>
              <a:t>а также </a:t>
            </a:r>
            <a:r>
              <a:rPr lang="ru-RU" b="1" spc="-1" dirty="0">
                <a:solidFill>
                  <a:srgbClr val="002060"/>
                </a:solidFill>
                <a:latin typeface="DIN Pro Bold"/>
              </a:rPr>
              <a:t>образованные от них слова и  выражения</a:t>
            </a:r>
            <a:r>
              <a:rPr lang="ru-RU" spc="-1" dirty="0">
                <a:solidFill>
                  <a:srgbClr val="002060"/>
                </a:solidFill>
                <a:latin typeface="DIN Pro Bold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pc="-1" dirty="0">
              <a:solidFill>
                <a:prstClr val="black"/>
              </a:solidFill>
              <a:latin typeface="DIN Pro Bold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spc="-1" dirty="0">
                <a:solidFill>
                  <a:srgbClr val="1C4073"/>
                </a:solidFill>
                <a:latin typeface="DIN Pro Bold"/>
              </a:rPr>
              <a:t>Маскировка нецензурных слов </a:t>
            </a:r>
            <a:r>
              <a:rPr lang="en-US" sz="2400" spc="-1" dirty="0">
                <a:solidFill>
                  <a:srgbClr val="1C4073"/>
                </a:solidFill>
                <a:latin typeface="DIN Pro Bold"/>
              </a:rPr>
              <a:t>    </a:t>
            </a:r>
            <a:r>
              <a:rPr lang="ru-RU" sz="2400" spc="-1" dirty="0">
                <a:solidFill>
                  <a:srgbClr val="1C4073"/>
                </a:solidFill>
                <a:latin typeface="DIN Pro Bold"/>
              </a:rPr>
              <a:t>НЕВОЗМОЖНО однозначно установить нецензурное слово в контексте фразы.</a:t>
            </a:r>
            <a:endParaRPr lang="ru-RU" dirty="0">
              <a:solidFill>
                <a:srgbClr val="1C4073"/>
              </a:solidFill>
              <a:latin typeface="DIN Pro Bold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6156356" y="4220785"/>
            <a:ext cx="764159" cy="29689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C4073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71194" y="6416905"/>
            <a:ext cx="2742480" cy="364320"/>
          </a:xfrm>
        </p:spPr>
        <p:txBody>
          <a:bodyPr/>
          <a:lstStyle/>
          <a:p>
            <a:fld id="{F584FC3D-C732-4AE0-8F5F-0A9A0861B5D5}" type="slidenum"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Medium"/>
              </a:rPr>
              <a:pPr/>
              <a:t>49</a:t>
            </a:fld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DIN Pro Medium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423" y="4606447"/>
            <a:ext cx="3908336" cy="214717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3933538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30"/>
          <p:cNvSpPr/>
          <p:nvPr/>
        </p:nvSpPr>
        <p:spPr>
          <a:xfrm>
            <a:off x="199080" y="538200"/>
            <a:ext cx="769212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1" strike="noStrike" spc="-1">
                <a:solidFill>
                  <a:srgbClr val="1C4073"/>
                </a:solidFill>
                <a:latin typeface="DIN Pro Black"/>
              </a:rPr>
              <a:t>Ст. 41 Закона о СМИ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" name="Рисунок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34360" y="49320"/>
            <a:ext cx="1078920" cy="1204920"/>
          </a:xfrm>
          <a:prstGeom prst="rect">
            <a:avLst/>
          </a:prstGeom>
          <a:ln w="0">
            <a:noFill/>
          </a:ln>
        </p:spPr>
      </p:pic>
      <p:cxnSp>
        <p:nvCxnSpPr>
          <p:cNvPr id="100" name="Прямая соединительная линия 6"/>
          <p:cNvCxnSpPr/>
          <p:nvPr/>
        </p:nvCxnSpPr>
        <p:spPr>
          <a:xfrm>
            <a:off x="0" y="1315440"/>
            <a:ext cx="12192480" cy="720"/>
          </a:xfrm>
          <a:prstGeom prst="straightConnector1">
            <a:avLst/>
          </a:prstGeom>
          <a:ln w="0">
            <a:solidFill>
              <a:srgbClr val="1C4073"/>
            </a:solidFill>
          </a:ln>
        </p:spPr>
      </p:cxnSp>
      <p:sp>
        <p:nvSpPr>
          <p:cNvPr id="101" name="PlaceHolder 1"/>
          <p:cNvSpPr>
            <a:spLocks noGrp="1"/>
          </p:cNvSpPr>
          <p:nvPr>
            <p:ph type="sldNum" idx="40"/>
          </p:nvPr>
        </p:nvSpPr>
        <p:spPr>
          <a:xfrm>
            <a:off x="9448920" y="649296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EA11483-521B-498F-BD0F-48A8B43CE407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5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Прямоугольник 1"/>
          <p:cNvSpPr/>
          <p:nvPr/>
        </p:nvSpPr>
        <p:spPr>
          <a:xfrm>
            <a:off x="359280" y="1432440"/>
            <a:ext cx="7238160" cy="331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chemeClr val="dk1"/>
                </a:solidFill>
                <a:latin typeface="DIN Pro Black"/>
              </a:rPr>
              <a:t>Настоящей статьей установлено требование получать согласие на распространение информации о несовершеннолетнем, совершившем: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 defTabSz="914400">
              <a:lnSpc>
                <a:spcPct val="150000"/>
              </a:lnSpc>
              <a:buClr>
                <a:srgbClr val="305598"/>
              </a:buClr>
              <a:buFont typeface="Wingdings" charset="2"/>
              <a:buChar char=""/>
            </a:pPr>
            <a:r>
              <a:rPr lang="ru-RU" sz="2200" b="1" strike="noStrike" spc="-1" dirty="0">
                <a:solidFill>
                  <a:srgbClr val="305598"/>
                </a:solidFill>
                <a:latin typeface="DIN Pro Bold"/>
              </a:rPr>
              <a:t>преступление (либо подозреваемого в его совершении);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 defTabSz="914400">
              <a:lnSpc>
                <a:spcPct val="150000"/>
              </a:lnSpc>
              <a:buClr>
                <a:srgbClr val="305598"/>
              </a:buClr>
              <a:buFont typeface="Wingdings" charset="2"/>
              <a:buChar char=""/>
            </a:pPr>
            <a:r>
              <a:rPr lang="ru-RU" sz="2200" b="1" strike="noStrike" spc="-1" dirty="0">
                <a:solidFill>
                  <a:srgbClr val="305598"/>
                </a:solidFill>
                <a:latin typeface="DIN Pro Bold"/>
              </a:rPr>
              <a:t>административное правонарушение;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 defTabSz="914400">
              <a:lnSpc>
                <a:spcPct val="150000"/>
              </a:lnSpc>
              <a:buClr>
                <a:srgbClr val="305598"/>
              </a:buClr>
              <a:buFont typeface="Wingdings" charset="2"/>
              <a:buChar char=""/>
            </a:pPr>
            <a:r>
              <a:rPr lang="ru-RU" sz="2200" b="1" strike="noStrike" spc="-1" dirty="0">
                <a:solidFill>
                  <a:srgbClr val="305598"/>
                </a:solidFill>
                <a:latin typeface="DIN Pro Bold"/>
              </a:rPr>
              <a:t>антиобщественное действие.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Блок-схема: процесс 16"/>
          <p:cNvSpPr/>
          <p:nvPr/>
        </p:nvSpPr>
        <p:spPr>
          <a:xfrm>
            <a:off x="7739640" y="1315440"/>
            <a:ext cx="4451400" cy="5541840"/>
          </a:xfrm>
          <a:prstGeom prst="flowChartProcess">
            <a:avLst/>
          </a:prstGeom>
          <a:solidFill>
            <a:srgbClr val="1C4073"/>
          </a:solidFill>
          <a:ln>
            <a:solidFill>
              <a:srgbClr val="1C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400" b="0" strike="noStrike" spc="-1">
              <a:solidFill>
                <a:schemeClr val="lt1"/>
              </a:solidFill>
              <a:latin typeface="DIN Pro Bold"/>
            </a:endParaRPr>
          </a:p>
        </p:txBody>
      </p:sp>
      <p:sp>
        <p:nvSpPr>
          <p:cNvPr id="104" name="Прямоугольник 2"/>
          <p:cNvSpPr/>
          <p:nvPr/>
        </p:nvSpPr>
        <p:spPr>
          <a:xfrm>
            <a:off x="7813141" y="1910281"/>
            <a:ext cx="4300139" cy="42008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200" b="1" strike="noStrike" spc="-1" dirty="0">
                <a:solidFill>
                  <a:schemeClr val="lt1"/>
                </a:solidFill>
                <a:latin typeface="DIN Pro Bold"/>
              </a:rPr>
              <a:t>РЕДАКЦИЯ НЕ ВПРАВЕ РАЗГЛАШАТЬ В РАСПРОСТРАНЯЕМЫХ СООБЩЕНИЯХ И МАТЕРИАЛАХ СВЕДЕНИЯ, ПРЯМО ИЛИ КОСВЕННО УКАЗЫВАЮЩИЕ НА ЛИЧНОСТЬ ТАКОГО НЕСОВЕРШЕННОЛЕТНЕГО, БЕЗ ЕГО СОГЛАСИЯ И СОГЛАСИЯ ЕГО ПРЕДСТАВИТЕЛЕЙ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Прямоугольник 5"/>
          <p:cNvSpPr/>
          <p:nvPr/>
        </p:nvSpPr>
        <p:spPr>
          <a:xfrm>
            <a:off x="591840" y="4752000"/>
            <a:ext cx="6773040" cy="191916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chemeClr val="dk1"/>
                </a:solidFill>
                <a:latin typeface="DIN Pro Bold"/>
              </a:rPr>
              <a:t>СОГЛАСИЕ НЕСОВЕРШЕННОЛЕТНЕГО И (ИЛИ) ЕГО ЗАКОННОГО ПРЕДСТАВИТЕЛЯ НЕОБХОДИМО ДЛЯ ЗАЩИТЫ ПРАВ НЕСОВЕРШЕННОЛЕТНЕГО, КОТОРЫЙ ОСТУПИЛСЯ, ЧТОБЫ У НЕГО БЫЛ ШАНС РЕСОЦИАЛИЗИРОВАТЬСЯ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Номер слайда 44"/>
          <p:cNvSpPr/>
          <p:nvPr/>
        </p:nvSpPr>
        <p:spPr>
          <a:xfrm>
            <a:off x="9450360" y="6503400"/>
            <a:ext cx="27424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2D08CDB1-F554-4888-BCE6-42C5ED2543BD}" type="slidenum">
              <a:rPr lang="ru-RU" sz="1200" b="1" strike="noStrike" spc="-1">
                <a:solidFill>
                  <a:schemeClr val="dk1">
                    <a:tint val="75000"/>
                  </a:schemeClr>
                </a:solidFill>
                <a:latin typeface="DIN Pro Medium"/>
              </a:rPr>
              <a:t>5</a:t>
            </a:fld>
            <a:endParaRPr lang="ru-RU" sz="1200" b="0" strike="noStrike" spc="-1" dirty="0">
              <a:solidFill>
                <a:srgbClr val="000000"/>
              </a:solidFill>
              <a:latin typeface="DIN Pro Medium"/>
            </a:endParaRPr>
          </a:p>
        </p:txBody>
      </p:sp>
    </p:spTree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D2EB4B-6951-4E63-911D-0F3C122306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193" y="49395"/>
            <a:ext cx="1079481" cy="120566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12463D0-D078-434B-A013-104830E3CAAF}"/>
              </a:ext>
            </a:extLst>
          </p:cNvPr>
          <p:cNvCxnSpPr>
            <a:cxnSpLocks/>
          </p:cNvCxnSpPr>
          <p:nvPr/>
        </p:nvCxnSpPr>
        <p:spPr>
          <a:xfrm>
            <a:off x="0" y="1315446"/>
            <a:ext cx="12192000" cy="0"/>
          </a:xfrm>
          <a:prstGeom prst="line">
            <a:avLst/>
          </a:prstGeom>
          <a:ln>
            <a:solidFill>
              <a:srgbClr val="1C407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49C7D10-5765-439F-9C7E-1095D08885B0}"/>
              </a:ext>
            </a:extLst>
          </p:cNvPr>
          <p:cNvSpPr txBox="1"/>
          <p:nvPr/>
        </p:nvSpPr>
        <p:spPr>
          <a:xfrm>
            <a:off x="1154297" y="1492492"/>
            <a:ext cx="9758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DIN Pro Bold" panose="020B0804020101020102" pitchFamily="34" charset="-52"/>
                <a:ea typeface="Tahoma" pitchFamily="34" charset="0"/>
                <a:cs typeface="DIN Pro Bold" panose="020B0804020101020102" pitchFamily="34" charset="-52"/>
              </a:rPr>
              <a:t>Управление Роскомнадзора по Забайкальскому краю</a:t>
            </a:r>
            <a:endParaRPr lang="ru-RU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31EAF9-730F-4D8E-947E-AB4350898202}"/>
              </a:ext>
            </a:extLst>
          </p:cNvPr>
          <p:cNvSpPr txBox="1"/>
          <p:nvPr/>
        </p:nvSpPr>
        <p:spPr>
          <a:xfrm>
            <a:off x="2902367" y="2764018"/>
            <a:ext cx="204895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1C4073"/>
                </a:solidFill>
                <a:latin typeface="DIN Pro Black" panose="020B0A04020101010102" pitchFamily="34" charset="0"/>
                <a:ea typeface="Tahoma" pitchFamily="34" charset="0"/>
                <a:cs typeface="DIN Pro Black" panose="020B0A04020101010102" pitchFamily="34" charset="0"/>
              </a:rPr>
              <a:t>ВКонтакте</a:t>
            </a:r>
            <a:endParaRPr lang="ru-RU" sz="2800" b="1" dirty="0">
              <a:solidFill>
                <a:srgbClr val="1C407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9B8F9F-AE3A-4F14-B35C-0F1427736652}"/>
              </a:ext>
            </a:extLst>
          </p:cNvPr>
          <p:cNvSpPr txBox="1"/>
          <p:nvPr/>
        </p:nvSpPr>
        <p:spPr>
          <a:xfrm>
            <a:off x="5771303" y="2759101"/>
            <a:ext cx="290335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1C4073"/>
                </a:solidFill>
                <a:latin typeface="DIN Pro Black" panose="020B0A04020101010102" pitchFamily="34" charset="0"/>
                <a:ea typeface="Tahoma" pitchFamily="34" charset="0"/>
                <a:cs typeface="DIN Pro Black" panose="020B0A04020101010102" pitchFamily="34" charset="0"/>
              </a:rPr>
              <a:t>Одноклассники</a:t>
            </a:r>
            <a:endParaRPr lang="ru-RU" sz="2800" b="1" dirty="0">
              <a:solidFill>
                <a:srgbClr val="1C407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8BE03B-5951-4FB4-8796-88CFF72D0A1A}"/>
              </a:ext>
            </a:extLst>
          </p:cNvPr>
          <p:cNvSpPr txBox="1"/>
          <p:nvPr/>
        </p:nvSpPr>
        <p:spPr>
          <a:xfrm>
            <a:off x="730313" y="5639976"/>
            <a:ext cx="11280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DIN Pro Bold" panose="020B0804020101020102" pitchFamily="34" charset="-52"/>
                <a:ea typeface="Tahoma" pitchFamily="34" charset="0"/>
                <a:cs typeface="DIN Pro Bold" panose="020B0804020101020102" pitchFamily="34" charset="-52"/>
              </a:rPr>
              <a:t>Отдел контроля и надзора в сфере массовых коммуникаций</a:t>
            </a:r>
            <a:endParaRPr lang="ru-RU" sz="2800" b="1" dirty="0"/>
          </a:p>
        </p:txBody>
      </p:sp>
      <p:sp>
        <p:nvSpPr>
          <p:cNvPr id="17" name="Номер слайда 44">
            <a:extLst>
              <a:ext uri="{FF2B5EF4-FFF2-40B4-BE49-F238E27FC236}">
                <a16:creationId xmlns:a16="http://schemas.microsoft.com/office/drawing/2014/main" id="{1EF73877-BDC4-4645-B1EA-4F849F70A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584FC3D-C732-4AE0-8F5F-0A9A0861B5D5}" type="slidenum">
              <a:rPr lang="ru-RU" b="1" smtClean="0">
                <a:latin typeface="DIN Pro Bold" panose="020B0804020101020102" pitchFamily="34" charset="-52"/>
                <a:cs typeface="DIN Pro Bold" panose="020B0804020101020102" pitchFamily="34" charset="-52"/>
              </a:rPr>
              <a:pPr/>
              <a:t>50</a:t>
            </a:fld>
            <a:endParaRPr lang="ru-RU" b="1" dirty="0">
              <a:latin typeface="DIN Pro Bold" panose="020B0804020101020102" pitchFamily="34" charset="-52"/>
              <a:cs typeface="DIN Pro Bold" panose="020B0804020101020102" pitchFamily="34" charset="-52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F8D53D2-E789-4F34-B15E-B4EAF14D1620}"/>
              </a:ext>
            </a:extLst>
          </p:cNvPr>
          <p:cNvSpPr/>
          <p:nvPr/>
        </p:nvSpPr>
        <p:spPr>
          <a:xfrm>
            <a:off x="142240" y="565835"/>
            <a:ext cx="10891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0"/>
            <a:r>
              <a:rPr lang="ru-RU" sz="3200" b="1" dirty="0">
                <a:solidFill>
                  <a:srgbClr val="1C4073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Контактная информация</a:t>
            </a:r>
            <a:endParaRPr lang="ru-RU" sz="3200" dirty="0">
              <a:solidFill>
                <a:srgbClr val="1C4073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23" name="Рисунок 22" descr="C:\Users\User\Desktop\photo_5402429621661718420_y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3538" y="3302627"/>
            <a:ext cx="2595297" cy="234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User\Desktop\qrcode_ok.ru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217985"/>
            <a:ext cx="2578662" cy="251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5"/>
          <p:cNvSpPr/>
          <p:nvPr/>
        </p:nvSpPr>
        <p:spPr>
          <a:xfrm>
            <a:off x="3758340" y="6098532"/>
            <a:ext cx="3865843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 dirty="0">
                <a:solidFill>
                  <a:schemeClr val="dk1"/>
                </a:solidFill>
                <a:latin typeface="DIN Pro Black"/>
                <a:ea typeface="Tahoma"/>
              </a:rPr>
              <a:t>тел. </a:t>
            </a:r>
            <a:r>
              <a:rPr lang="ru-RU" sz="2800" b="1" spc="-1" dirty="0">
                <a:solidFill>
                  <a:schemeClr val="dk1"/>
                </a:solidFill>
                <a:latin typeface="DIN Pro Black"/>
                <a:ea typeface="Tahoma"/>
              </a:rPr>
              <a:t>8 </a:t>
            </a:r>
            <a:r>
              <a:rPr lang="ru-RU" sz="2800" b="1" strike="noStrike" spc="-1" dirty="0">
                <a:solidFill>
                  <a:schemeClr val="dk1"/>
                </a:solidFill>
                <a:latin typeface="DIN Pro Black"/>
                <a:ea typeface="Tahoma"/>
              </a:rPr>
              <a:t>(3022) 21-70-25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18"/>
          <p:cNvSpPr/>
          <p:nvPr/>
        </p:nvSpPr>
        <p:spPr>
          <a:xfrm>
            <a:off x="3459114" y="2137403"/>
            <a:ext cx="443405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563C1"/>
                </a:solidFill>
                <a:uFillTx/>
                <a:latin typeface="DIN Pro Black"/>
                <a:ea typeface="Tahoma"/>
              </a:rPr>
              <a:t>https://75.rkn.gov.ru/</a:t>
            </a:r>
            <a:r>
              <a:rPr lang="en-US" sz="2800" b="1" u="sng" strike="noStrike" spc="-1" dirty="0">
                <a:solidFill>
                  <a:srgbClr val="1C4073"/>
                </a:solidFill>
                <a:latin typeface="DIN Pro Black"/>
                <a:ea typeface="Tahoma"/>
              </a:rPr>
              <a:t> </a:t>
            </a:r>
            <a:endParaRPr lang="ru-RU" sz="2800" b="0" u="sng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473941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21144E-1065-C23C-AE5C-7E4281A97EB5}"/>
              </a:ext>
            </a:extLst>
          </p:cNvPr>
          <p:cNvSpPr/>
          <p:nvPr/>
        </p:nvSpPr>
        <p:spPr>
          <a:xfrm>
            <a:off x="0" y="3429000"/>
            <a:ext cx="12191999" cy="3429000"/>
          </a:xfrm>
          <a:prstGeom prst="rect">
            <a:avLst/>
          </a:prstGeom>
          <a:solidFill>
            <a:srgbClr val="1C40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E259E-E5F7-7876-BE87-0B6979604BFF}"/>
              </a:ext>
            </a:extLst>
          </p:cNvPr>
          <p:cNvSpPr txBox="1"/>
          <p:nvPr/>
        </p:nvSpPr>
        <p:spPr>
          <a:xfrm>
            <a:off x="289820" y="2336687"/>
            <a:ext cx="11612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DIN Pro Black" panose="020B0A04020101010102" pitchFamily="34" charset="0"/>
                <a:ea typeface="Calibri" panose="020F0502020204030204" pitchFamily="34" charset="0"/>
                <a:cs typeface="DIN Pro Black" panose="020B0A04020101010102" pitchFamily="34" charset="0"/>
              </a:rPr>
              <a:t>Спасибо за внимание!</a:t>
            </a:r>
          </a:p>
        </p:txBody>
      </p:sp>
      <p:sp>
        <p:nvSpPr>
          <p:cNvPr id="11" name="TextBox 30">
            <a:extLst>
              <a:ext uri="{FF2B5EF4-FFF2-40B4-BE49-F238E27FC236}">
                <a16:creationId xmlns:a16="http://schemas.microsoft.com/office/drawing/2014/main" id="{A83E1A83-80CE-F8AB-8BE2-053E8B60CB46}"/>
              </a:ext>
            </a:extLst>
          </p:cNvPr>
          <p:cNvSpPr txBox="1"/>
          <p:nvPr/>
        </p:nvSpPr>
        <p:spPr>
          <a:xfrm>
            <a:off x="2249641" y="5253577"/>
            <a:ext cx="7692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ln w="0"/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РОСКОМНАДЗОР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CB5EC71-66FE-3F9A-8207-D470E3AA2A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128" y="3708132"/>
            <a:ext cx="1301740" cy="14538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0A30AF-2A15-7EB9-2BAE-274A728CCC11}"/>
              </a:ext>
            </a:extLst>
          </p:cNvPr>
          <p:cNvSpPr txBox="1"/>
          <p:nvPr/>
        </p:nvSpPr>
        <p:spPr>
          <a:xfrm>
            <a:off x="3323164" y="5861837"/>
            <a:ext cx="554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DADADA"/>
                </a:solidFill>
                <a:latin typeface="DIN Pro Bold" panose="020B0804020101020102" pitchFamily="34" charset="-52"/>
                <a:cs typeface="DIN Pro Bold" panose="020B0804020101020102" pitchFamily="34" charset="-52"/>
              </a:rPr>
              <a:t>ФЕДЕРАЛЬНАЯ СЛУЖБА ПО НАДЗОРУ В СФЕРЕ СВЯЗИ, ИНФОРМАЦИОННЫХ ТЕХНОЛОГИЙ И МАССОВЫХ КОММУНИКАЦИЙ</a:t>
            </a:r>
          </a:p>
        </p:txBody>
      </p:sp>
    </p:spTree>
    <p:extLst>
      <p:ext uri="{BB962C8B-B14F-4D97-AF65-F5344CB8AC3E}">
        <p14:creationId xmlns:p14="http://schemas.microsoft.com/office/powerpoint/2010/main" val="362666228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 descr="C:\Users\AnnaB\Desktop\png-transparent-camera-impossible-interdiction-prohibiting-sign-prohibition-prohibition-sign-warning-icons-prohibition-icon.png"/>
          <p:cNvPicPr/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29600" y="3933000"/>
            <a:ext cx="3099240" cy="2934360"/>
          </a:xfrm>
          <a:prstGeom prst="rect">
            <a:avLst/>
          </a:prstGeom>
          <a:ln w="0">
            <a:noFill/>
          </a:ln>
        </p:spPr>
      </p:pic>
      <p:pic>
        <p:nvPicPr>
          <p:cNvPr id="108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34360" y="49320"/>
            <a:ext cx="1078920" cy="1204920"/>
          </a:xfrm>
          <a:prstGeom prst="rect">
            <a:avLst/>
          </a:prstGeom>
          <a:ln w="0">
            <a:noFill/>
          </a:ln>
        </p:spPr>
      </p:pic>
      <p:cxnSp>
        <p:nvCxnSpPr>
          <p:cNvPr id="109" name="Прямая соединительная линия 6"/>
          <p:cNvCxnSpPr/>
          <p:nvPr/>
        </p:nvCxnSpPr>
        <p:spPr>
          <a:xfrm>
            <a:off x="0" y="1315440"/>
            <a:ext cx="12192480" cy="720"/>
          </a:xfrm>
          <a:prstGeom prst="straightConnector1">
            <a:avLst/>
          </a:prstGeom>
          <a:ln w="0">
            <a:solidFill>
              <a:srgbClr val="1C4073"/>
            </a:solidFill>
          </a:ln>
        </p:spPr>
      </p:cxnSp>
      <p:sp>
        <p:nvSpPr>
          <p:cNvPr id="110" name="PlaceHolder 1"/>
          <p:cNvSpPr>
            <a:spLocks noGrp="1"/>
          </p:cNvSpPr>
          <p:nvPr>
            <p:ph type="sldNum" idx="41"/>
          </p:nvPr>
        </p:nvSpPr>
        <p:spPr>
          <a:xfrm>
            <a:off x="9448920" y="649296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7E2CF06-4E30-48A6-BF59-D0AFAFD9597A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6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" name="Номер слайда 44"/>
          <p:cNvSpPr/>
          <p:nvPr/>
        </p:nvSpPr>
        <p:spPr>
          <a:xfrm>
            <a:off x="9450360" y="6503400"/>
            <a:ext cx="27424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54663A1C-C9BA-4466-BBB1-B172FCF94D6F}" type="slidenum">
              <a:rPr lang="ru-RU" sz="1200" strike="noStrike" spc="-1">
                <a:solidFill>
                  <a:schemeClr val="dk1">
                    <a:tint val="75000"/>
                  </a:schemeClr>
                </a:solidFill>
                <a:latin typeface="DIN Pro Medium"/>
              </a:rPr>
              <a:t>6</a:t>
            </a:fld>
            <a:endParaRPr lang="ru-RU" sz="1200" strike="noStrike" spc="-1" dirty="0">
              <a:solidFill>
                <a:srgbClr val="000000"/>
              </a:solidFill>
              <a:latin typeface="DIN Pro Medium"/>
            </a:endParaRPr>
          </a:p>
        </p:txBody>
      </p:sp>
      <p:sp>
        <p:nvSpPr>
          <p:cNvPr id="112" name="TextBox 7"/>
          <p:cNvSpPr/>
          <p:nvPr/>
        </p:nvSpPr>
        <p:spPr>
          <a:xfrm>
            <a:off x="215640" y="1696320"/>
            <a:ext cx="11113200" cy="118692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DIN Pro Black"/>
              </a:rPr>
              <a:t>Информация о несовершеннолетних, совершивших правонарушение, преступление, антиобщественный поступок,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DIN Pro Black"/>
              </a:rPr>
              <a:t>или подозреваемых в совершении преступления: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Прямоугольник 11"/>
          <p:cNvSpPr/>
          <p:nvPr/>
        </p:nvSpPr>
        <p:spPr>
          <a:xfrm>
            <a:off x="72000" y="720000"/>
            <a:ext cx="10962360" cy="51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1C4073"/>
                </a:solidFill>
                <a:latin typeface="DIN Pro Black"/>
              </a:rPr>
              <a:t>ЦЕЛЬ ЗАПРЕТА НА ОСВЕЩЕНИЕ И ТИРАЖИРОВАНИЕ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Прямоугольник 8"/>
          <p:cNvSpPr/>
          <p:nvPr/>
        </p:nvSpPr>
        <p:spPr>
          <a:xfrm>
            <a:off x="247680" y="3065400"/>
            <a:ext cx="11081160" cy="1186920"/>
          </a:xfrm>
          <a:prstGeom prst="rect">
            <a:avLst/>
          </a:prstGeom>
          <a:noFill/>
          <a:ln w="28575">
            <a:solidFill>
              <a:srgbClr val="1C407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 defTabSz="914400">
              <a:lnSpc>
                <a:spcPct val="100000"/>
              </a:lnSpc>
              <a:spcBef>
                <a:spcPts val="240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400" b="0" strike="noStrike" spc="-1">
                <a:solidFill>
                  <a:schemeClr val="dk1"/>
                </a:solidFill>
                <a:latin typeface="DIN Pro Medium"/>
              </a:rPr>
              <a:t>не должна иметь </a:t>
            </a:r>
            <a:r>
              <a:rPr lang="ru-RU" sz="2400" b="0" strike="noStrike" spc="-1">
                <a:solidFill>
                  <a:srgbClr val="000000"/>
                </a:solidFill>
                <a:latin typeface="DIN Pro Medium"/>
              </a:rPr>
              <a:t>яркую эмоциональную составляющую, недопустимы «героизация» и «романтизация» как самого деяния, так и совершивших его несовершеннолетних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Прямоугольник 9"/>
          <p:cNvSpPr/>
          <p:nvPr/>
        </p:nvSpPr>
        <p:spPr>
          <a:xfrm>
            <a:off x="265680" y="5663520"/>
            <a:ext cx="7516440" cy="699120"/>
          </a:xfrm>
          <a:prstGeom prst="rect">
            <a:avLst/>
          </a:prstGeom>
          <a:noFill/>
          <a:ln w="28575">
            <a:solidFill>
              <a:srgbClr val="1C407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0" strike="noStrike" spc="-1">
                <a:solidFill>
                  <a:schemeClr val="dk1"/>
                </a:solidFill>
                <a:latin typeface="DIN Pro Medium"/>
              </a:rPr>
              <a:t>не должна иметь </a:t>
            </a:r>
            <a:r>
              <a:rPr lang="ru-RU" sz="2400" b="0" strike="noStrike" spc="-1">
                <a:solidFill>
                  <a:srgbClr val="000000"/>
                </a:solidFill>
                <a:latin typeface="DIN Pro Medium"/>
              </a:rPr>
              <a:t>детализированный характер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just" defTabSz="914400">
              <a:lnSpc>
                <a:spcPct val="100000"/>
              </a:lnSpc>
              <a:tabLst>
                <a:tab pos="0" algn="l"/>
              </a:tabLst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Box 12"/>
          <p:cNvSpPr/>
          <p:nvPr/>
        </p:nvSpPr>
        <p:spPr>
          <a:xfrm>
            <a:off x="267840" y="4572000"/>
            <a:ext cx="7503840" cy="729720"/>
          </a:xfrm>
          <a:prstGeom prst="rect">
            <a:avLst/>
          </a:prstGeom>
          <a:noFill/>
          <a:ln w="28575">
            <a:solidFill>
              <a:srgbClr val="1C407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0" strike="noStrike" spc="-1">
                <a:solidFill>
                  <a:srgbClr val="000000"/>
                </a:solidFill>
                <a:latin typeface="DIN Pro Medium"/>
              </a:rPr>
              <a:t> не должна вызывать желание подражать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0"/>
          <p:cNvSpPr/>
          <p:nvPr/>
        </p:nvSpPr>
        <p:spPr>
          <a:xfrm>
            <a:off x="292680" y="612360"/>
            <a:ext cx="1113228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1C4073"/>
                </a:solidFill>
                <a:latin typeface="DIN Pro Black"/>
              </a:rPr>
              <a:t>ОБЕСПЕЧЕНИЕ КОНФИДЕНЦИАЛЬНОСТИ ИНФОРМАЦИИ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Рисунок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34360" y="49320"/>
            <a:ext cx="1078920" cy="1204920"/>
          </a:xfrm>
          <a:prstGeom prst="rect">
            <a:avLst/>
          </a:prstGeom>
          <a:ln w="0">
            <a:noFill/>
          </a:ln>
        </p:spPr>
      </p:pic>
      <p:cxnSp>
        <p:nvCxnSpPr>
          <p:cNvPr id="119" name="Прямая соединительная линия 6"/>
          <p:cNvCxnSpPr/>
          <p:nvPr/>
        </p:nvCxnSpPr>
        <p:spPr>
          <a:xfrm>
            <a:off x="0" y="1315440"/>
            <a:ext cx="12192480" cy="720"/>
          </a:xfrm>
          <a:prstGeom prst="straightConnector1">
            <a:avLst/>
          </a:prstGeom>
          <a:ln w="0">
            <a:solidFill>
              <a:srgbClr val="1C4073"/>
            </a:solidFill>
          </a:ln>
        </p:spPr>
      </p:cxnSp>
      <p:sp>
        <p:nvSpPr>
          <p:cNvPr id="120" name="Прямоугольник 1"/>
          <p:cNvSpPr/>
          <p:nvPr/>
        </p:nvSpPr>
        <p:spPr>
          <a:xfrm>
            <a:off x="292680" y="1573200"/>
            <a:ext cx="11605680" cy="472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</a:pPr>
            <a:r>
              <a:rPr lang="ru-RU" sz="2400" b="1" strike="noStrike" spc="-1">
                <a:solidFill>
                  <a:schemeClr val="dk1"/>
                </a:solidFill>
                <a:latin typeface="DIN Pro Bold"/>
              </a:rPr>
              <a:t>Распространение информации о несовершеннолетнем, пострадавшем от преступления против половой неприкосновенности и половой свободы личности, допускается только при наличии согласия несовершеннолетнего, достигшего 14 лет, или его законного представителя только в целях: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>
                <a:srgbClr val="1C4073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1C4073"/>
                </a:solidFill>
                <a:latin typeface="DIN Pro Bold"/>
              </a:rPr>
              <a:t>расследования преступления;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>
                <a:srgbClr val="1C4073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1C4073"/>
                </a:solidFill>
                <a:latin typeface="DIN Pro Bold"/>
              </a:rPr>
              <a:t>установления лиц, причастных к совершению преступления;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>
                <a:srgbClr val="1C4073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1C4073"/>
                </a:solidFill>
                <a:latin typeface="DIN Pro Bold"/>
              </a:rPr>
              <a:t>розыска пропавших несовершеннолетних в объеме, необходимом для достижения указанных целей, с разрешения следователя или дознавателя с соблюдением требований, установленных статьями 161 и 241 УК РФ.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1"/>
          <p:cNvSpPr>
            <a:spLocks noGrp="1"/>
          </p:cNvSpPr>
          <p:nvPr>
            <p:ph type="sldNum" idx="42"/>
          </p:nvPr>
        </p:nvSpPr>
        <p:spPr>
          <a:xfrm>
            <a:off x="9448920" y="649296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chemeClr val="dk1">
                    <a:tint val="75000"/>
                  </a:schemeClr>
                </a:solidFill>
                <a:latin typeface="DIN Pro Bold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14E9105-24EB-4A59-8779-B03D3A527455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DIN Pro Medium"/>
              </a:rPr>
              <a:t>7</a:t>
            </a:fld>
            <a:endParaRPr lang="ru-RU" sz="1200" b="0" strike="noStrike" spc="-1" dirty="0">
              <a:solidFill>
                <a:srgbClr val="000000"/>
              </a:solidFill>
              <a:latin typeface="DIN Pro Medium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30"/>
          <p:cNvSpPr/>
          <p:nvPr/>
        </p:nvSpPr>
        <p:spPr>
          <a:xfrm>
            <a:off x="519480" y="538920"/>
            <a:ext cx="769212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1C4073"/>
                </a:solidFill>
                <a:latin typeface="DIN Pro Black"/>
              </a:rPr>
              <a:t>ПРИМЕР НАРУШЕНИЯ В СМИ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34360" y="49320"/>
            <a:ext cx="1078920" cy="1204920"/>
          </a:xfrm>
          <a:prstGeom prst="rect">
            <a:avLst/>
          </a:prstGeom>
          <a:ln w="0">
            <a:noFill/>
          </a:ln>
        </p:spPr>
      </p:pic>
      <p:cxnSp>
        <p:nvCxnSpPr>
          <p:cNvPr id="124" name="Прямая соединительная линия 6"/>
          <p:cNvCxnSpPr/>
          <p:nvPr/>
        </p:nvCxnSpPr>
        <p:spPr>
          <a:xfrm>
            <a:off x="0" y="1315440"/>
            <a:ext cx="12192480" cy="720"/>
          </a:xfrm>
          <a:prstGeom prst="straightConnector1">
            <a:avLst/>
          </a:prstGeom>
          <a:ln w="0">
            <a:solidFill>
              <a:srgbClr val="1C4073"/>
            </a:solidFill>
          </a:ln>
        </p:spPr>
      </p:cxnSp>
      <p:sp>
        <p:nvSpPr>
          <p:cNvPr id="125" name="PlaceHolder 1"/>
          <p:cNvSpPr>
            <a:spLocks noGrp="1"/>
          </p:cNvSpPr>
          <p:nvPr>
            <p:ph type="sldNum" idx="43"/>
          </p:nvPr>
        </p:nvSpPr>
        <p:spPr>
          <a:xfrm>
            <a:off x="9448920" y="649296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chemeClr val="dk1">
                    <a:tint val="75000"/>
                  </a:schemeClr>
                </a:solidFill>
                <a:latin typeface="DIN Pro Bold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A61332F-1B83-4B6B-9831-492BDE81ACEE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DIN Pro Medium"/>
              </a:rPr>
              <a:t>8</a:t>
            </a:fld>
            <a:endParaRPr lang="ru-RU" sz="1200" b="0" strike="noStrike" spc="-1" dirty="0">
              <a:solidFill>
                <a:srgbClr val="000000"/>
              </a:solidFill>
              <a:latin typeface="DIN Pro Medium"/>
            </a:endParaRPr>
          </a:p>
        </p:txBody>
      </p:sp>
      <p:pic>
        <p:nvPicPr>
          <p:cNvPr id="126" name="Рисунок 8" descr="SafeValue must use [property]=binding: http://192.168.70.123:8002/opt/bp_static/violations/screenshots/2e9be71b0acf40c5837b57be2dc43196.png (see https://g.co/ng/security#xss)"/>
          <p:cNvPicPr/>
          <p:nvPr/>
        </p:nvPicPr>
        <p:blipFill>
          <a:blip r:embed="rId4"/>
          <a:stretch/>
        </p:blipFill>
        <p:spPr>
          <a:xfrm>
            <a:off x="1860840" y="1375920"/>
            <a:ext cx="9034200" cy="5414040"/>
          </a:xfrm>
          <a:prstGeom prst="rect">
            <a:avLst/>
          </a:prstGeom>
          <a:ln w="9525">
            <a:noFill/>
          </a:ln>
        </p:spPr>
      </p:pic>
      <p:cxnSp>
        <p:nvCxnSpPr>
          <p:cNvPr id="127" name="Прямая соединительная линия 11"/>
          <p:cNvCxnSpPr/>
          <p:nvPr/>
        </p:nvCxnSpPr>
        <p:spPr>
          <a:xfrm>
            <a:off x="7016400" y="5663160"/>
            <a:ext cx="232200" cy="720"/>
          </a:xfrm>
          <a:prstGeom prst="straightConnector1">
            <a:avLst/>
          </a:prstGeom>
          <a:ln w="0">
            <a:solidFill>
              <a:srgbClr val="ED7D31"/>
            </a:solidFill>
          </a:ln>
        </p:spPr>
      </p:cxnSp>
      <p:cxnSp>
        <p:nvCxnSpPr>
          <p:cNvPr id="128" name="Прямая соединительная линия 12"/>
          <p:cNvCxnSpPr/>
          <p:nvPr/>
        </p:nvCxnSpPr>
        <p:spPr>
          <a:xfrm flipV="1">
            <a:off x="4023360" y="5797800"/>
            <a:ext cx="1122120" cy="12960"/>
          </a:xfrm>
          <a:prstGeom prst="straightConnector1">
            <a:avLst/>
          </a:prstGeom>
          <a:ln w="0">
            <a:solidFill>
              <a:srgbClr val="ED7D31"/>
            </a:solidFill>
          </a:ln>
        </p:spPr>
      </p:cxnSp>
      <p:cxnSp>
        <p:nvCxnSpPr>
          <p:cNvPr id="129" name="Прямая соединительная линия 15"/>
          <p:cNvCxnSpPr/>
          <p:nvPr/>
        </p:nvCxnSpPr>
        <p:spPr>
          <a:xfrm flipV="1">
            <a:off x="4986360" y="6193440"/>
            <a:ext cx="1110240" cy="6840"/>
          </a:xfrm>
          <a:prstGeom prst="straightConnector1">
            <a:avLst/>
          </a:prstGeom>
          <a:ln w="0">
            <a:solidFill>
              <a:srgbClr val="ED7D31"/>
            </a:solidFill>
          </a:ln>
        </p:spPr>
      </p:cxn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30"/>
          <p:cNvSpPr/>
          <p:nvPr/>
        </p:nvSpPr>
        <p:spPr>
          <a:xfrm>
            <a:off x="670680" y="555480"/>
            <a:ext cx="769212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1C4073"/>
                </a:solidFill>
                <a:latin typeface="DIN Pro Black"/>
              </a:rPr>
              <a:t>ОТРЕДАКТИРОВАННЫЙ МАТЕРИАЛ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34360" y="49320"/>
            <a:ext cx="1078920" cy="1204920"/>
          </a:xfrm>
          <a:prstGeom prst="rect">
            <a:avLst/>
          </a:prstGeom>
          <a:ln w="0">
            <a:noFill/>
          </a:ln>
        </p:spPr>
      </p:pic>
      <p:cxnSp>
        <p:nvCxnSpPr>
          <p:cNvPr id="132" name="Прямая соединительная линия 6"/>
          <p:cNvCxnSpPr/>
          <p:nvPr/>
        </p:nvCxnSpPr>
        <p:spPr>
          <a:xfrm>
            <a:off x="0" y="1315440"/>
            <a:ext cx="12192480" cy="720"/>
          </a:xfrm>
          <a:prstGeom prst="straightConnector1">
            <a:avLst/>
          </a:prstGeom>
          <a:ln w="0">
            <a:solidFill>
              <a:srgbClr val="1C4073"/>
            </a:solidFill>
          </a:ln>
        </p:spPr>
      </p:cxnSp>
      <p:sp>
        <p:nvSpPr>
          <p:cNvPr id="133" name="PlaceHolder 1"/>
          <p:cNvSpPr>
            <a:spLocks noGrp="1"/>
          </p:cNvSpPr>
          <p:nvPr>
            <p:ph type="sldNum" idx="44"/>
          </p:nvPr>
        </p:nvSpPr>
        <p:spPr>
          <a:xfrm>
            <a:off x="9448920" y="649296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chemeClr val="dk1">
                    <a:tint val="75000"/>
                  </a:schemeClr>
                </a:solidFill>
                <a:latin typeface="DIN Pro Bold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BBBACAF-AAD2-4833-9AE2-3C3E48AEF845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DIN Pro Medium"/>
              </a:rPr>
              <a:t>9</a:t>
            </a:fld>
            <a:endParaRPr lang="ru-RU" sz="1200" b="0" strike="noStrike" spc="-1" dirty="0">
              <a:solidFill>
                <a:srgbClr val="000000"/>
              </a:solidFill>
              <a:latin typeface="DIN Pro Medium"/>
            </a:endParaRPr>
          </a:p>
        </p:txBody>
      </p:sp>
      <p:pic>
        <p:nvPicPr>
          <p:cNvPr id="134" name="Рисунок 9"/>
          <p:cNvPicPr/>
          <p:nvPr/>
        </p:nvPicPr>
        <p:blipFill>
          <a:blip r:embed="rId4"/>
          <a:stretch/>
        </p:blipFill>
        <p:spPr>
          <a:xfrm>
            <a:off x="1465200" y="1315440"/>
            <a:ext cx="9336240" cy="536652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2512</TotalTime>
  <Words>3404</Words>
  <Application>Microsoft Office PowerPoint</Application>
  <PresentationFormat>Широкоэкранный</PresentationFormat>
  <Paragraphs>446</Paragraphs>
  <Slides>51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51</vt:i4>
      </vt:variant>
    </vt:vector>
  </HeadingPairs>
  <TitlesOfParts>
    <vt:vector size="76" baseType="lpstr">
      <vt:lpstr>Arial</vt:lpstr>
      <vt:lpstr>Arial,Sans-Serif</vt:lpstr>
      <vt:lpstr>Calibri</vt:lpstr>
      <vt:lpstr>Calibri Light</vt:lpstr>
      <vt:lpstr>DIN Pro Black</vt:lpstr>
      <vt:lpstr>DIN Pro Bold</vt:lpstr>
      <vt:lpstr>DIN Pro Cond Black</vt:lpstr>
      <vt:lpstr>DIN Pro Medium</vt:lpstr>
      <vt:lpstr>DIN Pro Regular</vt:lpstr>
      <vt:lpstr>OpenSymbol</vt:lpstr>
      <vt:lpstr>Roboto Light</vt:lpstr>
      <vt:lpstr>Symbol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ДЕМОНСТРАЦИЯ НЕТРАДИЦИОННЫХ ОТНОШЕНИЙ</vt:lpstr>
      <vt:lpstr>Презентация PowerPoint</vt:lpstr>
      <vt:lpstr>ПРИМЕРЫ НАРУШЕНИЙ</vt:lpstr>
      <vt:lpstr>Презентация PowerPoint</vt:lpstr>
      <vt:lpstr>ПРИМЕРЫ ПРОПАГАНДЫ СМЕНЫ ПОЛА</vt:lpstr>
      <vt:lpstr>Презентация PowerPoint</vt:lpstr>
      <vt:lpstr>ПРИМЕРЫ НАРУШЕНИЙ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ПОНЯТИЯ</vt:lpstr>
      <vt:lpstr>ПРИЗНАКИ ВОЗБУЖДЕНИЯ НАЦИОНАЛЬНОЙ РОЗНИ</vt:lpstr>
      <vt:lpstr>ПРИМЕРЫ НАРУШЕНИЙ</vt:lpstr>
      <vt:lpstr>Презентация PowerPoint</vt:lpstr>
      <vt:lpstr>РЕЗУЛЬТАТЫ КОНТРОЛЬНО-НАДЗОРНОЙ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Георгий Крамаренко</dc:creator>
  <dc:description/>
  <cp:lastModifiedBy>Гордеев Андрей Валерьевич</cp:lastModifiedBy>
  <cp:revision>288</cp:revision>
  <dcterms:created xsi:type="dcterms:W3CDTF">2023-05-31T01:00:25Z</dcterms:created>
  <dcterms:modified xsi:type="dcterms:W3CDTF">2026-01-20T04:54:44Z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14</vt:i4>
  </property>
</Properties>
</file>