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1" r:id="rId9"/>
    <p:sldId id="262" r:id="rId10"/>
    <p:sldId id="266" r:id="rId11"/>
    <p:sldId id="267" r:id="rId12"/>
    <p:sldId id="26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83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t.mvd.ru/Session/2720068-AwSCmW1jZKN3uMU9Xi83-kmbdudf/MIME/INBOX-MM-1/1049-04-B/2022-05-27-11-18-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7" y="2888639"/>
            <a:ext cx="4680355" cy="3969361"/>
          </a:xfrm>
          <a:prstGeom prst="rect">
            <a:avLst/>
          </a:prstGeom>
          <a:noFill/>
          <a:ln>
            <a:solidFill>
              <a:srgbClr val="5CC9E7"/>
            </a:solidFill>
          </a:ln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5515" y="2888639"/>
            <a:ext cx="6997700" cy="28321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Предупреждение и пресечение </a:t>
            </a:r>
            <a:br>
              <a:rPr lang="ru-RU" sz="32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пропаганды и рекламы наркотиков</a:t>
            </a:r>
            <a:br>
              <a:rPr lang="ru-RU" sz="32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04" y="21700"/>
            <a:ext cx="1661965" cy="905399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60077" y="85992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 П Р А В Л Е H И 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МИНИСТЕРСТВА ВНУТРЕННИХ ДЕЛ РОССИЙСКОЙ ФЕДЕРАЦИИ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по ЗАБАЙКАЛЬСКОМУ КРАЮ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Управление по контролю за оборотом наркотиков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5709" y="5720738"/>
            <a:ext cx="331915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 – 2024 г.</a:t>
            </a:r>
          </a:p>
        </p:txBody>
      </p:sp>
    </p:spTree>
    <p:extLst>
      <p:ext uri="{BB962C8B-B14F-4D97-AF65-F5344CB8AC3E}">
        <p14:creationId xmlns:p14="http://schemas.microsoft.com/office/powerpoint/2010/main" val="89329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61433"/>
            <a:ext cx="10426700" cy="115146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«Ответственность за распространение «наркотического контента</a:t>
            </a:r>
            <a:r>
              <a:rPr lang="ru-RU" sz="28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953" y="1322609"/>
            <a:ext cx="6815919" cy="295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23" y="4273329"/>
            <a:ext cx="10089754" cy="1908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22" y="1431704"/>
            <a:ext cx="2841625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512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«Ответственность за распространение «наркотического контента»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040" y="920658"/>
            <a:ext cx="6791533" cy="3584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9" y="4326045"/>
            <a:ext cx="11255171" cy="2168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103" y="1277781"/>
            <a:ext cx="304826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273326" cy="592601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sz="6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6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</a:p>
          <a:p>
            <a:endParaRPr lang="ru-RU" sz="6700" dirty="0"/>
          </a:p>
          <a:p>
            <a:endParaRPr lang="ru-RU" sz="6700" dirty="0"/>
          </a:p>
          <a:p>
            <a:endParaRPr lang="ru-RU" sz="6700" dirty="0"/>
          </a:p>
          <a:p>
            <a:endParaRPr lang="ru-RU" sz="6700" dirty="0"/>
          </a:p>
          <a:p>
            <a:endParaRPr lang="ru-RU" sz="6700" dirty="0"/>
          </a:p>
          <a:p>
            <a:pPr marL="0" indent="0" algn="r">
              <a:buNone/>
            </a:pPr>
            <a:r>
              <a:rPr lang="ru-RU" sz="5000" dirty="0"/>
              <a:t>УНК УМВД России по Забайкальскому краю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07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609" y="879231"/>
            <a:ext cx="6104792" cy="5468816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Пропаганда-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деятельность физических и (или) юридических лиц по распространению информации, направленной на формирование в сознании установок и (или) стереотипов поведения либо имеющей цель побудить или побуждающая лиц, которым она адресована, к совершению каких-либо действий или к воздержанию от их совершения.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34" y="1811214"/>
            <a:ext cx="8037516" cy="5287839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8852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254000" y="450849"/>
            <a:ext cx="11663362" cy="5481904"/>
            <a:chOff x="2313450" y="488297"/>
            <a:chExt cx="8119528" cy="5674303"/>
          </a:xfrm>
        </p:grpSpPr>
        <p:sp>
          <p:nvSpPr>
            <p:cNvPr id="5" name="Полилиния 4"/>
            <p:cNvSpPr/>
            <p:nvPr/>
          </p:nvSpPr>
          <p:spPr>
            <a:xfrm>
              <a:off x="2840053" y="488297"/>
              <a:ext cx="6513747" cy="1316217"/>
            </a:xfrm>
            <a:custGeom>
              <a:avLst/>
              <a:gdLst>
                <a:gd name="connsiteX0" fmla="*/ 0 w 5828416"/>
                <a:gd name="connsiteY0" fmla="*/ 192970 h 1157795"/>
                <a:gd name="connsiteX1" fmla="*/ 192970 w 5828416"/>
                <a:gd name="connsiteY1" fmla="*/ 0 h 1157795"/>
                <a:gd name="connsiteX2" fmla="*/ 5635446 w 5828416"/>
                <a:gd name="connsiteY2" fmla="*/ 0 h 1157795"/>
                <a:gd name="connsiteX3" fmla="*/ 5828416 w 5828416"/>
                <a:gd name="connsiteY3" fmla="*/ 192970 h 1157795"/>
                <a:gd name="connsiteX4" fmla="*/ 5828416 w 5828416"/>
                <a:gd name="connsiteY4" fmla="*/ 964825 h 1157795"/>
                <a:gd name="connsiteX5" fmla="*/ 5635446 w 5828416"/>
                <a:gd name="connsiteY5" fmla="*/ 1157795 h 1157795"/>
                <a:gd name="connsiteX6" fmla="*/ 192970 w 5828416"/>
                <a:gd name="connsiteY6" fmla="*/ 1157795 h 1157795"/>
                <a:gd name="connsiteX7" fmla="*/ 0 w 5828416"/>
                <a:gd name="connsiteY7" fmla="*/ 964825 h 1157795"/>
                <a:gd name="connsiteX8" fmla="*/ 0 w 5828416"/>
                <a:gd name="connsiteY8" fmla="*/ 192970 h 115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8416" h="1157795">
                  <a:moveTo>
                    <a:pt x="0" y="192970"/>
                  </a:moveTo>
                  <a:cubicBezTo>
                    <a:pt x="0" y="86396"/>
                    <a:pt x="86396" y="0"/>
                    <a:pt x="192970" y="0"/>
                  </a:cubicBezTo>
                  <a:lnTo>
                    <a:pt x="5635446" y="0"/>
                  </a:lnTo>
                  <a:cubicBezTo>
                    <a:pt x="5742020" y="0"/>
                    <a:pt x="5828416" y="86396"/>
                    <a:pt x="5828416" y="192970"/>
                  </a:cubicBezTo>
                  <a:lnTo>
                    <a:pt x="5828416" y="964825"/>
                  </a:lnTo>
                  <a:cubicBezTo>
                    <a:pt x="5828416" y="1071399"/>
                    <a:pt x="5742020" y="1157795"/>
                    <a:pt x="5635446" y="1157795"/>
                  </a:cubicBezTo>
                  <a:lnTo>
                    <a:pt x="192970" y="1157795"/>
                  </a:lnTo>
                  <a:cubicBezTo>
                    <a:pt x="86396" y="1157795"/>
                    <a:pt x="0" y="1071399"/>
                    <a:pt x="0" y="964825"/>
                  </a:cubicBezTo>
                  <a:lnTo>
                    <a:pt x="0" y="192970"/>
                  </a:lnTo>
                  <a:close/>
                </a:path>
              </a:pathLst>
            </a:custGeom>
            <a:solidFill>
              <a:schemeClr val="accent5">
                <a:tint val="65000"/>
                <a:lumMod val="110000"/>
                <a:alpha val="5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17479" tIns="117479" rIns="117479" bIns="117479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Запрещается распространение в средствах массовой информации, а также в информационно-телекоммуникационных сетях распространение сведений: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540876" y="4622906"/>
              <a:ext cx="3480113" cy="1539694"/>
            </a:xfrm>
            <a:custGeom>
              <a:avLst/>
              <a:gdLst>
                <a:gd name="connsiteX0" fmla="*/ 0 w 3261674"/>
                <a:gd name="connsiteY0" fmla="*/ 282165 h 1692957"/>
                <a:gd name="connsiteX1" fmla="*/ 282165 w 3261674"/>
                <a:gd name="connsiteY1" fmla="*/ 0 h 1692957"/>
                <a:gd name="connsiteX2" fmla="*/ 2979509 w 3261674"/>
                <a:gd name="connsiteY2" fmla="*/ 0 h 1692957"/>
                <a:gd name="connsiteX3" fmla="*/ 3261674 w 3261674"/>
                <a:gd name="connsiteY3" fmla="*/ 282165 h 1692957"/>
                <a:gd name="connsiteX4" fmla="*/ 3261674 w 3261674"/>
                <a:gd name="connsiteY4" fmla="*/ 1410792 h 1692957"/>
                <a:gd name="connsiteX5" fmla="*/ 2979509 w 3261674"/>
                <a:gd name="connsiteY5" fmla="*/ 1692957 h 1692957"/>
                <a:gd name="connsiteX6" fmla="*/ 282165 w 3261674"/>
                <a:gd name="connsiteY6" fmla="*/ 1692957 h 1692957"/>
                <a:gd name="connsiteX7" fmla="*/ 0 w 3261674"/>
                <a:gd name="connsiteY7" fmla="*/ 1410792 h 1692957"/>
                <a:gd name="connsiteX8" fmla="*/ 0 w 3261674"/>
                <a:gd name="connsiteY8" fmla="*/ 282165 h 169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674" h="1692957">
                  <a:moveTo>
                    <a:pt x="0" y="282165"/>
                  </a:moveTo>
                  <a:cubicBezTo>
                    <a:pt x="0" y="126330"/>
                    <a:pt x="126330" y="0"/>
                    <a:pt x="282165" y="0"/>
                  </a:cubicBezTo>
                  <a:lnTo>
                    <a:pt x="2979509" y="0"/>
                  </a:lnTo>
                  <a:cubicBezTo>
                    <a:pt x="3135344" y="0"/>
                    <a:pt x="3261674" y="126330"/>
                    <a:pt x="3261674" y="282165"/>
                  </a:cubicBezTo>
                  <a:lnTo>
                    <a:pt x="3261674" y="1410792"/>
                  </a:lnTo>
                  <a:cubicBezTo>
                    <a:pt x="3261674" y="1566627"/>
                    <a:pt x="3135344" y="1692957"/>
                    <a:pt x="2979509" y="1692957"/>
                  </a:cubicBezTo>
                  <a:lnTo>
                    <a:pt x="282165" y="1692957"/>
                  </a:lnTo>
                  <a:cubicBezTo>
                    <a:pt x="126330" y="1692957"/>
                    <a:pt x="0" y="1566627"/>
                    <a:pt x="0" y="1410792"/>
                  </a:cubicBezTo>
                  <a:lnTo>
                    <a:pt x="0" y="282165"/>
                  </a:lnTo>
                  <a:close/>
                </a:path>
              </a:pathLst>
            </a:custGeom>
            <a:solidFill>
              <a:schemeClr val="accent5">
                <a:tint val="65000"/>
                <a:lumMod val="110000"/>
                <a:alpha val="5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43603" tIns="143603" rIns="143603" bIns="143603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о способах и местах культивирования, методах разработки, изготовления и использования: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675472" y="1804514"/>
              <a:ext cx="3757506" cy="1502174"/>
            </a:xfrm>
            <a:custGeom>
              <a:avLst/>
              <a:gdLst>
                <a:gd name="connsiteX0" fmla="*/ 0 w 2534889"/>
                <a:gd name="connsiteY0" fmla="*/ 275490 h 1652908"/>
                <a:gd name="connsiteX1" fmla="*/ 275490 w 2534889"/>
                <a:gd name="connsiteY1" fmla="*/ 0 h 1652908"/>
                <a:gd name="connsiteX2" fmla="*/ 2259399 w 2534889"/>
                <a:gd name="connsiteY2" fmla="*/ 0 h 1652908"/>
                <a:gd name="connsiteX3" fmla="*/ 2534889 w 2534889"/>
                <a:gd name="connsiteY3" fmla="*/ 275490 h 1652908"/>
                <a:gd name="connsiteX4" fmla="*/ 2534889 w 2534889"/>
                <a:gd name="connsiteY4" fmla="*/ 1377418 h 1652908"/>
                <a:gd name="connsiteX5" fmla="*/ 2259399 w 2534889"/>
                <a:gd name="connsiteY5" fmla="*/ 1652908 h 1652908"/>
                <a:gd name="connsiteX6" fmla="*/ 275490 w 2534889"/>
                <a:gd name="connsiteY6" fmla="*/ 1652908 h 1652908"/>
                <a:gd name="connsiteX7" fmla="*/ 0 w 2534889"/>
                <a:gd name="connsiteY7" fmla="*/ 1377418 h 1652908"/>
                <a:gd name="connsiteX8" fmla="*/ 0 w 2534889"/>
                <a:gd name="connsiteY8" fmla="*/ 275490 h 165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4889" h="1652908">
                  <a:moveTo>
                    <a:pt x="0" y="275490"/>
                  </a:moveTo>
                  <a:cubicBezTo>
                    <a:pt x="0" y="123341"/>
                    <a:pt x="123341" y="0"/>
                    <a:pt x="275490" y="0"/>
                  </a:cubicBezTo>
                  <a:lnTo>
                    <a:pt x="2259399" y="0"/>
                  </a:lnTo>
                  <a:cubicBezTo>
                    <a:pt x="2411548" y="0"/>
                    <a:pt x="2534889" y="123341"/>
                    <a:pt x="2534889" y="275490"/>
                  </a:cubicBezTo>
                  <a:lnTo>
                    <a:pt x="2534889" y="1377418"/>
                  </a:lnTo>
                  <a:cubicBezTo>
                    <a:pt x="2534889" y="1529567"/>
                    <a:pt x="2411548" y="1652908"/>
                    <a:pt x="2259399" y="1652908"/>
                  </a:cubicBezTo>
                  <a:lnTo>
                    <a:pt x="275490" y="1652908"/>
                  </a:lnTo>
                  <a:cubicBezTo>
                    <a:pt x="123341" y="1652908"/>
                    <a:pt x="0" y="1529567"/>
                    <a:pt x="0" y="1377418"/>
                  </a:cubicBezTo>
                  <a:lnTo>
                    <a:pt x="0" y="275490"/>
                  </a:lnTo>
                  <a:close/>
                </a:path>
              </a:pathLst>
            </a:custGeom>
            <a:solidFill>
              <a:schemeClr val="accent5">
                <a:tint val="65000"/>
                <a:lumMod val="110000"/>
                <a:alpha val="5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41648" tIns="141648" rIns="141648" bIns="141648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о местах приобретения: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313450" y="1816563"/>
              <a:ext cx="3416015" cy="1539694"/>
            </a:xfrm>
            <a:custGeom>
              <a:avLst/>
              <a:gdLst>
                <a:gd name="connsiteX0" fmla="*/ 0 w 2482624"/>
                <a:gd name="connsiteY0" fmla="*/ 266324 h 1597911"/>
                <a:gd name="connsiteX1" fmla="*/ 266324 w 2482624"/>
                <a:gd name="connsiteY1" fmla="*/ 0 h 1597911"/>
                <a:gd name="connsiteX2" fmla="*/ 2216300 w 2482624"/>
                <a:gd name="connsiteY2" fmla="*/ 0 h 1597911"/>
                <a:gd name="connsiteX3" fmla="*/ 2482624 w 2482624"/>
                <a:gd name="connsiteY3" fmla="*/ 266324 h 1597911"/>
                <a:gd name="connsiteX4" fmla="*/ 2482624 w 2482624"/>
                <a:gd name="connsiteY4" fmla="*/ 1331587 h 1597911"/>
                <a:gd name="connsiteX5" fmla="*/ 2216300 w 2482624"/>
                <a:gd name="connsiteY5" fmla="*/ 1597911 h 1597911"/>
                <a:gd name="connsiteX6" fmla="*/ 266324 w 2482624"/>
                <a:gd name="connsiteY6" fmla="*/ 1597911 h 1597911"/>
                <a:gd name="connsiteX7" fmla="*/ 0 w 2482624"/>
                <a:gd name="connsiteY7" fmla="*/ 1331587 h 1597911"/>
                <a:gd name="connsiteX8" fmla="*/ 0 w 2482624"/>
                <a:gd name="connsiteY8" fmla="*/ 266324 h 159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2624" h="1597911">
                  <a:moveTo>
                    <a:pt x="0" y="266324"/>
                  </a:moveTo>
                  <a:cubicBezTo>
                    <a:pt x="0" y="119237"/>
                    <a:pt x="119237" y="0"/>
                    <a:pt x="266324" y="0"/>
                  </a:cubicBezTo>
                  <a:lnTo>
                    <a:pt x="2216300" y="0"/>
                  </a:lnTo>
                  <a:cubicBezTo>
                    <a:pt x="2363387" y="0"/>
                    <a:pt x="2482624" y="119237"/>
                    <a:pt x="2482624" y="266324"/>
                  </a:cubicBezTo>
                  <a:lnTo>
                    <a:pt x="2482624" y="1331587"/>
                  </a:lnTo>
                  <a:cubicBezTo>
                    <a:pt x="2482624" y="1478674"/>
                    <a:pt x="2363387" y="1597911"/>
                    <a:pt x="2216300" y="1597911"/>
                  </a:cubicBezTo>
                  <a:lnTo>
                    <a:pt x="266324" y="1597911"/>
                  </a:lnTo>
                  <a:cubicBezTo>
                    <a:pt x="119237" y="1597911"/>
                    <a:pt x="0" y="1478674"/>
                    <a:pt x="0" y="1331587"/>
                  </a:cubicBezTo>
                  <a:lnTo>
                    <a:pt x="0" y="266324"/>
                  </a:lnTo>
                  <a:close/>
                </a:path>
              </a:pathLst>
            </a:custGeom>
            <a:solidFill>
              <a:schemeClr val="accent5">
                <a:tint val="65000"/>
                <a:lumMod val="110000"/>
                <a:alpha val="5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38964" tIns="138964" rIns="138964" bIns="138964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пропаганда каких-либо преимуществ использования: 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970458" y="3236444"/>
              <a:ext cx="6620947" cy="1322653"/>
            </a:xfrm>
            <a:custGeom>
              <a:avLst/>
              <a:gdLst>
                <a:gd name="connsiteX0" fmla="*/ 0 w 3922269"/>
                <a:gd name="connsiteY0" fmla="*/ 307611 h 1845629"/>
                <a:gd name="connsiteX1" fmla="*/ 307611 w 3922269"/>
                <a:gd name="connsiteY1" fmla="*/ 0 h 1845629"/>
                <a:gd name="connsiteX2" fmla="*/ 3614658 w 3922269"/>
                <a:gd name="connsiteY2" fmla="*/ 0 h 1845629"/>
                <a:gd name="connsiteX3" fmla="*/ 3922269 w 3922269"/>
                <a:gd name="connsiteY3" fmla="*/ 307611 h 1845629"/>
                <a:gd name="connsiteX4" fmla="*/ 3922269 w 3922269"/>
                <a:gd name="connsiteY4" fmla="*/ 1538018 h 1845629"/>
                <a:gd name="connsiteX5" fmla="*/ 3614658 w 3922269"/>
                <a:gd name="connsiteY5" fmla="*/ 1845629 h 1845629"/>
                <a:gd name="connsiteX6" fmla="*/ 307611 w 3922269"/>
                <a:gd name="connsiteY6" fmla="*/ 1845629 h 1845629"/>
                <a:gd name="connsiteX7" fmla="*/ 0 w 3922269"/>
                <a:gd name="connsiteY7" fmla="*/ 1538018 h 1845629"/>
                <a:gd name="connsiteX8" fmla="*/ 0 w 3922269"/>
                <a:gd name="connsiteY8" fmla="*/ 307611 h 184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2269" h="1845629">
                  <a:moveTo>
                    <a:pt x="0" y="307611"/>
                  </a:moveTo>
                  <a:cubicBezTo>
                    <a:pt x="0" y="137722"/>
                    <a:pt x="137722" y="0"/>
                    <a:pt x="307611" y="0"/>
                  </a:cubicBezTo>
                  <a:lnTo>
                    <a:pt x="3614658" y="0"/>
                  </a:lnTo>
                  <a:cubicBezTo>
                    <a:pt x="3784547" y="0"/>
                    <a:pt x="3922269" y="137722"/>
                    <a:pt x="3922269" y="307611"/>
                  </a:cubicBezTo>
                  <a:lnTo>
                    <a:pt x="3922269" y="1538018"/>
                  </a:lnTo>
                  <a:cubicBezTo>
                    <a:pt x="3922269" y="1707907"/>
                    <a:pt x="3784547" y="1845629"/>
                    <a:pt x="3614658" y="1845629"/>
                  </a:cubicBezTo>
                  <a:lnTo>
                    <a:pt x="307611" y="1845629"/>
                  </a:lnTo>
                  <a:cubicBezTo>
                    <a:pt x="137722" y="1845629"/>
                    <a:pt x="0" y="1707907"/>
                    <a:pt x="0" y="1538018"/>
                  </a:cubicBezTo>
                  <a:lnTo>
                    <a:pt x="0" y="307611"/>
                  </a:lnTo>
                  <a:close/>
                </a:path>
              </a:pathLst>
            </a:custGeom>
            <a:solidFill>
              <a:schemeClr val="accent5">
                <a:tint val="65000"/>
                <a:lumMod val="110000"/>
                <a:alpha val="5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51056" tIns="151056" rIns="151056" bIns="151056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/>
                <a:t> </a:t>
              </a:r>
              <a:r>
                <a:rPr lang="ru-RU" sz="2800" b="1" dirty="0">
                  <a:solidFill>
                    <a:srgbClr val="FF0000"/>
                  </a:solidFill>
                </a:rPr>
                <a:t>растений, содержащих наркотические средства или психотропные веществ либо их прекурсоров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56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264" y="305757"/>
            <a:ext cx="8534400" cy="1507067"/>
          </a:xfrm>
        </p:spPr>
        <p:txBody>
          <a:bodyPr/>
          <a:lstStyle/>
          <a:p>
            <a:r>
              <a:rPr lang="ru-RU" b="1" dirty="0"/>
              <a:t>Способы пропаганды: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5653" y="430824"/>
            <a:ext cx="7678640" cy="722727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Реализация товарной продукции с </a:t>
            </a:r>
            <a:r>
              <a:rPr lang="ru-RU" sz="2400" b="1" u="sng" dirty="0" err="1">
                <a:solidFill>
                  <a:schemeClr val="bg1"/>
                </a:solidFill>
              </a:rPr>
              <a:t>наркосимволикой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(продуктов питания, напитков, одежды, аксессуаров) либо открытое использование указанных предметов, путем публичной демонстрации неопределенному кругу лиц (ношение одежды, аксессуаров, демонстрация татуировок на теле и т.п.) а равно реклама фото- и видеоизображений указанной продукции в сети Интернет (на сервисах типа «</a:t>
            </a:r>
            <a:r>
              <a:rPr lang="ru-RU" sz="2400" dirty="0" err="1">
                <a:solidFill>
                  <a:schemeClr val="bg1"/>
                </a:solidFill>
              </a:rPr>
              <a:t>Инстаграмм</a:t>
            </a:r>
            <a:r>
              <a:rPr lang="ru-RU" sz="2400" dirty="0">
                <a:solidFill>
                  <a:schemeClr val="bg1"/>
                </a:solidFill>
              </a:rPr>
              <a:t>», </a:t>
            </a:r>
            <a:r>
              <a:rPr lang="ru-RU" sz="2400" dirty="0" err="1">
                <a:solidFill>
                  <a:schemeClr val="bg1"/>
                </a:solidFill>
              </a:rPr>
              <a:t>Фейсбук</a:t>
            </a:r>
            <a:r>
              <a:rPr lang="ru-RU" sz="2400" dirty="0">
                <a:solidFill>
                  <a:schemeClr val="bg1"/>
                </a:solidFill>
              </a:rPr>
              <a:t>» и т.п.).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701" y="1339019"/>
            <a:ext cx="2538657" cy="194842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219" y="-51145"/>
            <a:ext cx="2697421" cy="2937491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293" y="2445034"/>
            <a:ext cx="3330392" cy="4392887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329" y="4641477"/>
            <a:ext cx="2331758" cy="2331758"/>
          </a:xfrm>
          <a:prstGeom prst="rect">
            <a:avLst/>
          </a:prstGeom>
          <a:effectLst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338025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9900"/>
            <a:ext cx="7587640" cy="6710160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Распространение </a:t>
            </a:r>
            <a:r>
              <a:rPr lang="ru-RU" sz="2400" b="1" u="sng" dirty="0" err="1">
                <a:solidFill>
                  <a:schemeClr val="bg1"/>
                </a:solidFill>
              </a:rPr>
              <a:t>пронаркотической</a:t>
            </a:r>
            <a:r>
              <a:rPr lang="ru-RU" sz="2400" b="1" u="sng" dirty="0">
                <a:solidFill>
                  <a:schemeClr val="bg1"/>
                </a:solidFill>
              </a:rPr>
              <a:t> информации с использованием Интернет-ресурсов </a:t>
            </a:r>
            <a:r>
              <a:rPr lang="ru-RU" sz="2400" dirty="0">
                <a:solidFill>
                  <a:schemeClr val="bg1"/>
                </a:solidFill>
              </a:rPr>
              <a:t>путем ее размещения на различных сайтах, досках объявлений, форумах, на страницах социальных сетей, в мессенджерах, на сайтах видео хостингов. Как правило, распространяется посредством сети Интернет информация в виде изображений, аудиозаписей, видеороликов, текстов, пропагандирующих либо рекламирующих наркотики, способы и места их приобретения, изготовления, употребления, а также объявления с предложениями работы в сфере незаконного оборота наркотиков.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542" y="4376283"/>
            <a:ext cx="3193761" cy="2407797"/>
          </a:xfrm>
          <a:prstGeom prst="rect">
            <a:avLst/>
          </a:prstGeom>
          <a:effectLst>
            <a:softEdge rad="520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942" y="1257465"/>
            <a:ext cx="3773679" cy="3438241"/>
          </a:xfrm>
          <a:prstGeom prst="rect">
            <a:avLst/>
          </a:prstGeom>
          <a:effectLst>
            <a:softEdge rad="825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477" y="-392558"/>
            <a:ext cx="4286250" cy="2705100"/>
          </a:xfrm>
          <a:prstGeom prst="rect">
            <a:avLst/>
          </a:prstGeo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val="342751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784" y="-152400"/>
            <a:ext cx="13367730" cy="7505700"/>
          </a:xfrm>
          <a:prstGeom prst="rect">
            <a:avLst/>
          </a:prstGeom>
          <a:effectLst>
            <a:softEdge rad="8763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446"/>
            <a:ext cx="8106508" cy="487158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u="sng" dirty="0">
                <a:solidFill>
                  <a:schemeClr val="tx1"/>
                </a:solidFill>
              </a:rPr>
              <a:t>Распространение на объектах уличной инфраструктуры </a:t>
            </a:r>
            <a:r>
              <a:rPr lang="ru-RU" sz="2800" b="1" dirty="0">
                <a:solidFill>
                  <a:schemeClr val="tx1"/>
                </a:solidFill>
              </a:rPr>
              <a:t>и иных расположенных в общественных местах объектах информации, содержащей наименования наркотических средств (в том числе сленговые), номера телефонов, названия интернет-сайтов, адреса в мессенджерах, при обращении на которые предлагаются к продаже наркотические средства либо работа в сфере незаконного оборота наркотиков («курьерами», «</a:t>
            </a:r>
            <a:r>
              <a:rPr lang="ru-RU" sz="2800" b="1" dirty="0" err="1">
                <a:solidFill>
                  <a:schemeClr val="tx1"/>
                </a:solidFill>
              </a:rPr>
              <a:t>кладменами</a:t>
            </a:r>
            <a:r>
              <a:rPr lang="ru-RU" sz="2800" b="1" dirty="0">
                <a:solidFill>
                  <a:schemeClr val="tx1"/>
                </a:solidFill>
              </a:rPr>
              <a:t>», «закладчиками», «</a:t>
            </a:r>
            <a:r>
              <a:rPr lang="ru-RU" sz="2800" b="1" dirty="0" err="1">
                <a:solidFill>
                  <a:schemeClr val="tx1"/>
                </a:solidFill>
              </a:rPr>
              <a:t>граффитчиками</a:t>
            </a:r>
            <a:r>
              <a:rPr lang="ru-RU" sz="2800" b="1" dirty="0">
                <a:solidFill>
                  <a:schemeClr val="tx1"/>
                </a:solidFill>
              </a:rPr>
              <a:t>», «операторами» и т.п.).</a:t>
            </a:r>
          </a:p>
        </p:txBody>
      </p:sp>
    </p:spTree>
    <p:extLst>
      <p:ext uri="{BB962C8B-B14F-4D97-AF65-F5344CB8AC3E}">
        <p14:creationId xmlns:p14="http://schemas.microsoft.com/office/powerpoint/2010/main" val="96416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416"/>
            <a:ext cx="4112051" cy="287556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895" y="4189799"/>
            <a:ext cx="4647898" cy="2611292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682" y="2194438"/>
            <a:ext cx="3823551" cy="5098069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367" y="-255424"/>
            <a:ext cx="2756338" cy="3687660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665" y="1588406"/>
            <a:ext cx="3414056" cy="4554107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1139" y="3216053"/>
            <a:ext cx="4383658" cy="3752115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1003" y="272608"/>
            <a:ext cx="3753364" cy="2619106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19036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9277"/>
            <a:ext cx="7701085" cy="67394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Распространение в результатах творческой деятельности </a:t>
            </a:r>
            <a:r>
              <a:rPr lang="ru-RU" sz="2400" dirty="0">
                <a:solidFill>
                  <a:schemeClr val="bg1"/>
                </a:solidFill>
              </a:rPr>
              <a:t>(музыкальной, кинематографической, литературной и иной) сведений, пропагандирующих и рекламирующих наркотические средства и их немедицинское потребление.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77" y="0"/>
            <a:ext cx="5701862" cy="32004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831" y="3692769"/>
            <a:ext cx="4360008" cy="3270006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val="168393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993" y="3870746"/>
            <a:ext cx="4790465" cy="3196138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8" y="685800"/>
            <a:ext cx="8053753" cy="5750169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Распространение в средствах массовой информации </a:t>
            </a:r>
            <a:r>
              <a:rPr lang="ru-RU" dirty="0">
                <a:solidFill>
                  <a:schemeClr val="bg1"/>
                </a:solidFill>
              </a:rPr>
              <a:t>сведений, относимых к пропаганде рекламы наркотиков. Такое распространение может осуществляться в процессе теле-, радиовещания, в печатных изданиях сведений (материалов) </a:t>
            </a:r>
          </a:p>
          <a:p>
            <a:r>
              <a:rPr lang="ru-RU" dirty="0">
                <a:solidFill>
                  <a:schemeClr val="bg1"/>
                </a:solidFill>
              </a:rPr>
              <a:t>- содержащих положительную оценку действий, связанных с употреблением, приобретением, хранением, перевозкой, пересылкой, разработкой, производством (культивированием), сбытом наркотических средств,</a:t>
            </a:r>
          </a:p>
          <a:p>
            <a:r>
              <a:rPr lang="ru-RU" dirty="0">
                <a:solidFill>
                  <a:schemeClr val="bg1"/>
                </a:solidFill>
              </a:rPr>
              <a:t>- обосновывающих допустимость и (или) желательность осуществления подобных действий.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91" y="-481948"/>
            <a:ext cx="4542693" cy="34766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077" y="1778789"/>
            <a:ext cx="2710960" cy="2819398"/>
          </a:xfrm>
          <a:prstGeom prst="rect">
            <a:avLst/>
          </a:prstGeom>
          <a:effectLst>
            <a:softEdge rad="749300"/>
          </a:effectLst>
        </p:spPr>
      </p:pic>
    </p:spTree>
    <p:extLst>
      <p:ext uri="{BB962C8B-B14F-4D97-AF65-F5344CB8AC3E}">
        <p14:creationId xmlns:p14="http://schemas.microsoft.com/office/powerpoint/2010/main" val="24874747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371</TotalTime>
  <Words>474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Предупреждение и пресечение  пропаганды и рекламы наркотиков  </vt:lpstr>
      <vt:lpstr>Презентация PowerPoint</vt:lpstr>
      <vt:lpstr>Презентация PowerPoint</vt:lpstr>
      <vt:lpstr>Способы пропаганды: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«Ответственность за распространение «наркотического контента»</vt:lpstr>
      <vt:lpstr>«Ответственность за распространение «наркотического контента»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и пресечение  пропаганды и рекламы наркотиков в СМИ</dc:title>
  <dc:creator>Пользователь Windows</dc:creator>
  <cp:lastModifiedBy>Гордеев Андрей Валерьевич</cp:lastModifiedBy>
  <cp:revision>26</cp:revision>
  <cp:lastPrinted>2024-06-27T00:35:13Z</cp:lastPrinted>
  <dcterms:created xsi:type="dcterms:W3CDTF">2022-05-27T01:42:36Z</dcterms:created>
  <dcterms:modified xsi:type="dcterms:W3CDTF">2026-01-20T04:54:29Z</dcterms:modified>
</cp:coreProperties>
</file>