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71" autoAdjust="0"/>
  </p:normalViewPr>
  <p:slideViewPr>
    <p:cSldViewPr>
      <p:cViewPr varScale="1">
        <p:scale>
          <a:sx n="108" d="100"/>
          <a:sy n="108" d="100"/>
        </p:scale>
        <p:origin x="-17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A0966-4044-4F49-9C9F-854A1443F0DA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F4F50-3F72-4B32-8148-D2B10C4D0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64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F4F50-3F72-4B32-8148-D2B10C4D0FE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971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buSzTx/>
              <a:defRPr/>
            </a:pPr>
            <a:r>
              <a:rPr lang="ru-RU" sz="2800" b="0" i="1" cap="non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Понять проблему и изменить себя очень трудно – особенно детям! Но лучше продвигаться медленно, чем находиться в бездействии</a:t>
            </a:r>
            <a:endParaRPr lang="ru-RU" sz="2800" b="0" i="1" cap="none" spc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Управление процессами социально-педагогического сопровождения обучающихся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/>
              <a:t>«Социально-педагогическое сопровождение». Понятие и сущность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4572000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endParaRPr lang="ru-RU" altLang="ru-RU" dirty="0" smtClean="0"/>
          </a:p>
          <a:p>
            <a:pPr marL="0" indent="0">
              <a:buFont typeface="Arial" pitchFamily="34" charset="0"/>
              <a:buNone/>
            </a:pPr>
            <a:r>
              <a:rPr lang="ru-RU" altLang="ru-RU" i="1" dirty="0" smtClean="0">
                <a:latin typeface="Arial" pitchFamily="34" charset="0"/>
                <a:cs typeface="Arial" pitchFamily="34" charset="0"/>
              </a:rPr>
              <a:t>Идея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сопровождения стала формироваться в социальной педагогике в конце </a:t>
            </a:r>
            <a:r>
              <a:rPr lang="en-US" altLang="ru-RU" i="1" dirty="0">
                <a:latin typeface="Arial" pitchFamily="34" charset="0"/>
                <a:cs typeface="Arial" pitchFamily="34" charset="0"/>
              </a:rPr>
              <a:t>XIX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века</a:t>
            </a:r>
          </a:p>
          <a:p>
            <a:pPr marL="0" indent="0">
              <a:buFont typeface="Arial" pitchFamily="34" charset="0"/>
              <a:buNone/>
            </a:pPr>
            <a:endParaRPr lang="ru-RU" altLang="ru-RU" i="1" u="sng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ru-RU" altLang="ru-RU" i="1" u="sng" dirty="0" smtClean="0">
                <a:latin typeface="Arial" pitchFamily="34" charset="0"/>
                <a:cs typeface="Arial" pitchFamily="34" charset="0"/>
              </a:rPr>
              <a:t>Сопровождать</a:t>
            </a:r>
            <a:r>
              <a:rPr lang="ru-RU" alt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- </a:t>
            </a:r>
            <a:r>
              <a:rPr lang="ru-RU" altLang="ru-RU" i="1" dirty="0" smtClean="0">
                <a:latin typeface="Arial" pitchFamily="34" charset="0"/>
                <a:cs typeface="Arial" pitchFamily="34" charset="0"/>
              </a:rPr>
              <a:t>это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значит, следовать вместе с кем-то, находясь рядом, ведя куда-нибудь, или идя за </a:t>
            </a:r>
            <a:r>
              <a:rPr lang="ru-RU" altLang="ru-RU" i="1" dirty="0" smtClean="0">
                <a:latin typeface="Arial" pitchFamily="34" charset="0"/>
                <a:cs typeface="Arial" pitchFamily="34" charset="0"/>
              </a:rPr>
              <a:t>кем-то</a:t>
            </a:r>
            <a:r>
              <a:rPr lang="ru-RU" altLang="ru-RU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(словарь Ожегова</a:t>
            </a:r>
            <a:r>
              <a:rPr lang="ru-RU" altLang="ru-RU" dirty="0" smtClean="0">
                <a:solidFill>
                  <a:prstClr val="black"/>
                </a:solidFill>
              </a:rPr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ClrTx/>
              <a:buSzTx/>
              <a:buNone/>
            </a:pPr>
            <a:r>
              <a:rPr lang="ru-RU" altLang="ru-RU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Сущность сопровождения заключается в обеспечении условий для личностного роста ребенка, помощи ему в процессе вхождения в зону ближайшего развития, в создании условий для успешной адаптации к условиям его жизнедеятельности, в предупреждении и преодолении проблем его развития. </a:t>
            </a:r>
          </a:p>
        </p:txBody>
      </p:sp>
    </p:spTree>
    <p:extLst>
      <p:ext uri="{BB962C8B-B14F-4D97-AF65-F5344CB8AC3E}">
        <p14:creationId xmlns:p14="http://schemas.microsoft.com/office/powerpoint/2010/main" val="2100482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lvl="0" indent="0" eaLnBrk="0" fontAlgn="base" hangingPunct="0">
              <a:spcAft>
                <a:spcPct val="0"/>
              </a:spcAft>
              <a:buClrTx/>
              <a:buSzTx/>
              <a:buNone/>
            </a:pPr>
            <a:r>
              <a:rPr lang="ru-RU" altLang="ru-RU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Социально-педагогическое сопровождение - это процесс, содержащий комплекс целенаправленных последовательных педагогических действий, помогающих человеку понять возникающую жизненную ситуацию и обеспечивающих его саморазвитие на основе рефлексии происходящего.</a:t>
            </a:r>
          </a:p>
          <a:p>
            <a:pPr marL="0" lvl="0" indent="0" algn="r" eaLnBrk="0" fontAlgn="base" hangingPunct="0">
              <a:spcAft>
                <a:spcPct val="0"/>
              </a:spcAft>
              <a:buClrTx/>
              <a:buSzTx/>
              <a:buNone/>
            </a:pPr>
            <a:r>
              <a:rPr lang="ru-RU" altLang="ru-RU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(М.И. Рожков)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284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Цель  </a:t>
            </a:r>
            <a:r>
              <a:rPr lang="ru-RU" b="1" dirty="0"/>
              <a:t>социально- педагогического сопровождения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i="1" dirty="0">
                <a:latin typeface="Times New Roman"/>
                <a:ea typeface="Times New Roman"/>
              </a:rPr>
              <a:t>Идеальная цель</a:t>
            </a:r>
            <a:r>
              <a:rPr lang="ru-RU" sz="2800" dirty="0">
                <a:latin typeface="Times New Roman"/>
                <a:ea typeface="Times New Roman"/>
              </a:rPr>
              <a:t> -- адекватная социализация и развитие индивидуальности человека. Эта идеальная цель всегда отражается в персонифицированной цели достижения каждым человеком своего более высокого уровня социальности, проявляющейся в его социальном самоопределении и развитии его индивидуальности.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8372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100" dirty="0" smtClean="0"/>
              <a:t>Проблемы, которые решает социально-педагогическое сопровождение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lvl="0" indent="0" eaLnBrk="0" fontAlgn="base" hangingPunct="0">
              <a:spcAft>
                <a:spcPct val="0"/>
              </a:spcAft>
              <a:buClrTx/>
              <a:buSzTx/>
              <a:buNone/>
            </a:pPr>
            <a:r>
              <a:rPr lang="ru-RU" altLang="ru-RU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     </a:t>
            </a:r>
            <a:r>
              <a:rPr lang="ru-RU" alt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трудности, возникающие на пути ребенка в период реализации его интересов и потребностей, во время установления социального статуса;</a:t>
            </a:r>
          </a:p>
          <a:p>
            <a:pPr marL="0" lvl="0" indent="0" eaLnBrk="0" fontAlgn="base" hangingPunct="0">
              <a:spcAft>
                <a:spcPct val="0"/>
              </a:spcAft>
              <a:buClrTx/>
              <a:buSzTx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     проблемы социальной адаптации и </a:t>
            </a:r>
            <a:r>
              <a:rPr lang="ru-RU" altLang="ru-RU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дезадаптации</a:t>
            </a:r>
            <a:r>
              <a:rPr lang="ru-RU" alt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связанные с трудностями усвоения и приспособления к существующим нормам социальной жизни;</a:t>
            </a:r>
          </a:p>
          <a:p>
            <a:pPr marL="0" lvl="0" indent="0" eaLnBrk="0" fontAlgn="base" hangingPunct="0">
              <a:spcAft>
                <a:spcPct val="0"/>
              </a:spcAft>
              <a:buClrTx/>
              <a:buSzTx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    проблемы социальной интеграции или дезинтеграции;</a:t>
            </a:r>
          </a:p>
          <a:p>
            <a:pPr marL="0" lvl="0" indent="0" eaLnBrk="0" fontAlgn="base" hangingPunct="0">
              <a:spcAft>
                <a:spcPct val="0"/>
              </a:spcAft>
              <a:buClrTx/>
              <a:buSzTx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    трудности воссоединения и разъединения потребностей, интересов и возможностей ребенка, его семьи с возможностями, потребностями и интересами других людей, трудности в расширении социальных связей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8217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Принципы социально-педагогического сопровождения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1600" b="1" i="1" dirty="0">
                <a:latin typeface="Arial" pitchFamily="34" charset="0"/>
                <a:ea typeface="Calibri"/>
                <a:cs typeface="Arial" pitchFamily="34" charset="0"/>
              </a:rPr>
              <a:t>Принцип личностного центрирования </a:t>
            </a:r>
            <a:r>
              <a:rPr lang="ru-RU" sz="1600" dirty="0">
                <a:latin typeface="Arial" pitchFamily="34" charset="0"/>
                <a:ea typeface="Calibri"/>
                <a:cs typeface="Arial" pitchFamily="34" charset="0"/>
              </a:rPr>
              <a:t>предполагает рассматривать личность каждого ребенка как уникального в своем социальном становлении, способного самостоятельно сделать свой социальный и экзистенциальный </a:t>
            </a:r>
            <a:r>
              <a:rPr lang="ru-RU" sz="1600" dirty="0" err="1">
                <a:latin typeface="Arial" pitchFamily="34" charset="0"/>
                <a:ea typeface="Calibri"/>
                <a:cs typeface="Arial" pitchFamily="34" charset="0"/>
              </a:rPr>
              <a:t>выбор</a:t>
            </a:r>
            <a:r>
              <a:rPr lang="ru-RU" sz="1600" dirty="0" err="1" smtClean="0">
                <a:latin typeface="Arial" pitchFamily="34" charset="0"/>
                <a:ea typeface="Calibri"/>
                <a:cs typeface="Arial" pitchFamily="34" charset="0"/>
              </a:rPr>
              <a:t>сопровождения</a:t>
            </a:r>
            <a:endParaRPr lang="ru-RU" sz="16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r>
              <a:rPr lang="ru-RU" sz="1600" b="1" i="1" dirty="0">
                <a:latin typeface="Arial" pitchFamily="34" charset="0"/>
                <a:ea typeface="Calibri"/>
                <a:cs typeface="Arial" pitchFamily="34" charset="0"/>
              </a:rPr>
              <a:t>Принцип персонификации </a:t>
            </a:r>
            <a:r>
              <a:rPr lang="ru-RU" sz="1600" dirty="0">
                <a:latin typeface="Arial" pitchFamily="34" charset="0"/>
                <a:ea typeface="Times New Roman"/>
                <a:cs typeface="Arial" pitchFamily="34" charset="0"/>
              </a:rPr>
              <a:t>предполагает выбор задач и средств сопровождения, адекватных социальной ситуации каждого ребенка</a:t>
            </a:r>
            <a:r>
              <a:rPr lang="ru-RU" sz="1600" dirty="0" smtClean="0">
                <a:latin typeface="Arial" pitchFamily="34" charset="0"/>
                <a:ea typeface="Times New Roman"/>
                <a:cs typeface="Arial" pitchFamily="34" charset="0"/>
              </a:rPr>
              <a:t>.</a:t>
            </a:r>
            <a:endParaRPr lang="ru-RU" sz="1600" i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r>
              <a:rPr lang="ru-RU" sz="1600" b="1" i="1" dirty="0">
                <a:latin typeface="Arial" pitchFamily="34" charset="0"/>
                <a:ea typeface="Calibri"/>
                <a:cs typeface="Arial" pitchFamily="34" charset="0"/>
              </a:rPr>
              <a:t>Принцип </a:t>
            </a:r>
            <a:r>
              <a:rPr lang="ru-RU" sz="1600" b="1" i="1" dirty="0" err="1">
                <a:latin typeface="Arial" pitchFamily="34" charset="0"/>
                <a:ea typeface="Calibri"/>
                <a:cs typeface="Arial" pitchFamily="34" charset="0"/>
              </a:rPr>
              <a:t>конвенциальности</a:t>
            </a:r>
            <a:r>
              <a:rPr lang="ru-RU" sz="1600" b="1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600" dirty="0">
                <a:latin typeface="Arial" pitchFamily="34" charset="0"/>
                <a:ea typeface="Times New Roman"/>
                <a:cs typeface="Arial" pitchFamily="34" charset="0"/>
              </a:rPr>
              <a:t>предполагает, что реализация задач сопровождения ограничена соглашением на его осуществление, основой которого являются потребности самого молодого человека</a:t>
            </a:r>
            <a:r>
              <a:rPr lang="ru-RU" sz="1600" dirty="0" smtClean="0">
                <a:latin typeface="Arial" pitchFamily="34" charset="0"/>
                <a:ea typeface="Times New Roman"/>
                <a:cs typeface="Arial" pitchFamily="34" charset="0"/>
              </a:rPr>
              <a:t>.</a:t>
            </a:r>
            <a:endParaRPr lang="ru-RU" sz="16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r>
              <a:rPr lang="ru-RU" sz="1600" b="1" i="1" dirty="0">
                <a:latin typeface="Arial" pitchFamily="34" charset="0"/>
                <a:ea typeface="Calibri"/>
                <a:cs typeface="Arial" pitchFamily="34" charset="0"/>
              </a:rPr>
              <a:t>Принцип оптимистической </a:t>
            </a:r>
            <a:r>
              <a:rPr lang="ru-RU" sz="1600" b="1" i="1" dirty="0" smtClean="0">
                <a:latin typeface="Arial" pitchFamily="34" charset="0"/>
                <a:ea typeface="Calibri"/>
                <a:cs typeface="Arial" pitchFamily="34" charset="0"/>
              </a:rPr>
              <a:t>стратегии </a:t>
            </a:r>
            <a:r>
              <a:rPr lang="ru-RU" sz="1600" dirty="0" smtClean="0">
                <a:latin typeface="Arial" pitchFamily="34" charset="0"/>
                <a:ea typeface="Times New Roman"/>
                <a:cs typeface="Arial" pitchFamily="34" charset="0"/>
              </a:rPr>
              <a:t>предполагает</a:t>
            </a:r>
            <a:r>
              <a:rPr lang="ru-RU" sz="1600" dirty="0">
                <a:latin typeface="Arial" pitchFamily="34" charset="0"/>
                <a:ea typeface="Times New Roman"/>
                <a:cs typeface="Arial" pitchFamily="34" charset="0"/>
              </a:rPr>
              <a:t>, что субъекты сопровождения рассматривают развитие ребенка с учетом того позитивного социального опыта, которым он владеет, при этом должны доминировать убеждение в позитивном его развитии</a:t>
            </a:r>
            <a:r>
              <a:rPr lang="ru-RU" sz="1600" dirty="0" smtClean="0">
                <a:latin typeface="Arial" pitchFamily="34" charset="0"/>
                <a:ea typeface="Times New Roman"/>
                <a:cs typeface="Arial" pitchFamily="34" charset="0"/>
              </a:rPr>
              <a:t>.</a:t>
            </a:r>
            <a:endParaRPr lang="ru-RU" sz="1600" i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r>
              <a:rPr lang="ru-RU" sz="1600" b="1" i="1" dirty="0">
                <a:latin typeface="Arial" pitchFamily="34" charset="0"/>
                <a:ea typeface="Calibri"/>
                <a:cs typeface="Arial" pitchFamily="34" charset="0"/>
              </a:rPr>
              <a:t>Принцип социального </a:t>
            </a:r>
            <a:r>
              <a:rPr lang="ru-RU" sz="1600" b="1" i="1" dirty="0" smtClean="0">
                <a:latin typeface="Arial" pitchFamily="34" charset="0"/>
                <a:ea typeface="Calibri"/>
                <a:cs typeface="Arial" pitchFamily="34" charset="0"/>
              </a:rPr>
              <a:t>закаливания </a:t>
            </a:r>
            <a:r>
              <a:rPr lang="ru-RU" sz="1600" dirty="0" smtClean="0">
                <a:latin typeface="Arial" pitchFamily="34" charset="0"/>
                <a:ea typeface="Calibri"/>
                <a:cs typeface="Arial" pitchFamily="34" charset="0"/>
              </a:rPr>
              <a:t>предполагает </a:t>
            </a:r>
            <a:r>
              <a:rPr lang="ru-RU" sz="1600" dirty="0">
                <a:latin typeface="Arial" pitchFamily="34" charset="0"/>
                <a:ea typeface="Calibri"/>
                <a:cs typeface="Arial" pitchFamily="34" charset="0"/>
              </a:rPr>
              <a:t>включение воспитанников в ситуации, требующие волевого усилия для преодоления негативного воздействия социума, овладения определенными способами этого преодоления, адекватных индивидуальным особенностям человека, формирования социального иммунитета, стрессоустойчивости, рефлексивной </a:t>
            </a:r>
            <a:r>
              <a:rPr lang="ru-RU" sz="1600" dirty="0" smtClean="0">
                <a:latin typeface="Arial" pitchFamily="34" charset="0"/>
                <a:ea typeface="Calibri"/>
                <a:cs typeface="Arial" pitchFamily="34" charset="0"/>
              </a:rPr>
              <a:t>позиции</a:t>
            </a:r>
            <a:endParaRPr lang="ru-RU" sz="16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066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34400" cy="75895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Этапы социально-педагогического сопровождения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2000" b="1" i="1" dirty="0" smtClean="0">
                <a:latin typeface="Arial" pitchFamily="34" charset="0"/>
                <a:ea typeface="Times New Roman"/>
                <a:cs typeface="Arial" pitchFamily="34" charset="0"/>
              </a:rPr>
              <a:t>Этап </a:t>
            </a:r>
            <a:r>
              <a:rPr lang="ru-RU" sz="2000" b="1" i="1" dirty="0" err="1">
                <a:latin typeface="Arial" pitchFamily="34" charset="0"/>
                <a:ea typeface="Times New Roman"/>
                <a:cs typeface="Arial" pitchFamily="34" charset="0"/>
              </a:rPr>
              <a:t>проблематизации</a:t>
            </a:r>
            <a:r>
              <a:rPr lang="ru-RU" sz="2000" dirty="0">
                <a:latin typeface="Times New Roman"/>
                <a:ea typeface="Times New Roman"/>
              </a:rPr>
              <a:t>. </a:t>
            </a:r>
            <a:r>
              <a:rPr lang="ru-RU" sz="2000" dirty="0">
                <a:latin typeface="Arial" pitchFamily="34" charset="0"/>
                <a:ea typeface="Times New Roman"/>
                <a:cs typeface="Arial" pitchFamily="34" charset="0"/>
              </a:rPr>
              <a:t>На этом этапе педагоги обнаруживают и актуализируют вместе с ребенком предмет социально-педагогического сопровождения, каковым является проблема, трудность, обида ребенка. Выявляется суть, причины возникновения, обнаруживаются противоречия, формулируется проблема.</a:t>
            </a:r>
          </a:p>
          <a:p>
            <a:r>
              <a:rPr lang="ru-RU" sz="2000" b="1" i="1" dirty="0" smtClean="0">
                <a:latin typeface="Arial" pitchFamily="34" charset="0"/>
                <a:ea typeface="Times New Roman"/>
                <a:cs typeface="Arial" pitchFamily="34" charset="0"/>
              </a:rPr>
              <a:t>Этап поисково-вариативный </a:t>
            </a:r>
            <a:r>
              <a:rPr lang="ru-RU" sz="2000" dirty="0" smtClean="0">
                <a:latin typeface="Arial" pitchFamily="34" charset="0"/>
                <a:ea typeface="Times New Roman"/>
                <a:cs typeface="Arial" pitchFamily="34" charset="0"/>
              </a:rPr>
              <a:t>. На этапе </a:t>
            </a:r>
            <a:r>
              <a:rPr lang="ru-RU" sz="2000" dirty="0">
                <a:latin typeface="Arial" pitchFamily="34" charset="0"/>
                <a:ea typeface="Times New Roman"/>
                <a:cs typeface="Arial" pitchFamily="34" charset="0"/>
              </a:rPr>
              <a:t>осуществляется поиск вариантов решения проблемы и определяется степень участия взрослого в этом процессе, а также средства сопровождения.</a:t>
            </a:r>
          </a:p>
          <a:p>
            <a:r>
              <a:rPr lang="ru-RU" sz="2000" b="1" i="1" dirty="0" smtClean="0">
                <a:latin typeface="Arial" pitchFamily="34" charset="0"/>
                <a:ea typeface="Times New Roman"/>
                <a:cs typeface="Arial" pitchFamily="34" charset="0"/>
              </a:rPr>
              <a:t>Этап практически-действенный</a:t>
            </a:r>
            <a:r>
              <a:rPr lang="ru-RU" sz="2000" dirty="0" smtClean="0">
                <a:latin typeface="Arial" pitchFamily="34" charset="0"/>
                <a:ea typeface="Times New Roman"/>
                <a:cs typeface="Arial" pitchFamily="34" charset="0"/>
              </a:rPr>
              <a:t>. Совершаются </a:t>
            </a:r>
            <a:r>
              <a:rPr lang="ru-RU" sz="2000" dirty="0">
                <a:latin typeface="Arial" pitchFamily="34" charset="0"/>
                <a:ea typeface="Times New Roman"/>
                <a:cs typeface="Arial" pitchFamily="34" charset="0"/>
              </a:rPr>
              <a:t>совместно с детьми реальные или виртуальные (в случае имитации ситуации) действия, которые приводят ребенка к решению проблемы.</a:t>
            </a:r>
          </a:p>
          <a:p>
            <a:r>
              <a:rPr lang="ru-RU" sz="2000" b="1" i="1" dirty="0" smtClean="0">
                <a:latin typeface="Arial" pitchFamily="34" charset="0"/>
                <a:ea typeface="Times New Roman"/>
                <a:cs typeface="Arial" pitchFamily="34" charset="0"/>
              </a:rPr>
              <a:t>Этап</a:t>
            </a:r>
            <a:r>
              <a:rPr lang="ru-RU" sz="2000" b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000" b="1" i="1" dirty="0" smtClean="0">
                <a:latin typeface="Arial" pitchFamily="34" charset="0"/>
                <a:ea typeface="Times New Roman"/>
                <a:cs typeface="Arial" pitchFamily="34" charset="0"/>
              </a:rPr>
              <a:t>аналитический </a:t>
            </a:r>
            <a:r>
              <a:rPr lang="ru-RU" sz="2000" b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ea typeface="Times New Roman"/>
                <a:cs typeface="Arial" pitchFamily="34" charset="0"/>
              </a:rPr>
              <a:t>этапе взрослые и дети анализируют происходящее, прогнозируют возможность появления новых трудностей и путей их преодоления.</a:t>
            </a:r>
            <a:endParaRPr lang="ru-RU" sz="20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201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34400" cy="758952"/>
          </a:xfrm>
        </p:spPr>
        <p:txBody>
          <a:bodyPr>
            <a:no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/>
                <a:cs typeface="Arial" pitchFamily="34" charset="0"/>
              </a:rPr>
              <a:t>Субъекты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/>
                <a:cs typeface="Arial" pitchFamily="34" charset="0"/>
              </a:rPr>
              <a:t>социально-педагогического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/>
                <a:cs typeface="Arial" pitchFamily="34" charset="0"/>
              </a:rPr>
              <a:t>сопровождения детей и молодежи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sz="2800" dirty="0" smtClean="0">
              <a:latin typeface="Times New Roman"/>
              <a:ea typeface="Times New Roman"/>
            </a:endParaRPr>
          </a:p>
          <a:p>
            <a:r>
              <a:rPr lang="ru-RU" sz="2800" dirty="0">
                <a:latin typeface="Arial" pitchFamily="34" charset="0"/>
                <a:ea typeface="Times New Roman"/>
                <a:cs typeface="Arial" pitchFamily="34" charset="0"/>
              </a:rPr>
              <a:t>профессионалы, которые осуществляют его целенаправленно в рамках реализации своих профессиональных функций (социальные педагоги, школьные психологи, классные руководители, воспитатели, организаторы работы с молодежью, работники социально-педагогических центров и др</a:t>
            </a:r>
            <a:r>
              <a:rPr lang="ru-RU" sz="2800" dirty="0" smtClean="0">
                <a:latin typeface="Arial" pitchFamily="34" charset="0"/>
                <a:ea typeface="Times New Roman"/>
                <a:cs typeface="Arial" pitchFamily="34" charset="0"/>
              </a:rPr>
              <a:t>.),</a:t>
            </a:r>
          </a:p>
          <a:p>
            <a:r>
              <a:rPr lang="ru-RU" sz="2800" dirty="0" smtClean="0">
                <a:latin typeface="Arial" pitchFamily="34" charset="0"/>
                <a:ea typeface="Times New Roman"/>
                <a:cs typeface="Arial" pitchFamily="34" charset="0"/>
              </a:rPr>
              <a:t>родители </a:t>
            </a:r>
            <a:r>
              <a:rPr lang="ru-RU" sz="2800" dirty="0">
                <a:latin typeface="Arial" pitchFamily="34" charset="0"/>
                <a:ea typeface="Times New Roman"/>
                <a:cs typeface="Arial" pitchFamily="34" charset="0"/>
              </a:rPr>
              <a:t>и родственники</a:t>
            </a:r>
            <a:r>
              <a:rPr lang="ru-RU" sz="2800" dirty="0" smtClean="0">
                <a:latin typeface="Arial" pitchFamily="34" charset="0"/>
                <a:ea typeface="Times New Roman"/>
                <a:cs typeface="Arial" pitchFamily="34" charset="0"/>
              </a:rPr>
              <a:t>;</a:t>
            </a:r>
            <a:endParaRPr lang="ru-RU" sz="2800" dirty="0">
              <a:latin typeface="Arial" pitchFamily="34" charset="0"/>
              <a:ea typeface="Times New Roman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203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195</TotalTime>
  <Words>551</Words>
  <Application>Microsoft Office PowerPoint</Application>
  <PresentationFormat>Экран (4:3)</PresentationFormat>
  <Paragraphs>33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Управление процессами социально-педагогического сопровождения обучающихся</vt:lpstr>
      <vt:lpstr>«Социально-педагогическое сопровождение». Понятие и сущность</vt:lpstr>
      <vt:lpstr>Презентация PowerPoint</vt:lpstr>
      <vt:lpstr>Презентация PowerPoint</vt:lpstr>
      <vt:lpstr> Цель  социально- педагогического сопровождения</vt:lpstr>
      <vt:lpstr> Проблемы, которые решает социально-педагогическое сопровождение</vt:lpstr>
      <vt:lpstr> Принципы социально-педагогического сопровождения</vt:lpstr>
      <vt:lpstr>Этапы социально-педагогического сопровождения</vt:lpstr>
      <vt:lpstr>Субъекты социально-педагогического сопровождения детей и молодежи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Юрманова</cp:lastModifiedBy>
  <cp:revision>9</cp:revision>
  <dcterms:created xsi:type="dcterms:W3CDTF">2018-10-24T11:50:30Z</dcterms:created>
  <dcterms:modified xsi:type="dcterms:W3CDTF">2018-10-25T02:42:26Z</dcterms:modified>
</cp:coreProperties>
</file>