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418" y="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Образовательный проект Роскомнадзора сайт: персональныеданные.дети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6EB4E13-C996-44B7-B513-89681BA0B513}" type="datetimeFigureOut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г. Красноярск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4C82EE8-9B1D-4AC2-AA37-5FC916118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348634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Образовательный проект Роскомнадзора сайт: персональныеданные.дети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71BBB67-05AF-48F1-B5EB-F5E8FC9904A8}" type="datetimeFigureOut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ru-RU"/>
              <a:t>г. Красноярск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EC6D567-9092-40E7-B694-7222EAE735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26345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AEB635-371F-41B7-A209-C0D1A14A1C95}" type="slidenum">
              <a:rPr lang="ru-RU" altLang="ru-RU" smtClean="0"/>
              <a:pPr eaLnBrk="1" hangingPunct="1"/>
              <a:t>1</a:t>
            </a:fld>
            <a:endParaRPr lang="ru-RU" altLang="ru-RU" smtClean="0"/>
          </a:p>
        </p:txBody>
      </p:sp>
      <p:sp>
        <p:nvSpPr>
          <p:cNvPr id="1229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/>
              <a:t>г. Красноярск</a:t>
            </a:r>
          </a:p>
        </p:txBody>
      </p:sp>
      <p:sp>
        <p:nvSpPr>
          <p:cNvPr id="12294" name="Верхний колонтитул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/>
              <a:t>Образовательный проект Роскомнадзора сайт: персональныеданные.дети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83E99-4A43-4641-A61D-0F3BFFB018EB}" type="datetime1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85ECB-B570-471C-9A07-35E496872D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88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94840-C868-4629-B89A-868B6EF22B12}" type="datetime1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DD336-FACB-49C3-8BF9-F967887A7E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90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EEC06-2FFC-41BB-9BC1-56DB4A464474}" type="datetime1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9E3A2-5D3C-48E9-A552-BE2D16AB5C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43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1951D-754D-45B0-9C2D-F8079648255D}" type="datetime1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5775-4189-4834-A301-D9F31DF1D9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310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2A3BB-2225-4872-AA22-B72428EF3868}" type="datetime1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AF7B4-F096-4E14-94FE-87D2EB538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57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04B21-5340-453A-8F46-C0D34A228100}" type="datetime1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69C86-62C0-407B-8258-E1DF4B5CD5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19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EED52-9544-4D65-B365-3DE2702C70A9}" type="datetime1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90DAF-3287-4D04-B078-4089B9C6F0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21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7B0DD-24DD-431D-9245-FBE628AB2E65}" type="datetime1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30979-3924-4810-8DD3-E422D4EC3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38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C0A3-E104-428E-BE25-21675DBB44FC}" type="datetime1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8108-193D-437D-8B9B-F64AB7A46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34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38E63-DFAE-441B-9731-16BA46610CEC}" type="datetime1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BB295-111A-4D3E-9BE7-A62D19C191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24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F9DEC-5B68-4CA2-B551-28B768E9D35D}" type="datetime1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670B6-08B8-434B-8EB1-947CFA991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103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09E12E-7E6B-46AD-9D5D-DDA2A0E66878}" type="datetime1">
              <a:rPr lang="ru-RU"/>
              <a:pPr>
                <a:defRPr/>
              </a:pPr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4B885F-D549-4FCA-85B6-CC3B1D43D0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88" y="908050"/>
            <a:ext cx="7500937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Обеспечение информационной безопасности детства</a:t>
            </a:r>
            <a:endParaRPr lang="ru-RU" b="1" dirty="0" smtClean="0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4438" y="3536950"/>
            <a:ext cx="4751387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428625"/>
            <a:ext cx="8567737" cy="1344613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Социальные сети.</a:t>
            </a:r>
            <a:br>
              <a:rPr lang="ru-RU" altLang="ru-RU" sz="4000" smtClean="0"/>
            </a:br>
            <a:r>
              <a:rPr lang="ru-RU" altLang="ru-RU" sz="4000" smtClean="0"/>
              <a:t> Быть или не быть, вот в чем вопрос….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24200" y="6237288"/>
            <a:ext cx="2895600" cy="360362"/>
          </a:xfrm>
        </p:spPr>
        <p:txBody>
          <a:bodyPr/>
          <a:lstStyle/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  <a:endParaRPr lang="ru-RU" dirty="0"/>
          </a:p>
        </p:txBody>
      </p:sp>
      <p:pic>
        <p:nvPicPr>
          <p:cNvPr id="3076" name="Picture 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40088" y="1765300"/>
            <a:ext cx="2268537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 marL="0" indent="0" algn="ctr">
              <a:buFont typeface="Arial" charset="0"/>
              <a:buNone/>
              <a:defRPr/>
            </a:pPr>
            <a:r>
              <a:rPr lang="ru-RU" dirty="0" smtClean="0"/>
              <a:t>Польза и вред социальных сетей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Кому доступна, указанная информация?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185737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altLang="ru-RU" smtClean="0"/>
              <a:t>   </a:t>
            </a:r>
            <a:r>
              <a:rPr lang="ru-RU" altLang="ru-RU" sz="2400" smtClean="0"/>
              <a:t>«Размещая информацию на персональной странице, в том числе, свои персональные данные, Пользователь осознает и соглашается с тем, что указанная информация может быть доступна другим пользователям сети Интернет»  *</a:t>
            </a:r>
          </a:p>
          <a:p>
            <a:pPr algn="r" eaLnBrk="1" hangingPunct="1">
              <a:buFont typeface="Arial" charset="0"/>
              <a:buNone/>
            </a:pPr>
            <a:r>
              <a:rPr lang="ru-RU" altLang="ru-RU" sz="2400" smtClean="0"/>
              <a:t>    </a:t>
            </a:r>
            <a:endParaRPr lang="ru-RU" altLang="ru-RU" sz="2000" i="1" smtClean="0"/>
          </a:p>
        </p:txBody>
      </p:sp>
      <p:pic>
        <p:nvPicPr>
          <p:cNvPr id="4100" name="Рисунок 3" descr="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3357563"/>
            <a:ext cx="475297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Прямоугольник 4"/>
          <p:cNvSpPr>
            <a:spLocks noChangeArrowheads="1"/>
          </p:cNvSpPr>
          <p:nvPr/>
        </p:nvSpPr>
        <p:spPr bwMode="auto">
          <a:xfrm>
            <a:off x="5651500" y="3106738"/>
            <a:ext cx="3143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ru-RU" altLang="ru-RU" i="1">
                <a:latin typeface="Calibri" pitchFamily="34" charset="0"/>
              </a:rPr>
              <a:t>* Выдержка из Правил «ВКонтакте», которые почти никто не читает при регистрации!</a:t>
            </a:r>
            <a:endParaRPr lang="ru-RU" altLang="ru-RU">
              <a:latin typeface="Calibri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92868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Персональные данные - вся информация, указанная Вами при регистрации и в дальнейшем размещаемая на странице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2214563"/>
            <a:ext cx="4786313" cy="39116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ФИО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email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Номер телефона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Школа, класс…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Адрес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Фото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Сведения о предпочтениях (группы, посты и т.д.)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 smtClean="0"/>
              <a:t>Геопозиция</a:t>
            </a: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IP-</a:t>
            </a:r>
            <a:r>
              <a:rPr lang="ru-RU" sz="2400" dirty="0" smtClean="0"/>
              <a:t>адрес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и т.д.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sp>
        <p:nvSpPr>
          <p:cNvPr id="5125" name="AutoShape 7" descr="http://%D0%BF%D0%B5%D1%80%D1%81%D0%BE%D0%BD%D0%B0%D0%BB%D1%8C%D0%BD%D1%8B%D0%B5%D0%B4%D0%B0%D0%BD%D0%BD%D1%8B%D0%B5.%D0%B4%D0%B5%D1%82%D0%B8/autothumbs.php?img=/images/18_700_984.jpg"/>
          <p:cNvSpPr>
            <a:spLocks noChangeAspect="1" noChangeArrowheads="1"/>
          </p:cNvSpPr>
          <p:nvPr/>
        </p:nvSpPr>
        <p:spPr bwMode="auto">
          <a:xfrm>
            <a:off x="155575" y="-4495800"/>
            <a:ext cx="6667500" cy="937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26" name="AutoShape 9" descr="http://%D0%BF%D0%B5%D1%80%D1%81%D0%BE%D0%BD%D0%B0%D0%BB%D1%8C%D0%BD%D1%8B%D0%B5%D0%B4%D0%B0%D0%BD%D0%BD%D1%8B%D0%B5.%D0%B4%D0%B5%D1%82%D0%B8/autothumbs.php?img=/images/18_700_984.jpg"/>
          <p:cNvSpPr>
            <a:spLocks noChangeAspect="1" noChangeArrowheads="1"/>
          </p:cNvSpPr>
          <p:nvPr/>
        </p:nvSpPr>
        <p:spPr bwMode="auto">
          <a:xfrm>
            <a:off x="307975" y="-4343400"/>
            <a:ext cx="6667500" cy="937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27" name="AutoShape 12" descr="http://%D0%BF%D0%B5%D1%80%D1%81%D0%BE%D0%BD%D0%B0%D0%BB%D1%8C%D0%BD%D1%8B%D0%B5%D0%B4%D0%B0%D0%BD%D0%BD%D1%8B%D0%B5.%D0%B4%D0%B5%D1%82%D0%B8/images/risunok_2.jpg"/>
          <p:cNvSpPr>
            <a:spLocks noChangeAspect="1" noChangeArrowheads="1"/>
          </p:cNvSpPr>
          <p:nvPr/>
        </p:nvSpPr>
        <p:spPr bwMode="auto">
          <a:xfrm>
            <a:off x="155575" y="-2262188"/>
            <a:ext cx="6667500" cy="4714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28" name="AutoShape 15" descr="http://%D0%BF%D0%B5%D1%80%D1%81%D0%BE%D0%BD%D0%B0%D0%BB%D1%8C%D0%BD%D1%8B%D0%B5%D0%B4%D0%B0%D0%BD%D0%BD%D1%8B%D0%B5.%D0%B4%D0%B5%D1%82%D0%B8/images/risunok_2.jpg"/>
          <p:cNvSpPr>
            <a:spLocks noChangeAspect="1" noChangeArrowheads="1"/>
          </p:cNvSpPr>
          <p:nvPr/>
        </p:nvSpPr>
        <p:spPr bwMode="auto">
          <a:xfrm>
            <a:off x="307975" y="-2109788"/>
            <a:ext cx="6667500" cy="4714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29" name="AutoShape 17" descr="http://%D0%BF%D0%B5%D1%80%D1%81%D0%BE%D0%BD%D0%B0%D0%BB%D1%8C%D0%BD%D1%8B%D0%B5%D0%B4%D0%B0%D0%BD%D0%BD%D1%8B%D0%B5.%D0%B4%D0%B5%D1%82%D0%B8/images/risunok_2.jpg"/>
          <p:cNvSpPr>
            <a:spLocks noChangeAspect="1" noChangeArrowheads="1"/>
          </p:cNvSpPr>
          <p:nvPr/>
        </p:nvSpPr>
        <p:spPr bwMode="auto">
          <a:xfrm>
            <a:off x="460375" y="-1957388"/>
            <a:ext cx="6667500" cy="4714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30" name="AutoShape 23" descr="http://%D0%BF%D0%B5%D1%80%D1%81%D0%BE%D0%BD%D0%B0%D0%BB%D1%8C%D0%BD%D1%8B%D0%B5%D0%B4%D0%B0%D0%BD%D0%BD%D1%8B%D0%B5.%D0%B4%D0%B5%D1%82%D0%B8/autothumbs.php?img=/images/1_overin_700_508.jpg"/>
          <p:cNvSpPr>
            <a:spLocks noChangeAspect="1" noChangeArrowheads="1"/>
          </p:cNvSpPr>
          <p:nvPr/>
        </p:nvSpPr>
        <p:spPr bwMode="auto">
          <a:xfrm>
            <a:off x="155575" y="-2316163"/>
            <a:ext cx="6667500" cy="4838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5131" name="Picture 2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19650" y="2555875"/>
            <a:ext cx="4006850" cy="332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642938"/>
            <a:ext cx="8229600" cy="714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Риски размещения информации в сети</a:t>
            </a:r>
            <a:r>
              <a:rPr lang="ru-RU" dirty="0" smtClean="0"/>
              <a:t>:</a:t>
            </a:r>
          </a:p>
        </p:txBody>
      </p:sp>
      <p:sp>
        <p:nvSpPr>
          <p:cNvPr id="6148" name="Содержимое 2"/>
          <p:cNvSpPr>
            <a:spLocks noGrp="1"/>
          </p:cNvSpPr>
          <p:nvPr>
            <p:ph idx="1"/>
          </p:nvPr>
        </p:nvSpPr>
        <p:spPr>
          <a:xfrm>
            <a:off x="1331913" y="1268413"/>
            <a:ext cx="7200900" cy="2376487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dirty="0" smtClean="0"/>
              <a:t>Информация может попасть в руки злоумышленникам </a:t>
            </a:r>
          </a:p>
          <a:p>
            <a:pPr eaLnBrk="1" hangingPunct="1">
              <a:defRPr/>
            </a:pPr>
            <a:r>
              <a:rPr lang="ru-RU" sz="1800" dirty="0" smtClean="0"/>
              <a:t>Взросление (размещенный Вами пост сегодня, через несколько лет может вызвать у Вас чувства стыда и неуместности)</a:t>
            </a:r>
          </a:p>
          <a:p>
            <a:pPr eaLnBrk="1" hangingPunct="1">
              <a:defRPr/>
            </a:pPr>
            <a:r>
              <a:rPr lang="ru-RU" sz="1800" dirty="0" smtClean="0"/>
              <a:t>Ответственность (общаясь в </a:t>
            </a:r>
            <a:r>
              <a:rPr lang="ru-RU" sz="1800" dirty="0" err="1" smtClean="0"/>
              <a:t>соц.сетях</a:t>
            </a:r>
            <a:r>
              <a:rPr lang="ru-RU" sz="1800" dirty="0" smtClean="0"/>
              <a:t> можно оскорбить человека, за что предусмотрена ответственность - статья 5.61 КоАП РФ)</a:t>
            </a:r>
          </a:p>
          <a:p>
            <a:pPr eaLnBrk="1" hangingPunct="1">
              <a:defRPr/>
            </a:pPr>
            <a:r>
              <a:rPr lang="ru-RU" sz="1800" dirty="0" smtClean="0"/>
              <a:t>Размещаемая Вами информация, может негативно отразиться на родителях</a:t>
            </a:r>
          </a:p>
          <a:p>
            <a:pPr eaLnBrk="1" hangingPunct="1">
              <a:defRPr/>
            </a:pPr>
            <a:r>
              <a:rPr lang="ru-RU" sz="1800" dirty="0" smtClean="0"/>
              <a:t>Размещаемая Вами информация, может негативно отразиться на Вашем будущем (учеба, работа…). Интернет «помнит всё»!!!!!</a:t>
            </a:r>
          </a:p>
          <a:p>
            <a:pPr marL="3949700" indent="0" eaLnBrk="1" hangingPunct="1">
              <a:buFont typeface="Arial" charset="0"/>
              <a:buNone/>
              <a:defRPr/>
            </a:pPr>
            <a:endParaRPr lang="ru-RU" sz="1800" dirty="0" smtClean="0"/>
          </a:p>
          <a:p>
            <a:pPr marL="3584575" indent="0" algn="ctr">
              <a:buFont typeface="Arial" charset="0"/>
              <a:buNone/>
              <a:defRPr/>
            </a:pPr>
            <a:r>
              <a:rPr lang="ru-RU" sz="2000" dirty="0"/>
              <a:t> </a:t>
            </a:r>
            <a:r>
              <a:rPr lang="ru-RU" sz="2000" b="1" dirty="0">
                <a:solidFill>
                  <a:prstClr val="black"/>
                </a:solidFill>
              </a:rPr>
              <a:t>«Виртуальная реальность</a:t>
            </a:r>
            <a:r>
              <a:rPr lang="ru-RU" sz="2000" dirty="0">
                <a:solidFill>
                  <a:prstClr val="black"/>
                </a:solidFill>
              </a:rPr>
              <a:t>»!!!! Второе </a:t>
            </a:r>
            <a:r>
              <a:rPr lang="ru-RU" sz="2000" dirty="0" smtClean="0">
                <a:solidFill>
                  <a:prstClr val="black"/>
                </a:solidFill>
              </a:rPr>
              <a:t>слово </a:t>
            </a:r>
            <a:r>
              <a:rPr lang="ru-RU" sz="2000" dirty="0">
                <a:solidFill>
                  <a:prstClr val="black"/>
                </a:solidFill>
              </a:rPr>
              <a:t>точно отражает суть дела: </a:t>
            </a:r>
            <a:r>
              <a:rPr lang="ru-RU" sz="2000" b="1" dirty="0">
                <a:solidFill>
                  <a:prstClr val="black"/>
                </a:solidFill>
              </a:rPr>
              <a:t>всё, что происходит в Сети, реально, и опасности там тоже реальны</a:t>
            </a:r>
            <a:r>
              <a:rPr lang="ru-RU" sz="2000" dirty="0">
                <a:solidFill>
                  <a:prstClr val="black"/>
                </a:solidFill>
              </a:rPr>
              <a:t>. </a:t>
            </a:r>
          </a:p>
          <a:p>
            <a:pPr marL="0" indent="0">
              <a:buFont typeface="Arial" charset="0"/>
              <a:buNone/>
              <a:defRPr/>
            </a:pPr>
            <a:endParaRPr lang="ru-RU" sz="2000" dirty="0"/>
          </a:p>
          <a:p>
            <a:pPr marL="0" indent="0" eaLnBrk="1" hangingPunct="1">
              <a:buFont typeface="Arial" charset="0"/>
              <a:buNone/>
              <a:defRPr/>
            </a:pPr>
            <a:endParaRPr lang="ru-RU" sz="2000" dirty="0" smtClean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проект </a:t>
            </a:r>
            <a:r>
              <a:rPr lang="ru-RU" dirty="0" err="1"/>
              <a:t>Роскомнадзора</a:t>
            </a:r>
            <a:r>
              <a:rPr lang="ru-RU" dirty="0"/>
              <a:t> "</a:t>
            </a:r>
            <a:r>
              <a:rPr lang="ru-RU" dirty="0" err="1"/>
              <a:t>Персональныеданные.дети</a:t>
            </a:r>
            <a:r>
              <a:rPr lang="ru-RU" dirty="0"/>
              <a:t>"</a:t>
            </a:r>
          </a:p>
        </p:txBody>
      </p:sp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450" y="4292600"/>
            <a:ext cx="2865438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ru-RU" altLang="ru-RU" sz="3200" b="1" smtClean="0"/>
              <a:t>Как общаться в Сети</a:t>
            </a:r>
            <a:endParaRPr lang="ru-RU" alt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955675"/>
            <a:ext cx="7775575" cy="4525963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1. Не выкладывайте личную информацию (совместные фотографии, видео, иные данные) о ваших друзьях в Интернет без их разрешения.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2. Не отправляйте свои персональные данные, а также свои видео и фото людям, с которыми вы познакомились в Интернете, тем более если вы не знаете их в реальной жизни.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3</a:t>
            </a:r>
            <a:r>
              <a:rPr lang="ru-RU" dirty="0" smtClean="0"/>
              <a:t>. При общении с другими пользователями старайтесь быть вежливыми, деликатными, тактичными и дружелюбными.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4</a:t>
            </a:r>
            <a:r>
              <a:rPr lang="ru-RU" dirty="0" smtClean="0"/>
              <a:t>. Старайтесь не реагировать на обидные комментарии, хамство и грубость других пользователей.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5</a:t>
            </a:r>
            <a:r>
              <a:rPr lang="ru-RU" dirty="0" smtClean="0"/>
              <a:t>. Если решить проблему мирным путем не удалось, напишите жалобу администратору сайта, потребуйте заблокировать обидчика.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6</a:t>
            </a:r>
            <a:r>
              <a:rPr lang="ru-RU" dirty="0" smtClean="0"/>
              <a:t>. Если администратор сайта отказался вам помочь, прекратите пользоваться таким ресурсом и удалите оттуда свои данные.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7</a:t>
            </a:r>
            <a:r>
              <a:rPr lang="ru-RU" dirty="0" smtClean="0"/>
              <a:t>. Не используйте Сеть для распространения сплетен, угроз или хулиганства.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8</a:t>
            </a:r>
            <a:r>
              <a:rPr lang="ru-RU" dirty="0" smtClean="0"/>
              <a:t>. Не встречайтесь в реальной жизни с </a:t>
            </a:r>
            <a:r>
              <a:rPr lang="ru-RU" dirty="0" err="1" smtClean="0"/>
              <a:t>онлайн-знакомыми</a:t>
            </a:r>
            <a:r>
              <a:rPr lang="ru-RU" dirty="0" smtClean="0"/>
              <a:t> без разрешения родителей или в отсутствие взрослого человека.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21388" y="4508500"/>
            <a:ext cx="2820987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8" descr="10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3800" y="4076700"/>
            <a:ext cx="3852863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357188" y="428625"/>
            <a:ext cx="8229600" cy="868363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>Безопасность Ваших данных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850" y="1196975"/>
            <a:ext cx="8501063" cy="414337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     Также как и личный дом с вещами и ценностями, надо держать взаперти свой аккаунт с личной информацией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При составлении паролей рекомендуется придерживаться следующих правил:</a:t>
            </a: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Пароль должен содержать не менее </a:t>
            </a:r>
            <a:r>
              <a:rPr lang="ru-RU" sz="2400" b="1" dirty="0" smtClean="0"/>
              <a:t>шести</a:t>
            </a:r>
            <a:r>
              <a:rPr lang="ru-RU" sz="2400" dirty="0" smtClean="0"/>
              <a:t> символов.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В состав пароля могут входить цифры, латинские буквы, пробелы и специальные символы («</a:t>
            </a:r>
            <a:r>
              <a:rPr lang="ru-RU" sz="2400" b="1" dirty="0" smtClean="0"/>
              <a:t>.</a:t>
            </a:r>
            <a:r>
              <a:rPr lang="ru-RU" sz="2400" dirty="0" smtClean="0"/>
              <a:t>», «</a:t>
            </a:r>
            <a:r>
              <a:rPr lang="ru-RU" sz="2400" b="1" dirty="0" smtClean="0"/>
              <a:t>,</a:t>
            </a:r>
            <a:r>
              <a:rPr lang="ru-RU" sz="2400" dirty="0" smtClean="0"/>
              <a:t>», «</a:t>
            </a:r>
            <a:r>
              <a:rPr lang="ru-RU" sz="2400" b="1" dirty="0" smtClean="0"/>
              <a:t>?</a:t>
            </a:r>
            <a:r>
              <a:rPr lang="ru-RU" sz="2400" dirty="0" smtClean="0"/>
              <a:t>», «</a:t>
            </a:r>
            <a:r>
              <a:rPr lang="ru-RU" sz="2400" b="1" dirty="0" smtClean="0"/>
              <a:t>!</a:t>
            </a:r>
            <a:r>
              <a:rPr lang="ru-RU" sz="2400" dirty="0" smtClean="0"/>
              <a:t>», «</a:t>
            </a:r>
            <a:r>
              <a:rPr lang="ru-RU" sz="2400" b="1" dirty="0" smtClean="0"/>
              <a:t>&lt;</a:t>
            </a:r>
            <a:r>
              <a:rPr lang="ru-RU" sz="2400" dirty="0" smtClean="0"/>
              <a:t>», «</a:t>
            </a:r>
            <a:r>
              <a:rPr lang="ru-RU" sz="2400" b="1" dirty="0" smtClean="0"/>
              <a:t>&gt;</a:t>
            </a:r>
            <a:r>
              <a:rPr lang="ru-RU" sz="2400" dirty="0" smtClean="0"/>
              <a:t>». «</a:t>
            </a:r>
            <a:r>
              <a:rPr lang="ru-RU" sz="2400" b="1" dirty="0" smtClean="0"/>
              <a:t>”</a:t>
            </a:r>
            <a:r>
              <a:rPr lang="ru-RU" sz="2400" dirty="0" smtClean="0"/>
              <a:t>» и др. 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Рекомендуется составлять пароль из смешанного набора цифровых и буквенных (прописных и строчных) символов.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Не используйте в качестве пароля:</a:t>
            </a: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Общеупотребительные слова и устойчивые словосочетания.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Наборы символов, представляющие собой комбинации клавиш, расположенных подряд на клавиатуре, такие как: </a:t>
            </a:r>
            <a:r>
              <a:rPr lang="ru-RU" sz="2400" b="1" dirty="0" err="1" smtClean="0"/>
              <a:t>qwerty</a:t>
            </a:r>
            <a:r>
              <a:rPr lang="ru-RU" sz="2400" dirty="0" smtClean="0"/>
              <a:t>, </a:t>
            </a:r>
            <a:r>
              <a:rPr lang="ru-RU" sz="2400" b="1" dirty="0" smtClean="0"/>
              <a:t>123456789</a:t>
            </a:r>
            <a:r>
              <a:rPr lang="ru-RU" sz="2400" dirty="0" smtClean="0"/>
              <a:t>, </a:t>
            </a:r>
            <a:r>
              <a:rPr lang="ru-RU" sz="2400" b="1" dirty="0" err="1" smtClean="0"/>
              <a:t>qazxsw</a:t>
            </a:r>
            <a:r>
              <a:rPr lang="ru-RU" sz="2400" dirty="0" smtClean="0"/>
              <a:t> и т. п.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Персональные данные: </a:t>
            </a:r>
            <a:r>
              <a:rPr lang="ru-RU" sz="2400" b="1" dirty="0" smtClean="0"/>
              <a:t>имена, фамилии</a:t>
            </a:r>
            <a:r>
              <a:rPr lang="ru-RU" sz="2400" dirty="0" smtClean="0"/>
              <a:t>, </a:t>
            </a:r>
            <a:r>
              <a:rPr lang="ru-RU" sz="2400" b="1" dirty="0" smtClean="0"/>
              <a:t>адреса</a:t>
            </a:r>
            <a:r>
              <a:rPr lang="ru-RU" sz="2400" dirty="0" smtClean="0"/>
              <a:t>, </a:t>
            </a:r>
            <a:r>
              <a:rPr lang="ru-RU" sz="2400" b="1" dirty="0" smtClean="0"/>
              <a:t>номера паспортов</a:t>
            </a:r>
            <a:r>
              <a:rPr lang="ru-RU" sz="2400" dirty="0" smtClean="0"/>
              <a:t>, </a:t>
            </a:r>
            <a:r>
              <a:rPr lang="ru-RU" sz="2400" b="1" dirty="0" smtClean="0"/>
              <a:t>страховых свидетельств и т.д.</a:t>
            </a: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altLang="ru-RU" sz="3200" smtClean="0"/>
              <a:t>О портале персональныеданные.дети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900113" y="2133600"/>
            <a:ext cx="7786687" cy="3992563"/>
          </a:xfrm>
        </p:spPr>
        <p:txBody>
          <a:bodyPr/>
          <a:lstStyle/>
          <a:p>
            <a:endParaRPr lang="ru-RU" altLang="ru-RU" sz="2000" smtClean="0"/>
          </a:p>
          <a:p>
            <a:endParaRPr lang="ru-RU" altLang="ru-RU" sz="2000" smtClean="0"/>
          </a:p>
          <a:p>
            <a:pPr algn="just"/>
            <a:r>
              <a:rPr lang="ru-RU" altLang="ru-RU" sz="2000" smtClean="0"/>
              <a:t>Здесь Вы найдете различные материалы, которые были разработаны специалистами Роскомнадзора, не только для педагогов и родителей, которые хотят помочь детям понять важность конфиденциальности личной жизни при использовании цифровых технологий, но также для молодых людей, которые с легкостью и энтузиазмом используют среду Интернет.</a:t>
            </a:r>
          </a:p>
          <a:p>
            <a:pPr algn="just"/>
            <a:r>
              <a:rPr lang="ru-RU" altLang="ru-RU" sz="2000" smtClean="0"/>
              <a:t>Портал поможет детям понимать последствия, которые информационные технологии могут оказать на личную жизнь, и предоставить им инструменты и информацию, необходимые для принятия решений в вопросах виртуальной жизни.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  <a:endParaRPr lang="ru-RU" dirty="0"/>
          </a:p>
        </p:txBody>
      </p:sp>
      <p:pic>
        <p:nvPicPr>
          <p:cNvPr id="9221" name="Объект 4" descr="http://school55rzn.ucoz.ru/2016/3/banner_pers_dannye.jp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8188" y="1341438"/>
            <a:ext cx="460851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95288" y="1196975"/>
            <a:ext cx="8248650" cy="1647825"/>
          </a:xfrm>
        </p:spPr>
        <p:txBody>
          <a:bodyPr/>
          <a:lstStyle/>
          <a:p>
            <a:pPr eaLnBrk="1" hangingPunct="1"/>
            <a:r>
              <a:rPr lang="ru-RU" altLang="ru-RU" smtClean="0"/>
              <a:t>Спасибо за внимание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проект Роскомнадзора "Персональныеданные.дети"</a:t>
            </a:r>
          </a:p>
        </p:txBody>
      </p:sp>
      <p:pic>
        <p:nvPicPr>
          <p:cNvPr id="10244" name="Picture 9" descr="http://socdep.adm44.ru/i/u/61knop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565400"/>
            <a:ext cx="6408737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524</Words>
  <Application>Microsoft Office PowerPoint</Application>
  <PresentationFormat>Экран (4:3)</PresentationFormat>
  <Paragraphs>68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Обеспечение информационной безопасности детства</vt:lpstr>
      <vt:lpstr>Социальные сети.  Быть или не быть, вот в чем вопрос….</vt:lpstr>
      <vt:lpstr>Кому доступна, указанная информация?</vt:lpstr>
      <vt:lpstr>Персональные данные - вся информация, указанная Вами при регистрации и в дальнейшем размещаемая на странице: </vt:lpstr>
      <vt:lpstr>Риски размещения информации в сети:</vt:lpstr>
      <vt:lpstr>Как общаться в Сети</vt:lpstr>
      <vt:lpstr>Безопасность Ваших данных</vt:lpstr>
      <vt:lpstr>О портале персональныеданные.дети</vt:lpstr>
      <vt:lpstr>Спасибо за внимание</vt:lpstr>
    </vt:vector>
  </TitlesOfParts>
  <Company>Roskomnadzor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в в сети Интернет</dc:title>
  <dc:creator>Shevcov</dc:creator>
  <cp:lastModifiedBy>GordeevAV</cp:lastModifiedBy>
  <cp:revision>41</cp:revision>
  <dcterms:created xsi:type="dcterms:W3CDTF">2018-05-10T01:03:37Z</dcterms:created>
  <dcterms:modified xsi:type="dcterms:W3CDTF">2018-11-09T04:20:47Z</dcterms:modified>
</cp:coreProperties>
</file>