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0" r:id="rId2"/>
    <p:sldId id="306" r:id="rId3"/>
    <p:sldId id="307" r:id="rId4"/>
    <p:sldId id="313" r:id="rId5"/>
    <p:sldId id="310" r:id="rId6"/>
    <p:sldId id="311" r:id="rId7"/>
    <p:sldId id="312" r:id="rId8"/>
    <p:sldId id="320" r:id="rId9"/>
    <p:sldId id="315" r:id="rId10"/>
    <p:sldId id="317" r:id="rId11"/>
    <p:sldId id="318" r:id="rId12"/>
    <p:sldId id="319" r:id="rId13"/>
    <p:sldId id="314" r:id="rId14"/>
    <p:sldId id="292"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26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Microsoft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562223736117493"/>
          <c:y val="0"/>
          <c:w val="0.50108008181705233"/>
          <c:h val="0.90105935586025954"/>
        </c:manualLayout>
      </c:layout>
      <c:barChart>
        <c:barDir val="bar"/>
        <c:grouping val="clustered"/>
        <c:varyColors val="0"/>
        <c:ser>
          <c:idx val="0"/>
          <c:order val="0"/>
          <c:tx>
            <c:strRef>
              <c:f>Лист1!$B$1</c:f>
              <c:strCache>
                <c:ptCount val="1"/>
                <c:pt idx="0">
                  <c:v>Ряд 1</c:v>
                </c:pt>
              </c:strCache>
            </c:strRef>
          </c:tx>
          <c:spPr>
            <a:solidFill>
              <a:srgbClr val="4F81BD"/>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Лист1!$A$2:$A$16</c:f>
              <c:strCache>
                <c:ptCount val="15"/>
                <c:pt idx="0">
                  <c:v>МБДОУ «Детский сад №29»</c:v>
                </c:pt>
                <c:pt idx="1">
                  <c:v>МБДОУ «Детский сад общеразвивающего вида №44»</c:v>
                </c:pt>
                <c:pt idx="2">
                  <c:v>МБДОУ «Центр развития ребенка - детский сад 46»</c:v>
                </c:pt>
                <c:pt idx="3">
                  <c:v>МБДОУ «Детский сад №101»</c:v>
                </c:pt>
                <c:pt idx="4">
                  <c:v>МБДОУ «Детский сад №77»</c:v>
                </c:pt>
                <c:pt idx="5">
                  <c:v>МБДОУ «Центр развития ребенка - детский сад №82»</c:v>
                </c:pt>
                <c:pt idx="6">
                  <c:v>МБУ ДО «Детско-юношеский центр»</c:v>
                </c:pt>
                <c:pt idx="7">
                  <c:v>МБДОУ «Детский сад №34»</c:v>
                </c:pt>
                <c:pt idx="8">
                  <c:v>МБДОУ «Центр развития ребенка - детский сад 35»</c:v>
                </c:pt>
                <c:pt idx="9">
                  <c:v>МБДОУ «Детский сад комбинированного вида 55»</c:v>
                </c:pt>
                <c:pt idx="10">
                  <c:v>МБДОУ «Детский сад №17»</c:v>
                </c:pt>
                <c:pt idx="11">
                  <c:v>МБДОУ «Детский сад №6»</c:v>
                </c:pt>
                <c:pt idx="12">
                  <c:v>МБДОУ «Центр развития ребенка - детский сад 51»</c:v>
                </c:pt>
                <c:pt idx="13">
                  <c:v>МБОУ «Начальная общеобразовательная школа – интернат №4»</c:v>
                </c:pt>
                <c:pt idx="14">
                  <c:v>МБОУ «Средняя общеобразовательная школа №35»</c:v>
                </c:pt>
              </c:strCache>
            </c:strRef>
          </c:cat>
          <c:val>
            <c:numRef>
              <c:f>Лист1!$B$2:$B$16</c:f>
              <c:numCache>
                <c:formatCode>General</c:formatCode>
                <c:ptCount val="15"/>
                <c:pt idx="0">
                  <c:v>97.88</c:v>
                </c:pt>
                <c:pt idx="1">
                  <c:v>97.3</c:v>
                </c:pt>
                <c:pt idx="2">
                  <c:v>96.66</c:v>
                </c:pt>
                <c:pt idx="3">
                  <c:v>96.28</c:v>
                </c:pt>
                <c:pt idx="4">
                  <c:v>96</c:v>
                </c:pt>
                <c:pt idx="5">
                  <c:v>95.94</c:v>
                </c:pt>
                <c:pt idx="6">
                  <c:v>95.76</c:v>
                </c:pt>
                <c:pt idx="7">
                  <c:v>95.02</c:v>
                </c:pt>
                <c:pt idx="8">
                  <c:v>94.56</c:v>
                </c:pt>
                <c:pt idx="9">
                  <c:v>93.8</c:v>
                </c:pt>
                <c:pt idx="10">
                  <c:v>93.62</c:v>
                </c:pt>
                <c:pt idx="11">
                  <c:v>93.6</c:v>
                </c:pt>
                <c:pt idx="12">
                  <c:v>93.4</c:v>
                </c:pt>
                <c:pt idx="13">
                  <c:v>93.34</c:v>
                </c:pt>
                <c:pt idx="14">
                  <c:v>93.1</c:v>
                </c:pt>
              </c:numCache>
            </c:numRef>
          </c:val>
          <c:extLst xmlns:c16r2="http://schemas.microsoft.com/office/drawing/2015/06/chart">
            <c:ext xmlns:c16="http://schemas.microsoft.com/office/drawing/2014/chart" uri="{C3380CC4-5D6E-409C-BE32-E72D297353CC}">
              <c16:uniqueId val="{00000000-ECF9-4C16-93E5-B9C72B42A5C6}"/>
            </c:ext>
          </c:extLst>
        </c:ser>
        <c:dLbls>
          <c:showLegendKey val="0"/>
          <c:showVal val="0"/>
          <c:showCatName val="0"/>
          <c:showSerName val="0"/>
          <c:showPercent val="0"/>
          <c:showBubbleSize val="0"/>
        </c:dLbls>
        <c:gapWidth val="182"/>
        <c:axId val="82267520"/>
        <c:axId val="108000384"/>
      </c:barChart>
      <c:catAx>
        <c:axId val="822675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08000384"/>
        <c:crosses val="autoZero"/>
        <c:auto val="1"/>
        <c:lblAlgn val="ctr"/>
        <c:lblOffset val="100"/>
        <c:noMultiLvlLbl val="0"/>
      </c:catAx>
      <c:valAx>
        <c:axId val="108000384"/>
        <c:scaling>
          <c:orientation val="minMax"/>
          <c:max val="99"/>
          <c:min val="91"/>
        </c:scaling>
        <c:delete val="1"/>
        <c:axPos val="t"/>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82267520"/>
        <c:crosses val="autoZero"/>
        <c:crossBetween val="between"/>
        <c:majorUnit val="1"/>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latin typeface="Times New Roman" panose="02020603050405020304" pitchFamily="18" charset="0"/>
          <a:cs typeface="Times New Roman" panose="02020603050405020304" pitchFamily="18" charset="0"/>
        </a:defRPr>
      </a:pPr>
      <a:endParaRPr lang="ru-RU"/>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061FF2-3E3B-465E-9EFB-3084E64E924E}" type="datetimeFigureOut">
              <a:rPr lang="ru-RU" smtClean="0"/>
              <a:t>27.06.2023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D8D70D-1141-4E14-980E-84BE6E5E98FB}" type="slidenum">
              <a:rPr lang="ru-RU" smtClean="0"/>
              <a:t>‹#›</a:t>
            </a:fld>
            <a:endParaRPr lang="ru-RU"/>
          </a:p>
        </p:txBody>
      </p:sp>
    </p:spTree>
    <p:extLst>
      <p:ext uri="{BB962C8B-B14F-4D97-AF65-F5344CB8AC3E}">
        <p14:creationId xmlns:p14="http://schemas.microsoft.com/office/powerpoint/2010/main" val="3611255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47693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230767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19251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194524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140949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A191A71-C18F-46BF-88B9-CBA3FA99E73F}" type="datetimeFigureOut">
              <a:rPr lang="ru-RU" smtClean="0"/>
              <a:t>27.06.2023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367413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A191A71-C18F-46BF-88B9-CBA3FA99E73F}" type="datetimeFigureOut">
              <a:rPr lang="ru-RU" smtClean="0"/>
              <a:t>27.06.2023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955812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A191A71-C18F-46BF-88B9-CBA3FA99E73F}" type="datetimeFigureOut">
              <a:rPr lang="ru-RU" smtClean="0"/>
              <a:t>27.06.2023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136195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A191A71-C18F-46BF-88B9-CBA3FA99E73F}" type="datetimeFigureOut">
              <a:rPr lang="ru-RU" smtClean="0"/>
              <a:t>27.06.2023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212942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191A71-C18F-46BF-88B9-CBA3FA99E73F}" type="datetimeFigureOut">
              <a:rPr lang="ru-RU" smtClean="0"/>
              <a:t>27.06.2023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89558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191A71-C18F-46BF-88B9-CBA3FA99E73F}" type="datetimeFigureOut">
              <a:rPr lang="ru-RU" smtClean="0"/>
              <a:t>27.06.2023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379506-A0C3-4C57-AB75-D1DC52E05978}" type="slidenum">
              <a:rPr lang="ru-RU" smtClean="0"/>
              <a:t>‹#›</a:t>
            </a:fld>
            <a:endParaRPr lang="ru-RU"/>
          </a:p>
        </p:txBody>
      </p:sp>
    </p:spTree>
    <p:extLst>
      <p:ext uri="{BB962C8B-B14F-4D97-AF65-F5344CB8AC3E}">
        <p14:creationId xmlns:p14="http://schemas.microsoft.com/office/powerpoint/2010/main" val="154309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91A71-C18F-46BF-88B9-CBA3FA99E73F}" type="datetimeFigureOut">
              <a:rPr lang="ru-RU" smtClean="0"/>
              <a:t>27.06.2023</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79506-A0C3-4C57-AB75-D1DC52E05978}" type="slidenum">
              <a:rPr lang="ru-RU" smtClean="0"/>
              <a:t>‹#›</a:t>
            </a:fld>
            <a:endParaRPr lang="ru-RU"/>
          </a:p>
        </p:txBody>
      </p:sp>
    </p:spTree>
    <p:extLst>
      <p:ext uri="{BB962C8B-B14F-4D97-AF65-F5344CB8AC3E}">
        <p14:creationId xmlns:p14="http://schemas.microsoft.com/office/powerpoint/2010/main" val="3619853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2"/>
          <a:srcRect l="978" t="11132" b="4829"/>
          <a:stretch/>
        </p:blipFill>
        <p:spPr>
          <a:xfrm>
            <a:off x="479376" y="0"/>
            <a:ext cx="11377264" cy="6858000"/>
          </a:xfrm>
          <a:prstGeom prst="rect">
            <a:avLst/>
          </a:prstGeom>
        </p:spPr>
      </p:pic>
      <p:sp>
        <p:nvSpPr>
          <p:cNvPr id="4" name="Заголовок 3"/>
          <p:cNvSpPr>
            <a:spLocks noGrp="1"/>
          </p:cNvSpPr>
          <p:nvPr>
            <p:ph type="title"/>
          </p:nvPr>
        </p:nvSpPr>
        <p:spPr>
          <a:xfrm>
            <a:off x="695400" y="1988840"/>
            <a:ext cx="10887000" cy="1728192"/>
          </a:xfrm>
        </p:spPr>
        <p:txBody>
          <a:bodyPr>
            <a:noAutofit/>
          </a:bodyPr>
          <a:lstStyle/>
          <a:p>
            <a:r>
              <a:rPr lang="ru-RU" sz="3200" b="1" dirty="0" smtClean="0"/>
              <a:t>ИТОГИ </a:t>
            </a:r>
            <a:br>
              <a:rPr lang="ru-RU" sz="3200" b="1" dirty="0" smtClean="0"/>
            </a:br>
            <a:r>
              <a:rPr lang="ru-RU" sz="3200" b="1" dirty="0" smtClean="0"/>
              <a:t>независимой оценки качества условий осуществления образова­тельной деятельности в 2023 году</a:t>
            </a:r>
            <a:endParaRPr lang="ru-RU" sz="3200" b="1" spc="100"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7601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704881260"/>
              </p:ext>
            </p:extLst>
          </p:nvPr>
        </p:nvGraphicFramePr>
        <p:xfrm>
          <a:off x="263349" y="947705"/>
          <a:ext cx="11665298" cy="5608208"/>
        </p:xfrm>
        <a:graphic>
          <a:graphicData uri="http://schemas.openxmlformats.org/drawingml/2006/table">
            <a:tbl>
              <a:tblPr firstRow="1" firstCol="1" bandRow="1">
                <a:tableStyleId>{5C22544A-7EE6-4342-B048-85BDC9FD1C3A}</a:tableStyleId>
              </a:tblPr>
              <a:tblGrid>
                <a:gridCol w="812048"/>
                <a:gridCol w="5974095"/>
                <a:gridCol w="714693"/>
                <a:gridCol w="714693"/>
                <a:gridCol w="714693"/>
                <a:gridCol w="714693"/>
                <a:gridCol w="714693"/>
                <a:gridCol w="652845"/>
                <a:gridCol w="652845"/>
              </a:tblGrid>
              <a:tr h="1798602">
                <a:tc>
                  <a:txBody>
                    <a:bodyPr/>
                    <a:lstStyle/>
                    <a:p>
                      <a:pPr algn="ctr">
                        <a:lnSpc>
                          <a:spcPct val="115000"/>
                        </a:lnSpc>
                        <a:spcAft>
                          <a:spcPts val="0"/>
                        </a:spcAft>
                      </a:pPr>
                      <a:r>
                        <a:rPr lang="ru-RU" sz="1200" dirty="0">
                          <a:effectLst/>
                        </a:rPr>
                        <a:t> </a:t>
                      </a:r>
                      <a:endParaRPr lang="ru-RU" sz="1200" dirty="0">
                        <a:effectLst/>
                        <a:latin typeface="Calibri"/>
                        <a:ea typeface="Times New Roman"/>
                        <a:cs typeface="Times New Roman"/>
                      </a:endParaRPr>
                    </a:p>
                  </a:txBody>
                  <a:tcPr marL="13044" marR="13044"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ru-RU" sz="1200" dirty="0">
                          <a:effectLst/>
                        </a:rPr>
                        <a:t> </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1. Открытость и доступность информации</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2. Комфортность условий доставления услуг</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3. Доступность услуг для инвалидов</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4. Доброжелательность, вежливость работников</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5. Удовлетворенность условиями оказания услуг</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 </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 </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 </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dirty="0">
                          <a:effectLst/>
                        </a:rPr>
                        <a:t>Средний балл</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94,47</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94,9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71,52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94,38</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90,14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14</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7. МБДОУ «Центр развития ребенка - детский сад 28»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96,7</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89,5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80</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92,84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17</a:t>
                      </a:r>
                      <a:endParaRPr lang="ru-RU" sz="1200">
                        <a:effectLst/>
                        <a:latin typeface="Calibri"/>
                        <a:ea typeface="Times New Roman"/>
                        <a:cs typeface="Times New Roman"/>
                      </a:endParaRPr>
                    </a:p>
                  </a:txBody>
                  <a:tcPr marL="13044" marR="13044" marT="0" marB="0" anchor="ctr"/>
                </a:tc>
              </a:tr>
              <a:tr h="303873">
                <a:tc>
                  <a:txBody>
                    <a:bodyPr/>
                    <a:lstStyle/>
                    <a:p>
                      <a:pPr algn="ctr">
                        <a:lnSpc>
                          <a:spcPct val="115000"/>
                        </a:lnSpc>
                        <a:spcAft>
                          <a:spcPts val="0"/>
                        </a:spcAft>
                      </a:pPr>
                      <a:r>
                        <a:rPr lang="ru-RU" sz="1200">
                          <a:effectLst/>
                        </a:rPr>
                        <a:t>15</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21. МБДОУ «Центр развития ребенка - детский сад №79»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98,2</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93</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88,9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91,9</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18</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16</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dirty="0">
                          <a:effectLst/>
                        </a:rPr>
                        <a:t>5. МБДОУ «Детский сад №24»</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94,5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94,8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94,5</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92,76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19</a:t>
                      </a:r>
                      <a:endParaRPr lang="ru-RU" sz="1200">
                        <a:effectLst/>
                        <a:latin typeface="Calibri"/>
                        <a:ea typeface="Times New Roman"/>
                        <a:cs typeface="Times New Roman"/>
                      </a:endParaRPr>
                    </a:p>
                  </a:txBody>
                  <a:tcPr marL="13044" marR="13044" marT="0" marB="0" anchor="ctr"/>
                </a:tc>
              </a:tr>
              <a:tr h="303873">
                <a:tc>
                  <a:txBody>
                    <a:bodyPr/>
                    <a:lstStyle/>
                    <a:p>
                      <a:pPr algn="ctr">
                        <a:lnSpc>
                          <a:spcPct val="115000"/>
                        </a:lnSpc>
                        <a:spcAft>
                          <a:spcPts val="0"/>
                        </a:spcAft>
                      </a:pPr>
                      <a:r>
                        <a:rPr lang="ru-RU" sz="1200">
                          <a:effectLst/>
                        </a:rPr>
                        <a:t>17</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17. МБДОУ «Центр развития ребенка - детский сад 71»</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70</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98,2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97,5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91,18</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21</a:t>
                      </a:r>
                      <a:endParaRPr lang="ru-RU" sz="1200">
                        <a:effectLst/>
                        <a:latin typeface="Calibri"/>
                        <a:ea typeface="Times New Roman"/>
                        <a:cs typeface="Times New Roman"/>
                      </a:endParaRPr>
                    </a:p>
                  </a:txBody>
                  <a:tcPr marL="13044" marR="13044" marT="0" marB="0" anchor="ctr"/>
                </a:tc>
              </a:tr>
              <a:tr h="455809">
                <a:tc>
                  <a:txBody>
                    <a:bodyPr/>
                    <a:lstStyle/>
                    <a:p>
                      <a:pPr algn="ctr">
                        <a:lnSpc>
                          <a:spcPct val="115000"/>
                        </a:lnSpc>
                        <a:spcAft>
                          <a:spcPts val="0"/>
                        </a:spcAft>
                      </a:pPr>
                      <a:r>
                        <a:rPr lang="ru-RU" sz="1200">
                          <a:effectLst/>
                        </a:rPr>
                        <a:t>18</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12. МБДОУ «Детский сад общеразвивающего вида с приоритетным осуществлением художественно-эстетического развития воспитанников №45»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98,8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81</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83,8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93,9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90,58</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22</a:t>
                      </a:r>
                      <a:endParaRPr lang="ru-RU" sz="1200">
                        <a:effectLst/>
                        <a:latin typeface="Calibri"/>
                        <a:ea typeface="Times New Roman"/>
                        <a:cs typeface="Times New Roman"/>
                      </a:endParaRPr>
                    </a:p>
                  </a:txBody>
                  <a:tcPr marL="13044" marR="13044" marT="0" marB="0" anchor="ctr"/>
                </a:tc>
              </a:tr>
              <a:tr h="303873">
                <a:tc>
                  <a:txBody>
                    <a:bodyPr/>
                    <a:lstStyle/>
                    <a:p>
                      <a:pPr algn="ctr">
                        <a:lnSpc>
                          <a:spcPct val="115000"/>
                        </a:lnSpc>
                        <a:spcAft>
                          <a:spcPts val="0"/>
                        </a:spcAft>
                      </a:pPr>
                      <a:r>
                        <a:rPr lang="ru-RU" sz="1200">
                          <a:effectLst/>
                        </a:rPr>
                        <a:t>19</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25. МБДОУ «Центр развития ребенка - детский сад №99»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95,1</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70,7</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90,32</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23</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20</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6. МБДОУ «Детский сад №27»</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93,8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80</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89,6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89,58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25</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21</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16. МБДОУ «Детский сад комбинированного вида 69»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93,8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82,5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80</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93,9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89,36</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26</a:t>
                      </a:r>
                      <a:endParaRPr lang="ru-RU" sz="1200">
                        <a:effectLst/>
                        <a:latin typeface="Calibri"/>
                        <a:ea typeface="Times New Roman"/>
                        <a:cs typeface="Times New Roman"/>
                      </a:endParaRPr>
                    </a:p>
                  </a:txBody>
                  <a:tcPr marL="13044" marR="13044" marT="0" marB="0" anchor="ctr"/>
                </a:tc>
              </a:tr>
              <a:tr h="303873">
                <a:tc>
                  <a:txBody>
                    <a:bodyPr/>
                    <a:lstStyle/>
                    <a:p>
                      <a:pPr algn="ctr">
                        <a:lnSpc>
                          <a:spcPct val="115000"/>
                        </a:lnSpc>
                        <a:spcAft>
                          <a:spcPts val="0"/>
                        </a:spcAft>
                      </a:pPr>
                      <a:r>
                        <a:rPr lang="ru-RU" sz="1200">
                          <a:effectLst/>
                        </a:rPr>
                        <a:t>22</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24. МБДОУ «Детский сад общеразвивающего вида №96»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99,3</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99,5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54</a:t>
                      </a:r>
                      <a:endParaRPr lang="ru-RU" sz="1200" dirty="0">
                        <a:effectLst/>
                        <a:latin typeface="Calibri"/>
                        <a:ea typeface="Times New Roman"/>
                        <a:cs typeface="Times New Roman"/>
                      </a:endParaRPr>
                    </a:p>
                  </a:txBody>
                  <a:tcPr marL="13044" marR="13044" marT="0" marB="0" anchor="ctr">
                    <a:solidFill>
                      <a:srgbClr val="FFFF00"/>
                    </a:solidFill>
                  </a:tcPr>
                </a:tc>
                <a:tc>
                  <a:txBody>
                    <a:bodyPr/>
                    <a:lstStyle/>
                    <a:p>
                      <a:pPr algn="ctr">
                        <a:lnSpc>
                          <a:spcPct val="115000"/>
                        </a:lnSpc>
                        <a:spcAft>
                          <a:spcPts val="0"/>
                        </a:spcAft>
                      </a:pPr>
                      <a:r>
                        <a:rPr lang="ru-RU" sz="1200">
                          <a:effectLst/>
                        </a:rPr>
                        <a:t>96,4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97,5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89,34</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27</a:t>
                      </a:r>
                      <a:endParaRPr lang="ru-RU" sz="1200">
                        <a:effectLst/>
                        <a:latin typeface="Calibri"/>
                        <a:ea typeface="Times New Roman"/>
                        <a:cs typeface="Times New Roman"/>
                      </a:endParaRPr>
                    </a:p>
                  </a:txBody>
                  <a:tcPr marL="13044" marR="13044" marT="0" marB="0" anchor="ctr"/>
                </a:tc>
              </a:tr>
              <a:tr h="455809">
                <a:tc>
                  <a:txBody>
                    <a:bodyPr/>
                    <a:lstStyle/>
                    <a:p>
                      <a:pPr algn="ctr">
                        <a:lnSpc>
                          <a:spcPct val="115000"/>
                        </a:lnSpc>
                        <a:spcAft>
                          <a:spcPts val="0"/>
                        </a:spcAft>
                      </a:pPr>
                      <a:r>
                        <a:rPr lang="ru-RU" sz="1200">
                          <a:effectLst/>
                        </a:rPr>
                        <a:t>23</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23. МБДОУ «Детский сад общеразвивающего вида с приоритетным осуществлением художественно-эстетического развития воспитанников №88»</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85,5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62</a:t>
                      </a:r>
                      <a:endParaRPr lang="ru-RU" sz="1200" dirty="0">
                        <a:effectLst/>
                        <a:latin typeface="Calibri"/>
                        <a:ea typeface="Times New Roman"/>
                        <a:cs typeface="Times New Roman"/>
                      </a:endParaRPr>
                    </a:p>
                  </a:txBody>
                  <a:tcPr marL="13044" marR="13044" marT="0" marB="0" anchor="ctr">
                    <a:solidFill>
                      <a:srgbClr val="FFFF00"/>
                    </a:solidFill>
                  </a:tcPr>
                </a:tc>
                <a:tc>
                  <a:txBody>
                    <a:bodyPr/>
                    <a:lstStyle/>
                    <a:p>
                      <a:pPr algn="ctr">
                        <a:lnSpc>
                          <a:spcPct val="115000"/>
                        </a:lnSpc>
                        <a:spcAft>
                          <a:spcPts val="0"/>
                        </a:spcAft>
                      </a:pPr>
                      <a:r>
                        <a:rPr lang="ru-RU" sz="1200">
                          <a:effectLst/>
                        </a:rPr>
                        <a:t>98,4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98,8</a:t>
                      </a:r>
                      <a:endParaRPr lang="ru-RU" sz="1200" dirty="0">
                        <a:effectLst/>
                        <a:latin typeface="Calibri"/>
                        <a:ea typeface="Times New Roman"/>
                        <a:cs typeface="Times New Roman"/>
                      </a:endParaRPr>
                    </a:p>
                  </a:txBody>
                  <a:tcPr marL="13044" marR="13044" marT="0" marB="0" anchor="ctr">
                    <a:solidFill>
                      <a:srgbClr val="92D050"/>
                    </a:solidFill>
                  </a:tcPr>
                </a:tc>
                <a:tc>
                  <a:txBody>
                    <a:bodyPr/>
                    <a:lstStyle/>
                    <a:p>
                      <a:pPr algn="ctr">
                        <a:lnSpc>
                          <a:spcPct val="115000"/>
                        </a:lnSpc>
                        <a:spcAft>
                          <a:spcPts val="0"/>
                        </a:spcAft>
                      </a:pPr>
                      <a:r>
                        <a:rPr lang="ru-RU" sz="1200" dirty="0">
                          <a:effectLst/>
                        </a:rPr>
                        <a:t>88,18</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29</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24</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19. МБДОУ «Детский сад №74»</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98,2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50,1</a:t>
                      </a:r>
                      <a:endParaRPr lang="ru-RU" sz="1200" dirty="0">
                        <a:effectLst/>
                        <a:latin typeface="Calibri"/>
                        <a:ea typeface="Times New Roman"/>
                        <a:cs typeface="Times New Roman"/>
                      </a:endParaRPr>
                    </a:p>
                  </a:txBody>
                  <a:tcPr marL="13044" marR="13044" marT="0" marB="0" anchor="ctr">
                    <a:solidFill>
                      <a:srgbClr val="FFFF00"/>
                    </a:solidFill>
                  </a:tcPr>
                </a:tc>
                <a:tc>
                  <a:txBody>
                    <a:bodyPr/>
                    <a:lstStyle/>
                    <a:p>
                      <a:pPr algn="ctr">
                        <a:lnSpc>
                          <a:spcPct val="115000"/>
                        </a:lnSpc>
                        <a:spcAft>
                          <a:spcPts val="0"/>
                        </a:spcAft>
                      </a:pPr>
                      <a:r>
                        <a:rPr lang="ru-RU" sz="1200">
                          <a:effectLst/>
                        </a:rPr>
                        <a:t>97,6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97,3</a:t>
                      </a:r>
                      <a:endParaRPr lang="ru-RU" sz="1200" dirty="0">
                        <a:effectLst/>
                        <a:latin typeface="Calibri"/>
                        <a:ea typeface="Times New Roman"/>
                        <a:cs typeface="Times New Roman"/>
                      </a:endParaRPr>
                    </a:p>
                  </a:txBody>
                  <a:tcPr marL="13044" marR="13044" marT="0" marB="0" anchor="ctr">
                    <a:solidFill>
                      <a:srgbClr val="92D050"/>
                    </a:solidFill>
                  </a:tcPr>
                </a:tc>
                <a:tc>
                  <a:txBody>
                    <a:bodyPr/>
                    <a:lstStyle/>
                    <a:p>
                      <a:pPr algn="ctr">
                        <a:lnSpc>
                          <a:spcPct val="115000"/>
                        </a:lnSpc>
                        <a:spcAft>
                          <a:spcPts val="0"/>
                        </a:spcAft>
                      </a:pPr>
                      <a:r>
                        <a:rPr lang="ru-RU" sz="1200" dirty="0">
                          <a:effectLst/>
                        </a:rPr>
                        <a:t>87,84</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32</a:t>
                      </a:r>
                      <a:endParaRPr lang="ru-RU" sz="120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25</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4. МБДОУ «Центр развития ребенка - детский сад 22»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95,2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54</a:t>
                      </a:r>
                      <a:endParaRPr lang="ru-RU" sz="1200" dirty="0">
                        <a:effectLst/>
                        <a:latin typeface="Calibri"/>
                        <a:ea typeface="Times New Roman"/>
                        <a:cs typeface="Times New Roman"/>
                      </a:endParaRPr>
                    </a:p>
                  </a:txBody>
                  <a:tcPr marL="13044" marR="13044" marT="0" marB="0" anchor="ctr">
                    <a:solidFill>
                      <a:srgbClr val="FFFF00"/>
                    </a:solidFill>
                  </a:tcPr>
                </a:tc>
                <a:tc>
                  <a:txBody>
                    <a:bodyPr/>
                    <a:lstStyle/>
                    <a:p>
                      <a:pPr algn="ctr">
                        <a:lnSpc>
                          <a:spcPct val="115000"/>
                        </a:lnSpc>
                        <a:spcAft>
                          <a:spcPts val="0"/>
                        </a:spcAft>
                      </a:pPr>
                      <a:r>
                        <a:rPr lang="ru-RU" sz="1200">
                          <a:effectLst/>
                        </a:rPr>
                        <a:t>89,6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87</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84,46</a:t>
                      </a:r>
                      <a:endParaRPr lang="ru-RU" sz="1200" dirty="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39</a:t>
                      </a:r>
                      <a:endParaRPr lang="ru-RU" sz="1200" dirty="0">
                        <a:effectLst/>
                        <a:latin typeface="Calibri"/>
                        <a:ea typeface="Times New Roman"/>
                        <a:cs typeface="Times New Roman"/>
                      </a:endParaRPr>
                    </a:p>
                  </a:txBody>
                  <a:tcPr marL="13044" marR="13044" marT="0" marB="0" anchor="ctr"/>
                </a:tc>
              </a:tr>
              <a:tr h="170180">
                <a:tc>
                  <a:txBody>
                    <a:bodyPr/>
                    <a:lstStyle/>
                    <a:p>
                      <a:pPr algn="ctr">
                        <a:lnSpc>
                          <a:spcPct val="115000"/>
                        </a:lnSpc>
                        <a:spcAft>
                          <a:spcPts val="0"/>
                        </a:spcAft>
                      </a:pPr>
                      <a:r>
                        <a:rPr lang="ru-RU" sz="1200">
                          <a:effectLst/>
                        </a:rPr>
                        <a:t>26</a:t>
                      </a:r>
                      <a:endParaRPr lang="ru-RU" sz="1200">
                        <a:effectLst/>
                        <a:latin typeface="Calibri"/>
                        <a:ea typeface="Times New Roman"/>
                        <a:cs typeface="Times New Roman"/>
                      </a:endParaRPr>
                    </a:p>
                  </a:txBody>
                  <a:tcPr marL="13044" marR="13044" marT="0" marB="0"/>
                </a:tc>
                <a:tc>
                  <a:txBody>
                    <a:bodyPr/>
                    <a:lstStyle/>
                    <a:p>
                      <a:pPr algn="ctr">
                        <a:lnSpc>
                          <a:spcPct val="115000"/>
                        </a:lnSpc>
                        <a:spcAft>
                          <a:spcPts val="0"/>
                        </a:spcAft>
                      </a:pPr>
                      <a:r>
                        <a:rPr lang="ru-RU" sz="1200">
                          <a:effectLst/>
                        </a:rPr>
                        <a:t>18. МБДОУ «Детский сад №73»</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96,9</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92,5</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46</a:t>
                      </a:r>
                      <a:endParaRPr lang="ru-RU" sz="1200" dirty="0">
                        <a:effectLst/>
                        <a:latin typeface="Calibri"/>
                        <a:ea typeface="Times New Roman"/>
                        <a:cs typeface="Times New Roman"/>
                      </a:endParaRPr>
                    </a:p>
                  </a:txBody>
                  <a:tcPr marL="13044" marR="13044" marT="0" marB="0" anchor="ctr">
                    <a:solidFill>
                      <a:srgbClr val="FFFF00"/>
                    </a:solidFill>
                  </a:tcPr>
                </a:tc>
                <a:tc>
                  <a:txBody>
                    <a:bodyPr/>
                    <a:lstStyle/>
                    <a:p>
                      <a:pPr algn="ctr">
                        <a:lnSpc>
                          <a:spcPct val="115000"/>
                        </a:lnSpc>
                        <a:spcAft>
                          <a:spcPts val="0"/>
                        </a:spcAft>
                      </a:pPr>
                      <a:r>
                        <a:rPr lang="ru-RU" sz="1200">
                          <a:effectLst/>
                        </a:rPr>
                        <a:t>93,6</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90,1</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a:effectLst/>
                        </a:rPr>
                        <a:t>83,82</a:t>
                      </a:r>
                      <a:endParaRPr lang="ru-RU" sz="1200">
                        <a:effectLst/>
                        <a:latin typeface="Calibri"/>
                        <a:ea typeface="Times New Roman"/>
                        <a:cs typeface="Times New Roman"/>
                      </a:endParaRPr>
                    </a:p>
                  </a:txBody>
                  <a:tcPr marL="13044" marR="13044" marT="0" marB="0" anchor="ctr"/>
                </a:tc>
                <a:tc>
                  <a:txBody>
                    <a:bodyPr/>
                    <a:lstStyle/>
                    <a:p>
                      <a:pPr algn="ctr">
                        <a:lnSpc>
                          <a:spcPct val="115000"/>
                        </a:lnSpc>
                        <a:spcAft>
                          <a:spcPts val="0"/>
                        </a:spcAft>
                      </a:pPr>
                      <a:r>
                        <a:rPr lang="ru-RU" sz="1200" dirty="0">
                          <a:effectLst/>
                        </a:rPr>
                        <a:t>43</a:t>
                      </a:r>
                      <a:endParaRPr lang="ru-RU" sz="1200" dirty="0">
                        <a:effectLst/>
                        <a:latin typeface="Calibri"/>
                        <a:ea typeface="Times New Roman"/>
                        <a:cs typeface="Times New Roman"/>
                      </a:endParaRPr>
                    </a:p>
                  </a:txBody>
                  <a:tcPr marL="13044" marR="13044" marT="0" marB="0" anchor="ctr"/>
                </a:tc>
              </a:tr>
            </a:tbl>
          </a:graphicData>
        </a:graphic>
      </p:graphicFrame>
      <p:sp>
        <p:nvSpPr>
          <p:cNvPr id="3" name="Rectangle 1"/>
          <p:cNvSpPr>
            <a:spLocks noChangeArrowheads="1"/>
          </p:cNvSpPr>
          <p:nvPr/>
        </p:nvSpPr>
        <p:spPr bwMode="auto">
          <a:xfrm>
            <a:off x="3724275" y="1600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ru-RU"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ru-RU"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Заголовок 3"/>
          <p:cNvSpPr>
            <a:spLocks noGrp="1"/>
          </p:cNvSpPr>
          <p:nvPr>
            <p:ph type="title"/>
          </p:nvPr>
        </p:nvSpPr>
        <p:spPr/>
        <p:txBody>
          <a:bodyPr>
            <a:normAutofit/>
          </a:bodyPr>
          <a:lstStyle/>
          <a:p>
            <a:pPr lvl="0"/>
            <a:r>
              <a:rPr lang="ru-RU" sz="2000" i="1" dirty="0">
                <a:solidFill>
                  <a:srgbClr val="000000"/>
                </a:solidFill>
                <a:latin typeface="Times New Roman" pitchFamily="18" charset="0"/>
                <a:cs typeface="Times New Roman" pitchFamily="18" charset="0"/>
              </a:rPr>
              <a:t>Таблица 4. ДОУ - Итоговый рейтинг по результатам НОКУ  территории городского округа «Город Чита</a:t>
            </a:r>
            <a:r>
              <a:rPr lang="ru-RU" sz="2000" i="1" dirty="0" smtClean="0">
                <a:solidFill>
                  <a:srgbClr val="000000"/>
                </a:solidFill>
                <a:latin typeface="Times New Roman" pitchFamily="18" charset="0"/>
                <a:cs typeface="Times New Roman" pitchFamily="18" charset="0"/>
              </a:rPr>
              <a:t>» (ПРОДОЛЖЕНИЕ)</a:t>
            </a:r>
            <a:r>
              <a:rPr lang="ru-RU" sz="2000" dirty="0">
                <a:latin typeface="Arial" pitchFamily="34" charset="0"/>
                <a:cs typeface="Arial" pitchFamily="34" charset="0"/>
              </a:rPr>
              <a:t/>
            </a:r>
            <a:br>
              <a:rPr lang="ru-RU" sz="2000" dirty="0">
                <a:latin typeface="Arial" pitchFamily="34" charset="0"/>
                <a:cs typeface="Arial" pitchFamily="34" charset="0"/>
              </a:rPr>
            </a:br>
            <a:endParaRPr lang="ru-RU" sz="2000" dirty="0"/>
          </a:p>
        </p:txBody>
      </p:sp>
    </p:spTree>
    <p:extLst>
      <p:ext uri="{BB962C8B-B14F-4D97-AF65-F5344CB8AC3E}">
        <p14:creationId xmlns:p14="http://schemas.microsoft.com/office/powerpoint/2010/main" val="1599010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490066"/>
          </a:xfrm>
        </p:spPr>
        <p:txBody>
          <a:bodyPr>
            <a:normAutofit fontScale="90000"/>
          </a:bodyPr>
          <a:lstStyle/>
          <a:p>
            <a:r>
              <a:rPr lang="ru-RU" sz="1800" i="1" dirty="0" smtClean="0"/>
              <a:t/>
            </a:r>
            <a:br>
              <a:rPr lang="ru-RU" sz="1800" i="1" dirty="0" smtClean="0"/>
            </a:br>
            <a:r>
              <a:rPr lang="ru-RU" sz="1800" i="1" dirty="0"/>
              <a:t/>
            </a:r>
            <a:br>
              <a:rPr lang="ru-RU" sz="1800" i="1" dirty="0"/>
            </a:br>
            <a:r>
              <a:rPr lang="ru-RU" sz="1800" i="1" dirty="0" smtClean="0"/>
              <a:t>Таблица </a:t>
            </a:r>
            <a:r>
              <a:rPr lang="ru-RU" sz="1800" i="1" dirty="0"/>
              <a:t>4. ШКОЛЫ - Итоговый рейтинг по результатам НОКУ  на территории городского округа «Город Чита»  </a:t>
            </a:r>
            <a:r>
              <a:rPr lang="ru-RU" dirty="0"/>
              <a:t/>
            </a:r>
            <a:br>
              <a:rPr lang="ru-RU" dirty="0"/>
            </a:b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289351333"/>
              </p:ext>
            </p:extLst>
          </p:nvPr>
        </p:nvGraphicFramePr>
        <p:xfrm>
          <a:off x="623391" y="1214598"/>
          <a:ext cx="11161240" cy="5287118"/>
        </p:xfrm>
        <a:graphic>
          <a:graphicData uri="http://schemas.openxmlformats.org/drawingml/2006/table">
            <a:tbl>
              <a:tblPr firstRow="1" firstCol="1" bandRow="1">
                <a:tableStyleId>{5C22544A-7EE6-4342-B048-85BDC9FD1C3A}</a:tableStyleId>
              </a:tblPr>
              <a:tblGrid>
                <a:gridCol w="776959"/>
                <a:gridCol w="5715958"/>
                <a:gridCol w="683811"/>
                <a:gridCol w="683811"/>
                <a:gridCol w="683811"/>
                <a:gridCol w="683811"/>
                <a:gridCol w="683811"/>
                <a:gridCol w="624634"/>
                <a:gridCol w="624634"/>
              </a:tblGrid>
              <a:tr h="151054">
                <a:tc>
                  <a:txBody>
                    <a:bodyPr/>
                    <a:lstStyle/>
                    <a:p>
                      <a:pPr algn="ctr">
                        <a:lnSpc>
                          <a:spcPct val="115000"/>
                        </a:lnSpc>
                        <a:spcAft>
                          <a:spcPts val="0"/>
                        </a:spcAft>
                      </a:pPr>
                      <a:r>
                        <a:rPr lang="ru-RU" sz="900" dirty="0">
                          <a:effectLst/>
                        </a:rPr>
                        <a:t> </a:t>
                      </a:r>
                      <a:endParaRPr lang="ru-RU" sz="900" dirty="0">
                        <a:effectLst/>
                        <a:latin typeface="Calibri"/>
                        <a:ea typeface="Times New Roman"/>
                        <a:cs typeface="Times New Roman"/>
                      </a:endParaRPr>
                    </a:p>
                  </a:txBody>
                  <a:tcPr marL="13931" marR="13931" marT="0" marB="0"/>
                </a:tc>
                <a:tc rowSpan="2">
                  <a:txBody>
                    <a:bodyPr/>
                    <a:lstStyle/>
                    <a:p>
                      <a:pPr algn="ctr">
                        <a:lnSpc>
                          <a:spcPct val="115000"/>
                        </a:lnSpc>
                        <a:spcAft>
                          <a:spcPts val="0"/>
                        </a:spcAft>
                      </a:pPr>
                      <a:r>
                        <a:rPr lang="ru-RU" sz="1400">
                          <a:effectLst/>
                        </a:rPr>
                        <a:t>Наименование учреждения</a:t>
                      </a:r>
                      <a:endParaRPr lang="ru-RU" sz="1400">
                        <a:effectLst/>
                        <a:latin typeface="Calibri"/>
                        <a:ea typeface="Times New Roman"/>
                        <a:cs typeface="Times New Roman"/>
                      </a:endParaRPr>
                    </a:p>
                  </a:txBody>
                  <a:tcPr marL="13931" marR="13931" marT="0" marB="0" anchor="ctr"/>
                </a:tc>
                <a:tc gridSpan="5">
                  <a:txBody>
                    <a:bodyPr/>
                    <a:lstStyle/>
                    <a:p>
                      <a:pPr algn="ctr">
                        <a:lnSpc>
                          <a:spcPct val="95000"/>
                        </a:lnSpc>
                        <a:spcAft>
                          <a:spcPts val="0"/>
                        </a:spcAft>
                      </a:pPr>
                      <a:r>
                        <a:rPr lang="ru-RU" sz="900">
                          <a:effectLst/>
                        </a:rPr>
                        <a:t>Критерии</a:t>
                      </a:r>
                      <a:endParaRPr lang="ru-RU" sz="900">
                        <a:effectLst/>
                        <a:latin typeface="Calibri"/>
                        <a:ea typeface="Times New Roman"/>
                        <a:cs typeface="Times New Roman"/>
                      </a:endParaRPr>
                    </a:p>
                  </a:txBody>
                  <a:tcPr marL="13931" marR="13931"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ct val="95000"/>
                        </a:lnSpc>
                        <a:spcAft>
                          <a:spcPts val="0"/>
                        </a:spcAft>
                      </a:pPr>
                      <a:r>
                        <a:rPr lang="ru-RU" sz="1400">
                          <a:effectLst/>
                        </a:rPr>
                        <a:t>Итоговый показатель</a:t>
                      </a:r>
                      <a:endParaRPr lang="ru-RU" sz="1400">
                        <a:effectLst/>
                        <a:latin typeface="Calibri"/>
                        <a:ea typeface="Times New Roman"/>
                        <a:cs typeface="Times New Roman"/>
                      </a:endParaRPr>
                    </a:p>
                  </a:txBody>
                  <a:tcPr marL="13931" marR="13931" marT="0" marB="0" vert="vert270" anchor="ctr"/>
                </a:tc>
                <a:tc rowSpan="2">
                  <a:txBody>
                    <a:bodyPr/>
                    <a:lstStyle/>
                    <a:p>
                      <a:pPr algn="ctr">
                        <a:lnSpc>
                          <a:spcPct val="95000"/>
                        </a:lnSpc>
                        <a:spcAft>
                          <a:spcPts val="0"/>
                        </a:spcAft>
                      </a:pPr>
                      <a:r>
                        <a:rPr lang="ru-RU" sz="1400">
                          <a:effectLst/>
                        </a:rPr>
                        <a:t>Рейтинг</a:t>
                      </a:r>
                      <a:endParaRPr lang="ru-RU" sz="1400">
                        <a:effectLst/>
                        <a:latin typeface="Calibri"/>
                        <a:ea typeface="Times New Roman"/>
                        <a:cs typeface="Times New Roman"/>
                      </a:endParaRPr>
                    </a:p>
                  </a:txBody>
                  <a:tcPr marL="13931" marR="13931" marT="0" marB="0" vert="vert270" anchor="ctr"/>
                </a:tc>
              </a:tr>
              <a:tr h="1353818">
                <a:tc>
                  <a:txBody>
                    <a:bodyPr/>
                    <a:lstStyle/>
                    <a:p>
                      <a:pPr>
                        <a:lnSpc>
                          <a:spcPct val="115000"/>
                        </a:lnSpc>
                        <a:spcAft>
                          <a:spcPts val="0"/>
                        </a:spcAft>
                      </a:pPr>
                      <a:r>
                        <a:rPr lang="ru-RU" sz="1400" dirty="0">
                          <a:effectLst/>
                        </a:rPr>
                        <a:t> </a:t>
                      </a:r>
                      <a:endParaRPr lang="ru-RU" sz="1400" dirty="0">
                        <a:effectLst/>
                        <a:latin typeface="Calibri"/>
                        <a:ea typeface="Times New Roman"/>
                        <a:cs typeface="Times New Roman"/>
                      </a:endParaRPr>
                    </a:p>
                  </a:txBody>
                  <a:tcPr marL="13931" marR="13931" marT="0" marB="0"/>
                </a:tc>
                <a:tc vMerge="1">
                  <a:txBody>
                    <a:bodyPr/>
                    <a:lstStyle/>
                    <a:p>
                      <a:endParaRPr lang="ru-RU"/>
                    </a:p>
                  </a:txBody>
                  <a:tcPr/>
                </a:tc>
                <a:tc>
                  <a:txBody>
                    <a:bodyPr/>
                    <a:lstStyle/>
                    <a:p>
                      <a:pPr marL="17780" marR="17780" algn="ctr">
                        <a:lnSpc>
                          <a:spcPct val="95000"/>
                        </a:lnSpc>
                        <a:spcAft>
                          <a:spcPts val="0"/>
                        </a:spcAft>
                      </a:pPr>
                      <a:r>
                        <a:rPr lang="ru-RU" sz="1400">
                          <a:effectLst/>
                        </a:rPr>
                        <a:t>1. Открытость и доступность информации</a:t>
                      </a:r>
                      <a:endParaRPr lang="ru-RU" sz="1400">
                        <a:effectLst/>
                        <a:latin typeface="Calibri"/>
                        <a:ea typeface="Times New Roman"/>
                        <a:cs typeface="Times New Roman"/>
                      </a:endParaRPr>
                    </a:p>
                  </a:txBody>
                  <a:tcPr marL="13931" marR="13931" marT="0" marB="0" vert="vert270" anchor="ctr"/>
                </a:tc>
                <a:tc>
                  <a:txBody>
                    <a:bodyPr/>
                    <a:lstStyle/>
                    <a:p>
                      <a:pPr marL="17780" marR="17780" algn="ctr">
                        <a:lnSpc>
                          <a:spcPct val="95000"/>
                        </a:lnSpc>
                        <a:spcAft>
                          <a:spcPts val="0"/>
                        </a:spcAft>
                      </a:pPr>
                      <a:r>
                        <a:rPr lang="ru-RU" sz="1400">
                          <a:effectLst/>
                        </a:rPr>
                        <a:t>2. Комфортность условий доставления услуг</a:t>
                      </a:r>
                      <a:endParaRPr lang="ru-RU" sz="1400">
                        <a:effectLst/>
                        <a:latin typeface="Calibri"/>
                        <a:ea typeface="Times New Roman"/>
                        <a:cs typeface="Times New Roman"/>
                      </a:endParaRPr>
                    </a:p>
                  </a:txBody>
                  <a:tcPr marL="13931" marR="13931" marT="0" marB="0" vert="vert270" anchor="ctr"/>
                </a:tc>
                <a:tc>
                  <a:txBody>
                    <a:bodyPr/>
                    <a:lstStyle/>
                    <a:p>
                      <a:pPr marL="17780" marR="17780" algn="ctr">
                        <a:lnSpc>
                          <a:spcPct val="95000"/>
                        </a:lnSpc>
                        <a:spcAft>
                          <a:spcPts val="0"/>
                        </a:spcAft>
                      </a:pPr>
                      <a:r>
                        <a:rPr lang="ru-RU" sz="1400">
                          <a:effectLst/>
                        </a:rPr>
                        <a:t>3. Доступность услуг для инвалидов</a:t>
                      </a:r>
                      <a:endParaRPr lang="ru-RU" sz="1400">
                        <a:effectLst/>
                        <a:latin typeface="Calibri"/>
                        <a:ea typeface="Times New Roman"/>
                        <a:cs typeface="Times New Roman"/>
                      </a:endParaRPr>
                    </a:p>
                  </a:txBody>
                  <a:tcPr marL="13931" marR="13931" marT="0" marB="0" vert="vert270" anchor="ctr"/>
                </a:tc>
                <a:tc>
                  <a:txBody>
                    <a:bodyPr/>
                    <a:lstStyle/>
                    <a:p>
                      <a:pPr marL="17780" marR="17780" algn="ctr">
                        <a:lnSpc>
                          <a:spcPct val="95000"/>
                        </a:lnSpc>
                        <a:spcAft>
                          <a:spcPts val="0"/>
                        </a:spcAft>
                      </a:pPr>
                      <a:r>
                        <a:rPr lang="ru-RU" sz="1400">
                          <a:effectLst/>
                        </a:rPr>
                        <a:t>4. Доброжелательность, вежливость работников</a:t>
                      </a:r>
                      <a:endParaRPr lang="ru-RU" sz="1400">
                        <a:effectLst/>
                        <a:latin typeface="Calibri"/>
                        <a:ea typeface="Times New Roman"/>
                        <a:cs typeface="Times New Roman"/>
                      </a:endParaRPr>
                    </a:p>
                  </a:txBody>
                  <a:tcPr marL="13931" marR="13931" marT="0" marB="0" vert="vert270" anchor="ctr"/>
                </a:tc>
                <a:tc>
                  <a:txBody>
                    <a:bodyPr/>
                    <a:lstStyle/>
                    <a:p>
                      <a:pPr marL="17780" marR="17780" algn="ctr">
                        <a:lnSpc>
                          <a:spcPct val="95000"/>
                        </a:lnSpc>
                        <a:spcAft>
                          <a:spcPts val="0"/>
                        </a:spcAft>
                      </a:pPr>
                      <a:r>
                        <a:rPr lang="ru-RU" sz="1400">
                          <a:effectLst/>
                        </a:rPr>
                        <a:t>5. Удовлетворенность условиями оказания услуг</a:t>
                      </a:r>
                      <a:endParaRPr lang="ru-RU" sz="1400">
                        <a:effectLst/>
                        <a:latin typeface="Calibri"/>
                        <a:ea typeface="Times New Roman"/>
                        <a:cs typeface="Times New Roman"/>
                      </a:endParaRPr>
                    </a:p>
                  </a:txBody>
                  <a:tcPr marL="13931" marR="13931" marT="0" marB="0" vert="vert270" anchor="ctr"/>
                </a:tc>
                <a:tc vMerge="1">
                  <a:txBody>
                    <a:bodyPr/>
                    <a:lstStyle/>
                    <a:p>
                      <a:endParaRPr lang="ru-RU"/>
                    </a:p>
                  </a:txBody>
                  <a:tcPr/>
                </a:tc>
                <a:tc vMerge="1">
                  <a:txBody>
                    <a:bodyPr/>
                    <a:lstStyle/>
                    <a:p>
                      <a:endParaRPr lang="ru-RU"/>
                    </a:p>
                  </a:txBody>
                  <a:tcPr/>
                </a:tc>
              </a:tr>
              <a:tr h="151054">
                <a:tc>
                  <a:txBody>
                    <a:bodyPr/>
                    <a:lstStyle/>
                    <a:p>
                      <a:pPr algn="ctr">
                        <a:lnSpc>
                          <a:spcPct val="115000"/>
                        </a:lnSpc>
                        <a:spcAft>
                          <a:spcPts val="0"/>
                        </a:spcAft>
                      </a:pPr>
                      <a:r>
                        <a:rPr lang="ru-RU" sz="1400">
                          <a:effectLst/>
                        </a:rPr>
                        <a:t> </a:t>
                      </a:r>
                      <a:endParaRPr lang="ru-RU" sz="1400">
                        <a:effectLst/>
                        <a:latin typeface="Calibri"/>
                        <a:ea typeface="Times New Roman"/>
                        <a:cs typeface="Times New Roman"/>
                      </a:endParaRPr>
                    </a:p>
                  </a:txBody>
                  <a:tcPr marL="13931" marR="13931" marT="0" marB="0"/>
                </a:tc>
                <a:tc>
                  <a:txBody>
                    <a:bodyPr/>
                    <a:lstStyle/>
                    <a:p>
                      <a:pPr algn="ctr">
                        <a:lnSpc>
                          <a:spcPct val="115000"/>
                        </a:lnSpc>
                        <a:spcAft>
                          <a:spcPts val="0"/>
                        </a:spcAft>
                      </a:pPr>
                      <a:r>
                        <a:rPr lang="ru-RU" sz="1400" dirty="0">
                          <a:effectLst/>
                        </a:rPr>
                        <a:t>Средний балл</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94,47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94,9</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71,52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95,4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94,38</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90,14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1</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29. МБОУ «Начальная общеобразовательная школа – интернат №4»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97,5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80</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97,2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93,34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14</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2</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32. МБОУ «Средняя общеобразовательная школа №35»</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93,3</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99</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93,1</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15</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3</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27. МБОУ «Начальная общеобразовательная школа №31»</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86,4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78,7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98</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96,1</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91,24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20</a:t>
                      </a:r>
                      <a:endParaRPr lang="ru-RU" sz="1400">
                        <a:effectLst/>
                        <a:latin typeface="Calibri"/>
                        <a:ea typeface="Times New Roman"/>
                        <a:cs typeface="Times New Roman"/>
                      </a:endParaRPr>
                    </a:p>
                  </a:txBody>
                  <a:tcPr marL="13931" marR="13931" marT="0" marB="0" anchor="ctr"/>
                </a:tc>
              </a:tr>
              <a:tr h="151054">
                <a:tc>
                  <a:txBody>
                    <a:bodyPr/>
                    <a:lstStyle/>
                    <a:p>
                      <a:pPr indent="-107950" algn="ctr">
                        <a:lnSpc>
                          <a:spcPct val="115000"/>
                        </a:lnSpc>
                        <a:spcAft>
                          <a:spcPts val="0"/>
                        </a:spcAft>
                      </a:pPr>
                      <a:r>
                        <a:rPr lang="ru-RU" sz="1400">
                          <a:effectLst/>
                        </a:rPr>
                        <a:t>4</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35. МБОУ «Гимназия №21»</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64,9</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91,4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88,36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28</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5</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45. МБОУ «Средняя общеобразовательная школа с углубленным изучением английского языка №49»</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97,2</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92,5</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74,1</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89,4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86,9</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88,02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31</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6</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28. МБОУ «Начальная общеобразовательная школа №39»</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86,8</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95,5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60</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dirty="0">
                          <a:effectLst/>
                        </a:rPr>
                        <a:t>95,4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96,2</a:t>
                      </a:r>
                      <a:endParaRPr lang="ru-RU" sz="1400" dirty="0">
                        <a:effectLst/>
                        <a:latin typeface="Calibri"/>
                        <a:ea typeface="Times New Roman"/>
                        <a:cs typeface="Times New Roman"/>
                      </a:endParaRPr>
                    </a:p>
                  </a:txBody>
                  <a:tcPr marL="13931" marR="13931" marT="0" marB="0" anchor="ctr">
                    <a:solidFill>
                      <a:srgbClr val="92D050"/>
                    </a:solidFill>
                  </a:tcPr>
                </a:tc>
                <a:tc>
                  <a:txBody>
                    <a:bodyPr/>
                    <a:lstStyle/>
                    <a:p>
                      <a:pPr algn="ctr">
                        <a:lnSpc>
                          <a:spcPct val="115000"/>
                        </a:lnSpc>
                        <a:spcAft>
                          <a:spcPts val="0"/>
                        </a:spcAft>
                      </a:pPr>
                      <a:r>
                        <a:rPr lang="ru-RU" sz="1400">
                          <a:effectLst/>
                        </a:rPr>
                        <a:t>86,78</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33</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7</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33. МБОУ «Многопрофильная языковая гимназия №4»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64,9</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a:effectLst/>
                        </a:rPr>
                        <a:t>86,6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85,2</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84,78</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37</a:t>
                      </a:r>
                      <a:endParaRPr lang="ru-RU" sz="1400" dirty="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8</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31. МБОУ «Средняя общеобразовательная школа №18»</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92,3</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54</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a:effectLst/>
                        </a:rPr>
                        <a:t>91,4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88,4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84,22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40</a:t>
                      </a:r>
                      <a:endParaRPr lang="ru-RU" sz="1400" dirty="0">
                        <a:effectLst/>
                        <a:latin typeface="Calibri"/>
                        <a:ea typeface="Times New Roman"/>
                        <a:cs typeface="Times New Roman"/>
                      </a:endParaRPr>
                    </a:p>
                  </a:txBody>
                  <a:tcPr marL="13931" marR="13931" marT="0" marB="0" anchor="ctr"/>
                </a:tc>
              </a:tr>
              <a:tr h="151054">
                <a:tc>
                  <a:txBody>
                    <a:bodyPr/>
                    <a:lstStyle/>
                    <a:p>
                      <a:pPr indent="-107950" algn="ctr">
                        <a:lnSpc>
                          <a:spcPct val="115000"/>
                        </a:lnSpc>
                        <a:spcAft>
                          <a:spcPts val="0"/>
                        </a:spcAft>
                      </a:pPr>
                      <a:r>
                        <a:rPr lang="ru-RU" sz="1400">
                          <a:effectLst/>
                        </a:rPr>
                        <a:t>9</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30. МБОУ «Средняя общеобразовательная школа №1»</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92,5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60,9</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a:effectLst/>
                        </a:rPr>
                        <a:t>87</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85,6</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83,84</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42</a:t>
                      </a:r>
                      <a:endParaRPr lang="ru-RU" sz="1400">
                        <a:effectLst/>
                        <a:latin typeface="Calibri"/>
                        <a:ea typeface="Times New Roman"/>
                        <a:cs typeface="Times New Roman"/>
                      </a:endParaRPr>
                    </a:p>
                  </a:txBody>
                  <a:tcPr marL="13931" marR="13931" marT="0" marB="0" anchor="ctr"/>
                </a:tc>
              </a:tr>
              <a:tr h="151054">
                <a:tc>
                  <a:txBody>
                    <a:bodyPr/>
                    <a:lstStyle/>
                    <a:p>
                      <a:pPr indent="-107950" algn="ctr">
                        <a:lnSpc>
                          <a:spcPct val="115000"/>
                        </a:lnSpc>
                        <a:spcAft>
                          <a:spcPts val="0"/>
                        </a:spcAft>
                      </a:pPr>
                      <a:r>
                        <a:rPr lang="ru-RU" sz="1400">
                          <a:effectLst/>
                        </a:rPr>
                        <a:t>10</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34. МБОУ «Многопрофильная гимназия №12»</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93,1</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51</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a:effectLst/>
                        </a:rPr>
                        <a:t>86,6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84,4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81,82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44</a:t>
                      </a:r>
                      <a:endParaRPr lang="ru-RU" sz="1400">
                        <a:effectLst/>
                        <a:latin typeface="Calibri"/>
                        <a:ea typeface="Times New Roman"/>
                        <a:cs typeface="Times New Roman"/>
                      </a:endParaRPr>
                    </a:p>
                  </a:txBody>
                  <a:tcPr marL="13931" marR="13931" marT="0" marB="0" anchor="ctr"/>
                </a:tc>
              </a:tr>
              <a:tr h="302109">
                <a:tc>
                  <a:txBody>
                    <a:bodyPr/>
                    <a:lstStyle/>
                    <a:p>
                      <a:pPr indent="-107950" algn="ctr">
                        <a:lnSpc>
                          <a:spcPct val="115000"/>
                        </a:lnSpc>
                        <a:spcAft>
                          <a:spcPts val="0"/>
                        </a:spcAft>
                      </a:pPr>
                      <a:r>
                        <a:rPr lang="ru-RU" sz="1400">
                          <a:effectLst/>
                        </a:rPr>
                        <a:t>11</a:t>
                      </a:r>
                      <a:endParaRPr lang="ru-RU" sz="1400">
                        <a:effectLst/>
                        <a:latin typeface="Calibri"/>
                        <a:ea typeface="Times New Roman"/>
                        <a:cs typeface="Times New Roman"/>
                      </a:endParaRPr>
                    </a:p>
                  </a:txBody>
                  <a:tcPr marL="13931" marR="13931" marT="0" marB="0"/>
                </a:tc>
                <a:tc>
                  <a:txBody>
                    <a:bodyPr/>
                    <a:lstStyle/>
                    <a:p>
                      <a:pPr algn="l">
                        <a:lnSpc>
                          <a:spcPct val="115000"/>
                        </a:lnSpc>
                        <a:spcAft>
                          <a:spcPts val="0"/>
                        </a:spcAft>
                      </a:pPr>
                      <a:r>
                        <a:rPr lang="ru-RU" sz="1400" dirty="0">
                          <a:effectLst/>
                        </a:rPr>
                        <a:t>44. МБОУ «Средняя общеобразовательная школа с углубленным изучением немецкого языка №38»</a:t>
                      </a:r>
                      <a:endParaRPr lang="ru-RU" sz="1400" dirty="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92,3</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95</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40,9</a:t>
                      </a:r>
                      <a:endParaRPr lang="ru-RU" sz="1400" dirty="0">
                        <a:effectLst/>
                        <a:latin typeface="Calibri"/>
                        <a:ea typeface="Times New Roman"/>
                        <a:cs typeface="Times New Roman"/>
                      </a:endParaRPr>
                    </a:p>
                  </a:txBody>
                  <a:tcPr marL="13931" marR="13931" marT="0" marB="0" anchor="ctr">
                    <a:solidFill>
                      <a:srgbClr val="FFFF00"/>
                    </a:solidFill>
                  </a:tcPr>
                </a:tc>
                <a:tc>
                  <a:txBody>
                    <a:bodyPr/>
                    <a:lstStyle/>
                    <a:p>
                      <a:pPr algn="ctr">
                        <a:lnSpc>
                          <a:spcPct val="115000"/>
                        </a:lnSpc>
                        <a:spcAft>
                          <a:spcPts val="0"/>
                        </a:spcAft>
                      </a:pPr>
                      <a:r>
                        <a:rPr lang="ru-RU" sz="1400">
                          <a:effectLst/>
                        </a:rPr>
                        <a:t>90,2</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85,4</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a:effectLst/>
                        </a:rPr>
                        <a:t>80,76</a:t>
                      </a:r>
                      <a:endParaRPr lang="ru-RU" sz="1400">
                        <a:effectLst/>
                        <a:latin typeface="Calibri"/>
                        <a:ea typeface="Times New Roman"/>
                        <a:cs typeface="Times New Roman"/>
                      </a:endParaRPr>
                    </a:p>
                  </a:txBody>
                  <a:tcPr marL="13931" marR="13931" marT="0" marB="0" anchor="ctr"/>
                </a:tc>
                <a:tc>
                  <a:txBody>
                    <a:bodyPr/>
                    <a:lstStyle/>
                    <a:p>
                      <a:pPr algn="ctr">
                        <a:lnSpc>
                          <a:spcPct val="115000"/>
                        </a:lnSpc>
                        <a:spcAft>
                          <a:spcPts val="0"/>
                        </a:spcAft>
                      </a:pPr>
                      <a:r>
                        <a:rPr lang="ru-RU" sz="1400" dirty="0">
                          <a:effectLst/>
                        </a:rPr>
                        <a:t>45</a:t>
                      </a:r>
                      <a:endParaRPr lang="ru-RU" sz="1400" dirty="0">
                        <a:effectLst/>
                        <a:latin typeface="Calibri"/>
                        <a:ea typeface="Times New Roman"/>
                        <a:cs typeface="Times New Roman"/>
                      </a:endParaRPr>
                    </a:p>
                  </a:txBody>
                  <a:tcPr marL="13931" marR="13931" marT="0" marB="0" anchor="ctr"/>
                </a:tc>
              </a:tr>
            </a:tbl>
          </a:graphicData>
        </a:graphic>
      </p:graphicFrame>
      <p:sp>
        <p:nvSpPr>
          <p:cNvPr id="4" name="Rectangle 1"/>
          <p:cNvSpPr>
            <a:spLocks noChangeArrowheads="1"/>
          </p:cNvSpPr>
          <p:nvPr/>
        </p:nvSpPr>
        <p:spPr bwMode="auto">
          <a:xfrm>
            <a:off x="3562350" y="12144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ru-RU"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ru-RU"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17634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78098"/>
          </a:xfrm>
        </p:spPr>
        <p:txBody>
          <a:bodyPr>
            <a:normAutofit fontScale="90000"/>
          </a:bodyPr>
          <a:lstStyle/>
          <a:p>
            <a:r>
              <a:rPr lang="ru-RU" sz="2700" i="1" dirty="0" smtClean="0"/>
              <a:t/>
            </a:r>
            <a:br>
              <a:rPr lang="ru-RU" sz="2700" i="1" dirty="0" smtClean="0"/>
            </a:br>
            <a:r>
              <a:rPr lang="ru-RU" sz="2700" i="1" dirty="0"/>
              <a:t/>
            </a:r>
            <a:br>
              <a:rPr lang="ru-RU" sz="2700" i="1" dirty="0"/>
            </a:br>
            <a:r>
              <a:rPr lang="ru-RU" sz="2700" i="1" dirty="0" smtClean="0"/>
              <a:t/>
            </a:r>
            <a:br>
              <a:rPr lang="ru-RU" sz="2700" i="1" dirty="0" smtClean="0"/>
            </a:br>
            <a:r>
              <a:rPr lang="ru-RU" sz="2700" i="1" dirty="0" smtClean="0"/>
              <a:t>Таблица </a:t>
            </a:r>
            <a:r>
              <a:rPr lang="ru-RU" sz="2700" i="1" dirty="0"/>
              <a:t>4. УДО - Итоговый рейтинг по результатам НОКУ - «Город Чита»</a:t>
            </a:r>
            <a:r>
              <a:rPr lang="ru-RU" sz="2700" dirty="0"/>
              <a:t/>
            </a:r>
            <a:br>
              <a:rPr lang="ru-RU" sz="2700" dirty="0"/>
            </a:br>
            <a:r>
              <a:rPr lang="ru-RU" i="1" dirty="0"/>
              <a:t> </a:t>
            </a:r>
            <a:r>
              <a:rPr lang="ru-RU" dirty="0"/>
              <a:t/>
            </a:r>
            <a:br>
              <a:rPr lang="ru-RU" dirty="0"/>
            </a:b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869585172"/>
              </p:ext>
            </p:extLst>
          </p:nvPr>
        </p:nvGraphicFramePr>
        <p:xfrm>
          <a:off x="623391" y="980732"/>
          <a:ext cx="11233251" cy="5489502"/>
        </p:xfrm>
        <a:graphic>
          <a:graphicData uri="http://schemas.openxmlformats.org/drawingml/2006/table">
            <a:tbl>
              <a:tblPr firstRow="1" firstCol="1" bandRow="1">
                <a:tableStyleId>{5C22544A-7EE6-4342-B048-85BDC9FD1C3A}</a:tableStyleId>
              </a:tblPr>
              <a:tblGrid>
                <a:gridCol w="900988"/>
                <a:gridCol w="5822022"/>
                <a:gridCol w="660655"/>
                <a:gridCol w="660655"/>
                <a:gridCol w="660655"/>
                <a:gridCol w="660655"/>
                <a:gridCol w="660655"/>
                <a:gridCol w="603483"/>
                <a:gridCol w="603483"/>
              </a:tblGrid>
              <a:tr h="270538">
                <a:tc>
                  <a:txBody>
                    <a:bodyPr/>
                    <a:lstStyle/>
                    <a:p>
                      <a:pPr algn="ctr">
                        <a:lnSpc>
                          <a:spcPct val="115000"/>
                        </a:lnSpc>
                        <a:spcAft>
                          <a:spcPts val="0"/>
                        </a:spcAft>
                      </a:pPr>
                      <a:r>
                        <a:rPr lang="ru-RU" sz="1100" dirty="0">
                          <a:effectLst/>
                        </a:rPr>
                        <a:t> </a:t>
                      </a:r>
                      <a:endParaRPr lang="ru-RU" sz="1100" dirty="0">
                        <a:effectLst/>
                        <a:latin typeface="Calibri"/>
                        <a:ea typeface="Times New Roman"/>
                        <a:cs typeface="Times New Roman"/>
                      </a:endParaRPr>
                    </a:p>
                  </a:txBody>
                  <a:tcPr marL="17780" marR="17780" marT="0" marB="0"/>
                </a:tc>
                <a:tc rowSpan="2">
                  <a:txBody>
                    <a:bodyPr/>
                    <a:lstStyle/>
                    <a:p>
                      <a:pPr algn="ctr">
                        <a:lnSpc>
                          <a:spcPct val="115000"/>
                        </a:lnSpc>
                        <a:spcAft>
                          <a:spcPts val="0"/>
                        </a:spcAft>
                      </a:pPr>
                      <a:r>
                        <a:rPr lang="ru-RU" sz="1100" dirty="0">
                          <a:effectLst/>
                        </a:rPr>
                        <a:t>Наименование учреждения</a:t>
                      </a:r>
                      <a:endParaRPr lang="ru-RU" sz="1100" dirty="0">
                        <a:effectLst/>
                        <a:latin typeface="Calibri"/>
                        <a:ea typeface="Times New Roman"/>
                        <a:cs typeface="Times New Roman"/>
                      </a:endParaRPr>
                    </a:p>
                  </a:txBody>
                  <a:tcPr marL="17780" marR="17780" marT="0" marB="0" anchor="ctr"/>
                </a:tc>
                <a:tc gridSpan="5">
                  <a:txBody>
                    <a:bodyPr/>
                    <a:lstStyle/>
                    <a:p>
                      <a:pPr algn="ctr">
                        <a:lnSpc>
                          <a:spcPct val="95000"/>
                        </a:lnSpc>
                        <a:spcAft>
                          <a:spcPts val="0"/>
                        </a:spcAft>
                      </a:pPr>
                      <a:r>
                        <a:rPr lang="ru-RU" sz="1100">
                          <a:effectLst/>
                        </a:rPr>
                        <a:t>Критерии</a:t>
                      </a:r>
                      <a:endParaRPr lang="ru-RU" sz="1100">
                        <a:effectLst/>
                        <a:latin typeface="Calibri"/>
                        <a:ea typeface="Times New Roman"/>
                        <a:cs typeface="Times New Roman"/>
                      </a:endParaRPr>
                    </a:p>
                  </a:txBody>
                  <a:tcPr marL="17780" marR="177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ct val="95000"/>
                        </a:lnSpc>
                        <a:spcAft>
                          <a:spcPts val="0"/>
                        </a:spcAft>
                      </a:pPr>
                      <a:r>
                        <a:rPr lang="ru-RU" sz="1100">
                          <a:effectLst/>
                        </a:rPr>
                        <a:t>Итоговый показатель</a:t>
                      </a:r>
                      <a:endParaRPr lang="ru-RU" sz="1100">
                        <a:effectLst/>
                        <a:latin typeface="Calibri"/>
                        <a:ea typeface="Times New Roman"/>
                        <a:cs typeface="Times New Roman"/>
                      </a:endParaRPr>
                    </a:p>
                  </a:txBody>
                  <a:tcPr marL="17780" marR="17780" marT="0" marB="0" vert="vert270" anchor="ctr"/>
                </a:tc>
                <a:tc rowSpan="2">
                  <a:txBody>
                    <a:bodyPr/>
                    <a:lstStyle/>
                    <a:p>
                      <a:pPr algn="ctr">
                        <a:lnSpc>
                          <a:spcPct val="95000"/>
                        </a:lnSpc>
                        <a:spcAft>
                          <a:spcPts val="0"/>
                        </a:spcAft>
                      </a:pPr>
                      <a:r>
                        <a:rPr lang="ru-RU" sz="1100">
                          <a:effectLst/>
                        </a:rPr>
                        <a:t>Рейтинг</a:t>
                      </a:r>
                      <a:endParaRPr lang="ru-RU" sz="1100">
                        <a:effectLst/>
                        <a:latin typeface="Calibri"/>
                        <a:ea typeface="Times New Roman"/>
                        <a:cs typeface="Times New Roman"/>
                      </a:endParaRPr>
                    </a:p>
                  </a:txBody>
                  <a:tcPr marL="17780" marR="17780" marT="0" marB="0" vert="vert270" anchor="ctr"/>
                </a:tc>
              </a:tr>
              <a:tr h="2424682">
                <a:tc>
                  <a:txBody>
                    <a:bodyPr/>
                    <a:lstStyle/>
                    <a:p>
                      <a:pPr>
                        <a:lnSpc>
                          <a:spcPct val="115000"/>
                        </a:lnSpc>
                        <a:spcAft>
                          <a:spcPts val="0"/>
                        </a:spcAft>
                      </a:pPr>
                      <a:r>
                        <a:rPr lang="ru-RU" sz="1100">
                          <a:effectLst/>
                        </a:rPr>
                        <a:t> </a:t>
                      </a:r>
                      <a:endParaRPr lang="ru-RU" sz="1100">
                        <a:effectLst/>
                        <a:latin typeface="Calibri"/>
                        <a:ea typeface="Times New Roman"/>
                        <a:cs typeface="Times New Roman"/>
                      </a:endParaRPr>
                    </a:p>
                  </a:txBody>
                  <a:tcPr marL="17780" marR="17780" marT="0" marB="0"/>
                </a:tc>
                <a:tc vMerge="1">
                  <a:txBody>
                    <a:bodyPr/>
                    <a:lstStyle/>
                    <a:p>
                      <a:endParaRPr lang="ru-RU"/>
                    </a:p>
                  </a:txBody>
                  <a:tcPr/>
                </a:tc>
                <a:tc>
                  <a:txBody>
                    <a:bodyPr/>
                    <a:lstStyle/>
                    <a:p>
                      <a:pPr marL="17780" marR="17780" algn="ctr">
                        <a:lnSpc>
                          <a:spcPct val="95000"/>
                        </a:lnSpc>
                        <a:spcAft>
                          <a:spcPts val="0"/>
                        </a:spcAft>
                      </a:pPr>
                      <a:r>
                        <a:rPr lang="ru-RU" sz="1100">
                          <a:effectLst/>
                        </a:rPr>
                        <a:t>1. Открытость и доступность информации</a:t>
                      </a:r>
                      <a:endParaRPr lang="ru-RU" sz="1100">
                        <a:effectLst/>
                        <a:latin typeface="Calibri"/>
                        <a:ea typeface="Times New Roman"/>
                        <a:cs typeface="Times New Roman"/>
                      </a:endParaRPr>
                    </a:p>
                  </a:txBody>
                  <a:tcPr marL="17780" marR="17780" marT="0" marB="0" vert="vert270" anchor="ctr"/>
                </a:tc>
                <a:tc>
                  <a:txBody>
                    <a:bodyPr/>
                    <a:lstStyle/>
                    <a:p>
                      <a:pPr marL="17780" marR="17780" algn="ctr">
                        <a:lnSpc>
                          <a:spcPct val="95000"/>
                        </a:lnSpc>
                        <a:spcAft>
                          <a:spcPts val="0"/>
                        </a:spcAft>
                      </a:pPr>
                      <a:r>
                        <a:rPr lang="ru-RU" sz="1100">
                          <a:effectLst/>
                        </a:rPr>
                        <a:t>2. Комфортность условий доставления услуг</a:t>
                      </a:r>
                      <a:endParaRPr lang="ru-RU" sz="1100">
                        <a:effectLst/>
                        <a:latin typeface="Calibri"/>
                        <a:ea typeface="Times New Roman"/>
                        <a:cs typeface="Times New Roman"/>
                      </a:endParaRPr>
                    </a:p>
                  </a:txBody>
                  <a:tcPr marL="17780" marR="17780" marT="0" marB="0" vert="vert270" anchor="ctr"/>
                </a:tc>
                <a:tc>
                  <a:txBody>
                    <a:bodyPr/>
                    <a:lstStyle/>
                    <a:p>
                      <a:pPr marL="17780" marR="17780" algn="ctr">
                        <a:lnSpc>
                          <a:spcPct val="95000"/>
                        </a:lnSpc>
                        <a:spcAft>
                          <a:spcPts val="0"/>
                        </a:spcAft>
                      </a:pPr>
                      <a:r>
                        <a:rPr lang="ru-RU" sz="1100">
                          <a:effectLst/>
                        </a:rPr>
                        <a:t>3. Доступность услуг для инвалидов</a:t>
                      </a:r>
                      <a:endParaRPr lang="ru-RU" sz="1100">
                        <a:effectLst/>
                        <a:latin typeface="Calibri"/>
                        <a:ea typeface="Times New Roman"/>
                        <a:cs typeface="Times New Roman"/>
                      </a:endParaRPr>
                    </a:p>
                  </a:txBody>
                  <a:tcPr marL="17780" marR="17780" marT="0" marB="0" vert="vert270" anchor="ctr"/>
                </a:tc>
                <a:tc>
                  <a:txBody>
                    <a:bodyPr/>
                    <a:lstStyle/>
                    <a:p>
                      <a:pPr marL="17780" marR="17780" algn="ctr">
                        <a:lnSpc>
                          <a:spcPct val="95000"/>
                        </a:lnSpc>
                        <a:spcAft>
                          <a:spcPts val="0"/>
                        </a:spcAft>
                      </a:pPr>
                      <a:r>
                        <a:rPr lang="ru-RU" sz="1100">
                          <a:effectLst/>
                        </a:rPr>
                        <a:t>4. Доброжелательность, вежливость работников</a:t>
                      </a:r>
                      <a:endParaRPr lang="ru-RU" sz="1100">
                        <a:effectLst/>
                        <a:latin typeface="Calibri"/>
                        <a:ea typeface="Times New Roman"/>
                        <a:cs typeface="Times New Roman"/>
                      </a:endParaRPr>
                    </a:p>
                  </a:txBody>
                  <a:tcPr marL="17780" marR="17780" marT="0" marB="0" vert="vert270" anchor="ctr"/>
                </a:tc>
                <a:tc>
                  <a:txBody>
                    <a:bodyPr/>
                    <a:lstStyle/>
                    <a:p>
                      <a:pPr marL="17780" marR="17780" algn="ctr">
                        <a:lnSpc>
                          <a:spcPct val="95000"/>
                        </a:lnSpc>
                        <a:spcAft>
                          <a:spcPts val="0"/>
                        </a:spcAft>
                      </a:pPr>
                      <a:r>
                        <a:rPr lang="ru-RU" sz="1100">
                          <a:effectLst/>
                        </a:rPr>
                        <a:t>5. Удовлетворенность условиями оказания услуг</a:t>
                      </a:r>
                      <a:endParaRPr lang="ru-RU" sz="1100">
                        <a:effectLst/>
                        <a:latin typeface="Calibri"/>
                        <a:ea typeface="Times New Roman"/>
                        <a:cs typeface="Times New Roman"/>
                      </a:endParaRPr>
                    </a:p>
                  </a:txBody>
                  <a:tcPr marL="17780" marR="17780" marT="0" marB="0" vert="vert270" anchor="ctr"/>
                </a:tc>
                <a:tc vMerge="1">
                  <a:txBody>
                    <a:bodyPr/>
                    <a:lstStyle/>
                    <a:p>
                      <a:endParaRPr lang="ru-RU"/>
                    </a:p>
                  </a:txBody>
                  <a:tcPr/>
                </a:tc>
                <a:tc vMerge="1">
                  <a:txBody>
                    <a:bodyPr/>
                    <a:lstStyle/>
                    <a:p>
                      <a:endParaRPr lang="ru-RU"/>
                    </a:p>
                  </a:txBody>
                  <a:tcPr/>
                </a:tc>
              </a:tr>
              <a:tr h="270538">
                <a:tc>
                  <a:txBody>
                    <a:bodyPr/>
                    <a:lstStyle/>
                    <a:p>
                      <a:pPr algn="ctr">
                        <a:lnSpc>
                          <a:spcPct val="115000"/>
                        </a:lnSpc>
                        <a:spcAft>
                          <a:spcPts val="0"/>
                        </a:spcAft>
                      </a:pPr>
                      <a:r>
                        <a:rPr lang="ru-RU" sz="1100">
                          <a:effectLst/>
                        </a:rPr>
                        <a:t> </a:t>
                      </a:r>
                      <a:endParaRPr lang="ru-RU" sz="1100">
                        <a:effectLst/>
                        <a:latin typeface="Calibri"/>
                        <a:ea typeface="Times New Roman"/>
                        <a:cs typeface="Times New Roman"/>
                      </a:endParaRPr>
                    </a:p>
                  </a:txBody>
                  <a:tcPr marL="17780" marR="17780" marT="0" marB="0"/>
                </a:tc>
                <a:tc>
                  <a:txBody>
                    <a:bodyPr/>
                    <a:lstStyle/>
                    <a:p>
                      <a:pPr algn="ctr">
                        <a:lnSpc>
                          <a:spcPct val="115000"/>
                        </a:lnSpc>
                        <a:spcAft>
                          <a:spcPts val="0"/>
                        </a:spcAft>
                      </a:pPr>
                      <a:r>
                        <a:rPr lang="ru-RU" sz="1100" dirty="0">
                          <a:effectLst/>
                        </a:rPr>
                        <a:t>Средний балл</a:t>
                      </a:r>
                      <a:endParaRPr lang="ru-RU" sz="11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94,47</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94,9</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71,52</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95,4</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94,38</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90,14</a:t>
                      </a:r>
                      <a:endParaRPr lang="ru-RU" sz="11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100">
                          <a:effectLst/>
                        </a:rPr>
                        <a:t>-</a:t>
                      </a:r>
                      <a:endParaRPr lang="ru-RU" sz="11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dirty="0">
                          <a:effectLst/>
                        </a:rPr>
                        <a:t>1</a:t>
                      </a:r>
                      <a:endParaRPr lang="ru-RU" sz="1600" dirty="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36. МБУ ДО «Детско-юношеский центр»</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95,5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86,8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100</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98,5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95,76</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7</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2</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37. МБУ ДО «Детско-юношеский спортивно-технический центр»</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93,5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97,5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63,6</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97,4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96,7</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89,74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24</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3</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38. МБУ ДО «Станция юных техников №2»</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99</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54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100</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99,7</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88,14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30</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4</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43. МБУ ДПО «Городской научно-методический центр»</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94,3</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96</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49,8</a:t>
                      </a:r>
                      <a:endParaRPr lang="ru-RU" sz="1600" dirty="0">
                        <a:effectLst/>
                        <a:latin typeface="Calibri"/>
                        <a:ea typeface="Times New Roman"/>
                        <a:cs typeface="Times New Roman"/>
                      </a:endParaRPr>
                    </a:p>
                  </a:txBody>
                  <a:tcPr marL="17780" marR="17780" marT="0" marB="0" anchor="ctr">
                    <a:solidFill>
                      <a:srgbClr val="FFFF00"/>
                    </a:solidFill>
                  </a:tcPr>
                </a:tc>
                <a:tc>
                  <a:txBody>
                    <a:bodyPr/>
                    <a:lstStyle/>
                    <a:p>
                      <a:pPr algn="ctr">
                        <a:lnSpc>
                          <a:spcPct val="115000"/>
                        </a:lnSpc>
                        <a:spcAft>
                          <a:spcPts val="0"/>
                        </a:spcAft>
                      </a:pPr>
                      <a:r>
                        <a:rPr lang="ru-RU" sz="1600">
                          <a:effectLst/>
                        </a:rPr>
                        <a:t>97,6</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95</a:t>
                      </a:r>
                      <a:endParaRPr lang="ru-RU" sz="1600" dirty="0">
                        <a:effectLst/>
                        <a:latin typeface="Calibri"/>
                        <a:ea typeface="Times New Roman"/>
                        <a:cs typeface="Times New Roman"/>
                      </a:endParaRPr>
                    </a:p>
                  </a:txBody>
                  <a:tcPr marL="17780" marR="17780" marT="0" marB="0" anchor="ctr">
                    <a:solidFill>
                      <a:srgbClr val="92D050"/>
                    </a:solidFill>
                  </a:tcPr>
                </a:tc>
                <a:tc>
                  <a:txBody>
                    <a:bodyPr/>
                    <a:lstStyle/>
                    <a:p>
                      <a:pPr algn="ctr">
                        <a:lnSpc>
                          <a:spcPct val="115000"/>
                        </a:lnSpc>
                        <a:spcAft>
                          <a:spcPts val="0"/>
                        </a:spcAft>
                      </a:pPr>
                      <a:r>
                        <a:rPr lang="ru-RU" sz="1600">
                          <a:effectLst/>
                        </a:rPr>
                        <a:t>86,54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34</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5</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42. МБУ ДО «Дом детского творчества № 2»</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97,2</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85,5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48,9</a:t>
                      </a:r>
                      <a:endParaRPr lang="ru-RU" sz="1600" dirty="0">
                        <a:effectLst/>
                        <a:latin typeface="Calibri"/>
                        <a:ea typeface="Times New Roman"/>
                        <a:cs typeface="Times New Roman"/>
                      </a:endParaRPr>
                    </a:p>
                  </a:txBody>
                  <a:tcPr marL="17780" marR="17780" marT="0" marB="0" anchor="ctr">
                    <a:solidFill>
                      <a:srgbClr val="FFFF00"/>
                    </a:solidFill>
                  </a:tcPr>
                </a:tc>
                <a:tc>
                  <a:txBody>
                    <a:bodyPr/>
                    <a:lstStyle/>
                    <a:p>
                      <a:pPr algn="ctr">
                        <a:lnSpc>
                          <a:spcPct val="115000"/>
                        </a:lnSpc>
                        <a:spcAft>
                          <a:spcPts val="0"/>
                        </a:spcAft>
                      </a:pPr>
                      <a:r>
                        <a:rPr lang="ru-RU" sz="1600">
                          <a:effectLst/>
                        </a:rPr>
                        <a:t>99</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98,3</a:t>
                      </a:r>
                      <a:endParaRPr lang="ru-RU" sz="1600" dirty="0">
                        <a:effectLst/>
                        <a:latin typeface="Calibri"/>
                        <a:ea typeface="Times New Roman"/>
                        <a:cs typeface="Times New Roman"/>
                      </a:endParaRPr>
                    </a:p>
                  </a:txBody>
                  <a:tcPr marL="17780" marR="17780" marT="0" marB="0" anchor="ctr">
                    <a:solidFill>
                      <a:srgbClr val="92D050"/>
                    </a:solidFill>
                  </a:tcPr>
                </a:tc>
                <a:tc>
                  <a:txBody>
                    <a:bodyPr/>
                    <a:lstStyle/>
                    <a:p>
                      <a:pPr algn="ctr">
                        <a:lnSpc>
                          <a:spcPct val="115000"/>
                        </a:lnSpc>
                        <a:spcAft>
                          <a:spcPts val="0"/>
                        </a:spcAft>
                      </a:pPr>
                      <a:r>
                        <a:rPr lang="ru-RU" sz="1600">
                          <a:effectLst/>
                        </a:rPr>
                        <a:t>85,78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35</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6</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41. МБУ ДО «Дом детского творчества № 1»</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89</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96,5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42,4</a:t>
                      </a:r>
                      <a:endParaRPr lang="ru-RU" sz="1600" dirty="0">
                        <a:effectLst/>
                        <a:latin typeface="Calibri"/>
                        <a:ea typeface="Times New Roman"/>
                        <a:cs typeface="Times New Roman"/>
                      </a:endParaRPr>
                    </a:p>
                  </a:txBody>
                  <a:tcPr marL="17780" marR="17780" marT="0" marB="0" anchor="ctr">
                    <a:solidFill>
                      <a:srgbClr val="FFFF00"/>
                    </a:solidFill>
                  </a:tcPr>
                </a:tc>
                <a:tc>
                  <a:txBody>
                    <a:bodyPr/>
                    <a:lstStyle/>
                    <a:p>
                      <a:pPr algn="ctr">
                        <a:lnSpc>
                          <a:spcPct val="115000"/>
                        </a:lnSpc>
                        <a:spcAft>
                          <a:spcPts val="0"/>
                        </a:spcAft>
                      </a:pPr>
                      <a:r>
                        <a:rPr lang="ru-RU" sz="1600">
                          <a:effectLst/>
                        </a:rPr>
                        <a:t>99,4</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98,6</a:t>
                      </a:r>
                      <a:endParaRPr lang="ru-RU" sz="1600" dirty="0">
                        <a:effectLst/>
                        <a:latin typeface="Calibri"/>
                        <a:ea typeface="Times New Roman"/>
                        <a:cs typeface="Times New Roman"/>
                      </a:endParaRPr>
                    </a:p>
                  </a:txBody>
                  <a:tcPr marL="17780" marR="17780" marT="0" marB="0" anchor="ctr">
                    <a:solidFill>
                      <a:srgbClr val="92D050"/>
                    </a:solidFill>
                  </a:tcPr>
                </a:tc>
                <a:tc>
                  <a:txBody>
                    <a:bodyPr/>
                    <a:lstStyle/>
                    <a:p>
                      <a:pPr algn="ctr">
                        <a:lnSpc>
                          <a:spcPct val="115000"/>
                        </a:lnSpc>
                        <a:spcAft>
                          <a:spcPts val="0"/>
                        </a:spcAft>
                      </a:pPr>
                      <a:r>
                        <a:rPr lang="ru-RU" sz="1600">
                          <a:effectLst/>
                        </a:rPr>
                        <a:t>85,18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36</a:t>
                      </a:r>
                      <a:endParaRPr lang="ru-RU" sz="1600">
                        <a:effectLst/>
                        <a:latin typeface="Calibri"/>
                        <a:ea typeface="Times New Roman"/>
                        <a:cs typeface="Times New Roman"/>
                      </a:endParaRPr>
                    </a:p>
                  </a:txBody>
                  <a:tcPr marL="17780" marR="17780" marT="0" marB="0" anchor="ctr"/>
                </a:tc>
              </a:tr>
              <a:tr h="541076">
                <a:tc>
                  <a:txBody>
                    <a:bodyPr/>
                    <a:lstStyle/>
                    <a:p>
                      <a:pPr algn="ctr">
                        <a:lnSpc>
                          <a:spcPct val="115000"/>
                        </a:lnSpc>
                        <a:spcAft>
                          <a:spcPts val="0"/>
                        </a:spcAft>
                      </a:pPr>
                      <a:r>
                        <a:rPr lang="ru-RU" sz="1600">
                          <a:effectLst/>
                        </a:rPr>
                        <a:t>7</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39. МБУ ДО «Детский оздоровительно-образовательный центр детско-юношеского туризма и краеведения»</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85,8</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97,5</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43,9</a:t>
                      </a:r>
                      <a:endParaRPr lang="ru-RU" sz="1600" dirty="0">
                        <a:effectLst/>
                        <a:latin typeface="Calibri"/>
                        <a:ea typeface="Times New Roman"/>
                        <a:cs typeface="Times New Roman"/>
                      </a:endParaRPr>
                    </a:p>
                  </a:txBody>
                  <a:tcPr marL="17780" marR="17780" marT="0" marB="0" anchor="ctr">
                    <a:solidFill>
                      <a:srgbClr val="FFFF00"/>
                    </a:solidFill>
                  </a:tcPr>
                </a:tc>
                <a:tc>
                  <a:txBody>
                    <a:bodyPr/>
                    <a:lstStyle/>
                    <a:p>
                      <a:pPr algn="ctr">
                        <a:lnSpc>
                          <a:spcPct val="115000"/>
                        </a:lnSpc>
                        <a:spcAft>
                          <a:spcPts val="0"/>
                        </a:spcAft>
                      </a:pPr>
                      <a:r>
                        <a:rPr lang="ru-RU" sz="1600" dirty="0">
                          <a:effectLst/>
                        </a:rPr>
                        <a:t>98</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97,8</a:t>
                      </a:r>
                      <a:endParaRPr lang="ru-RU" sz="1600" dirty="0">
                        <a:effectLst/>
                        <a:latin typeface="Calibri"/>
                        <a:ea typeface="Times New Roman"/>
                        <a:cs typeface="Times New Roman"/>
                      </a:endParaRPr>
                    </a:p>
                  </a:txBody>
                  <a:tcPr marL="17780" marR="17780" marT="0" marB="0" anchor="ctr">
                    <a:solidFill>
                      <a:srgbClr val="92D050"/>
                    </a:solidFill>
                  </a:tcPr>
                </a:tc>
                <a:tc>
                  <a:txBody>
                    <a:bodyPr/>
                    <a:lstStyle/>
                    <a:p>
                      <a:pPr algn="ctr">
                        <a:lnSpc>
                          <a:spcPct val="115000"/>
                        </a:lnSpc>
                        <a:spcAft>
                          <a:spcPts val="0"/>
                        </a:spcAft>
                      </a:pPr>
                      <a:r>
                        <a:rPr lang="ru-RU" sz="1600">
                          <a:effectLst/>
                        </a:rPr>
                        <a:t>84,6</a:t>
                      </a:r>
                      <a:endParaRPr lang="ru-RU" sz="160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a:effectLst/>
                        </a:rPr>
                        <a:t>38</a:t>
                      </a:r>
                      <a:endParaRPr lang="ru-RU" sz="1600">
                        <a:effectLst/>
                        <a:latin typeface="Calibri"/>
                        <a:ea typeface="Times New Roman"/>
                        <a:cs typeface="Times New Roman"/>
                      </a:endParaRPr>
                    </a:p>
                  </a:txBody>
                  <a:tcPr marL="17780" marR="17780" marT="0" marB="0" anchor="ctr"/>
                </a:tc>
              </a:tr>
              <a:tr h="270538">
                <a:tc>
                  <a:txBody>
                    <a:bodyPr/>
                    <a:lstStyle/>
                    <a:p>
                      <a:pPr algn="ctr">
                        <a:lnSpc>
                          <a:spcPct val="115000"/>
                        </a:lnSpc>
                        <a:spcAft>
                          <a:spcPts val="0"/>
                        </a:spcAft>
                      </a:pPr>
                      <a:r>
                        <a:rPr lang="ru-RU" sz="1600">
                          <a:effectLst/>
                        </a:rPr>
                        <a:t>8</a:t>
                      </a:r>
                      <a:endParaRPr lang="ru-RU" sz="1600">
                        <a:effectLst/>
                        <a:latin typeface="Calibri"/>
                        <a:ea typeface="Times New Roman"/>
                        <a:cs typeface="Times New Roman"/>
                      </a:endParaRPr>
                    </a:p>
                  </a:txBody>
                  <a:tcPr marL="17780" marR="17780" marT="0" marB="0"/>
                </a:tc>
                <a:tc>
                  <a:txBody>
                    <a:bodyPr/>
                    <a:lstStyle/>
                    <a:p>
                      <a:pPr algn="just">
                        <a:lnSpc>
                          <a:spcPct val="115000"/>
                        </a:lnSpc>
                        <a:spcAft>
                          <a:spcPts val="0"/>
                        </a:spcAft>
                      </a:pPr>
                      <a:r>
                        <a:rPr lang="ru-RU" sz="1600" dirty="0">
                          <a:effectLst/>
                        </a:rPr>
                        <a:t>40. МБУ ДО «Дворец детского (юношеского) творчества»</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76,3</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97,5</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49,6</a:t>
                      </a:r>
                      <a:endParaRPr lang="ru-RU" sz="1600" dirty="0">
                        <a:effectLst/>
                        <a:latin typeface="Calibri"/>
                        <a:ea typeface="Times New Roman"/>
                        <a:cs typeface="Times New Roman"/>
                      </a:endParaRPr>
                    </a:p>
                  </a:txBody>
                  <a:tcPr marL="17780" marR="17780" marT="0" marB="0" anchor="ctr">
                    <a:solidFill>
                      <a:srgbClr val="FFFF00"/>
                    </a:solidFill>
                  </a:tcPr>
                </a:tc>
                <a:tc>
                  <a:txBody>
                    <a:bodyPr/>
                    <a:lstStyle/>
                    <a:p>
                      <a:pPr algn="ctr">
                        <a:lnSpc>
                          <a:spcPct val="115000"/>
                        </a:lnSpc>
                        <a:spcAft>
                          <a:spcPts val="0"/>
                        </a:spcAft>
                      </a:pPr>
                      <a:r>
                        <a:rPr lang="ru-RU" sz="1600" dirty="0">
                          <a:effectLst/>
                        </a:rPr>
                        <a:t>98,8</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98,2</a:t>
                      </a:r>
                      <a:endParaRPr lang="ru-RU" sz="1600" dirty="0">
                        <a:effectLst/>
                        <a:latin typeface="Calibri"/>
                        <a:ea typeface="Times New Roman"/>
                        <a:cs typeface="Times New Roman"/>
                      </a:endParaRPr>
                    </a:p>
                  </a:txBody>
                  <a:tcPr marL="17780" marR="17780" marT="0" marB="0" anchor="ctr">
                    <a:solidFill>
                      <a:srgbClr val="92D050"/>
                    </a:solidFill>
                  </a:tcPr>
                </a:tc>
                <a:tc>
                  <a:txBody>
                    <a:bodyPr/>
                    <a:lstStyle/>
                    <a:p>
                      <a:pPr algn="ctr">
                        <a:lnSpc>
                          <a:spcPct val="115000"/>
                        </a:lnSpc>
                        <a:spcAft>
                          <a:spcPts val="0"/>
                        </a:spcAft>
                      </a:pPr>
                      <a:r>
                        <a:rPr lang="ru-RU" sz="1600" dirty="0">
                          <a:effectLst/>
                        </a:rPr>
                        <a:t>84,08</a:t>
                      </a:r>
                      <a:endParaRPr lang="ru-RU" sz="1600" dirty="0">
                        <a:effectLst/>
                        <a:latin typeface="Calibri"/>
                        <a:ea typeface="Times New Roman"/>
                        <a:cs typeface="Times New Roman"/>
                      </a:endParaRPr>
                    </a:p>
                  </a:txBody>
                  <a:tcPr marL="17780" marR="17780" marT="0" marB="0" anchor="ctr"/>
                </a:tc>
                <a:tc>
                  <a:txBody>
                    <a:bodyPr/>
                    <a:lstStyle/>
                    <a:p>
                      <a:pPr algn="ctr">
                        <a:lnSpc>
                          <a:spcPct val="115000"/>
                        </a:lnSpc>
                        <a:spcAft>
                          <a:spcPts val="0"/>
                        </a:spcAft>
                      </a:pPr>
                      <a:r>
                        <a:rPr lang="ru-RU" sz="1600" dirty="0">
                          <a:effectLst/>
                        </a:rPr>
                        <a:t>41</a:t>
                      </a:r>
                      <a:endParaRPr lang="ru-RU" sz="1600" dirty="0">
                        <a:effectLst/>
                        <a:latin typeface="Calibri"/>
                        <a:ea typeface="Times New Roman"/>
                        <a:cs typeface="Times New Roman"/>
                      </a:endParaRPr>
                    </a:p>
                  </a:txBody>
                  <a:tcPr marL="17780" marR="17780" marT="0" marB="0" anchor="ctr"/>
                </a:tc>
              </a:tr>
            </a:tbl>
          </a:graphicData>
        </a:graphic>
      </p:graphicFrame>
    </p:spTree>
    <p:extLst>
      <p:ext uri="{BB962C8B-B14F-4D97-AF65-F5344CB8AC3E}">
        <p14:creationId xmlns:p14="http://schemas.microsoft.com/office/powerpoint/2010/main" val="297510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a:t>Предложения по улучшению качества осуществления образовательной деятельности по итогам сбора, обобщения и анализа информации о качестве условий оказания услуг организациями, осуществляющими образовательную деятельность </a:t>
            </a:r>
            <a:r>
              <a:rPr lang="ru-RU" sz="2000" dirty="0"/>
              <a:t/>
            </a:r>
            <a:br>
              <a:rPr lang="ru-RU" sz="2000" dirty="0"/>
            </a:br>
            <a:endParaRPr lang="ru-RU" sz="2000" dirty="0"/>
          </a:p>
        </p:txBody>
      </p:sp>
      <p:sp>
        <p:nvSpPr>
          <p:cNvPr id="3" name="Прямоугольник 2"/>
          <p:cNvSpPr/>
          <p:nvPr/>
        </p:nvSpPr>
        <p:spPr>
          <a:xfrm>
            <a:off x="407368" y="1196752"/>
            <a:ext cx="11521280" cy="5016758"/>
          </a:xfrm>
          <a:prstGeom prst="rect">
            <a:avLst/>
          </a:prstGeom>
        </p:spPr>
        <p:txBody>
          <a:bodyPr wrap="square">
            <a:spAutoFit/>
          </a:bodyPr>
          <a:lstStyle/>
          <a:p>
            <a:pPr algn="just"/>
            <a:r>
              <a:rPr lang="ru-RU" sz="1600" b="1" dirty="0"/>
              <a:t>7. </a:t>
            </a:r>
            <a:r>
              <a:rPr lang="ru-RU" sz="1600" dirty="0" smtClean="0"/>
              <a:t>Основными </a:t>
            </a:r>
            <a:r>
              <a:rPr lang="ru-RU" sz="1600" dirty="0"/>
              <a:t>направлениями улучшения показателей организаций городского округа «Город Чита», осуществляющими образовательную деятельность, являются:</a:t>
            </a:r>
          </a:p>
          <a:p>
            <a:pPr algn="just"/>
            <a:r>
              <a:rPr lang="ru-RU" sz="1600" dirty="0"/>
              <a:t>- совершенствование работы сайтов образовательных организаций, своевременное обновление и наполнение необходимой информацией в соответствии с правилами размещения на официальном сайте образовательной организации в сети "Интернет" и обновления информации об образовательной организации, утвержденным постановлением Правительства РФ от 20 октября 2021 г. № 1802, и требованиями к структуре официального сайта образовательной организации в информационно-телекоммуникационной сети "Интернет" и формату представления на нем информации, утвержденным приказом </a:t>
            </a:r>
            <a:r>
              <a:rPr lang="ru-RU" sz="1600" dirty="0" err="1"/>
              <a:t>Рособрнадзора</a:t>
            </a:r>
            <a:r>
              <a:rPr lang="ru-RU" sz="1600" dirty="0"/>
              <a:t> от 14 августа 2020 № 831;</a:t>
            </a:r>
          </a:p>
          <a:p>
            <a:pPr algn="just"/>
            <a:r>
              <a:rPr lang="ru-RU" sz="1600" dirty="0"/>
              <a:t>- обеспечение наличия на официальных сайтах достоверной, полной и актуальной информации, определение периодичности обновления и графика представления данных на сайты образовательных организаций;</a:t>
            </a:r>
          </a:p>
          <a:p>
            <a:pPr algn="just"/>
            <a:r>
              <a:rPr lang="ru-RU" sz="1600" dirty="0"/>
              <a:t>- повышение комфортности условий обучения и воспитания, в том числе обучающихся с ОВЗ и инвалидов, оборудование помещений образовательных организаций и прилегающих к ним территорий с учетом доступности для инвалидов, обеспечение в образовательных организациях условий доступности, позволяющих инвалидам получать услуги наравне с другими; </a:t>
            </a:r>
          </a:p>
          <a:p>
            <a:pPr algn="just"/>
            <a:r>
              <a:rPr lang="ru-RU" sz="1600" dirty="0"/>
              <a:t>- активизация взаимодействия с родительской общественностью и формирование у родителей привычки получения информации на сайтах и стендах образовательных организаций. </a:t>
            </a:r>
          </a:p>
          <a:p>
            <a:pPr algn="just"/>
            <a:r>
              <a:rPr lang="ru-RU" sz="1600" dirty="0"/>
              <a:t>- осуществление с определенной периодичностью мониторинга удовлетворенности получателей услуг, из числа обучающихся (воспитанников), а также родителей (законных представителей получателей услуг) качеством образовательной </a:t>
            </a:r>
            <a:r>
              <a:rPr lang="ru-RU" sz="1600" dirty="0" smtClean="0"/>
              <a:t>деятельности.</a:t>
            </a:r>
            <a:endParaRPr lang="ru-RU" sz="1600" dirty="0"/>
          </a:p>
          <a:p>
            <a:pPr algn="just"/>
            <a:r>
              <a:rPr lang="ru-RU" sz="1600" dirty="0" smtClean="0"/>
              <a:t>	Образовательным </a:t>
            </a:r>
            <a:r>
              <a:rPr lang="ru-RU" sz="1600" dirty="0"/>
              <a:t>организациям следует вести целенаправленную и системную работу по привлечению активных пользователей сайтов образовательных организаций, способствовать воспитанию информационной культуры, как родителей, так и обучающихся</a:t>
            </a:r>
            <a:r>
              <a:rPr lang="ru-RU" sz="1600" dirty="0" smtClean="0"/>
              <a:t>.</a:t>
            </a:r>
            <a:r>
              <a:rPr lang="ru-RU" sz="1600" dirty="0"/>
              <a:t> </a:t>
            </a:r>
          </a:p>
        </p:txBody>
      </p:sp>
    </p:spTree>
    <p:extLst>
      <p:ext uri="{BB962C8B-B14F-4D97-AF65-F5344CB8AC3E}">
        <p14:creationId xmlns:p14="http://schemas.microsoft.com/office/powerpoint/2010/main" val="592115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Oval 2" descr="NatalY"/>
          <p:cNvSpPr>
            <a:spLocks noChangeAspect="1" noChangeArrowheads="1"/>
          </p:cNvSpPr>
          <p:nvPr/>
        </p:nvSpPr>
        <p:spPr bwMode="auto">
          <a:xfrm>
            <a:off x="1631504" y="332656"/>
            <a:ext cx="7494290" cy="4452250"/>
          </a:xfrm>
          <a:prstGeom prst="ellipse">
            <a:avLst/>
          </a:prstGeom>
          <a:blipFill dpi="0" rotWithShape="0">
            <a:blip r:embed="rId2" cstate="print"/>
            <a:srcRect/>
            <a:stretch>
              <a:fillRect/>
            </a:stretch>
          </a:blipFill>
          <a:ln w="9525">
            <a:solidFill>
              <a:schemeClr val="bg1"/>
            </a:solidFill>
            <a:round/>
            <a:headEnd/>
            <a:tailEnd/>
          </a:ln>
        </p:spPr>
        <p:txBody>
          <a:bodyPr wrap="none" anchor="ctr"/>
          <a:lstStyle/>
          <a:p>
            <a:endParaRPr lang="ru-RU"/>
          </a:p>
        </p:txBody>
      </p:sp>
      <p:sp>
        <p:nvSpPr>
          <p:cNvPr id="47493" name="Rectangle 389"/>
          <p:cNvSpPr>
            <a:spLocks noChangeArrowheads="1"/>
          </p:cNvSpPr>
          <p:nvPr/>
        </p:nvSpPr>
        <p:spPr bwMode="auto">
          <a:xfrm rot="10795638" flipV="1">
            <a:off x="3359150" y="5725032"/>
            <a:ext cx="6337300" cy="584775"/>
          </a:xfrm>
          <a:prstGeom prst="rect">
            <a:avLst/>
          </a:prstGeom>
          <a:noFill/>
          <a:ln w="9525">
            <a:noFill/>
            <a:miter lim="800000"/>
            <a:headEnd/>
            <a:tailEnd/>
          </a:ln>
          <a:effectLst/>
        </p:spPr>
        <p:txBody>
          <a:bodyPr>
            <a:spAutoFit/>
          </a:bodyPr>
          <a:lstStyle/>
          <a:p>
            <a:pPr algn="ctr" eaLnBrk="0" hangingPunct="0">
              <a:spcBef>
                <a:spcPct val="20000"/>
              </a:spcBef>
              <a:buClr>
                <a:schemeClr val="accent1"/>
              </a:buClr>
              <a:buSzPct val="75000"/>
              <a:buFont typeface="Wingdings" pitchFamily="2" charset="2"/>
              <a:buNone/>
              <a:defRPr/>
            </a:pPr>
            <a:r>
              <a:rPr kumimoji="1" lang="ru-RU" sz="3200" b="1" dirty="0">
                <a:solidFill>
                  <a:srgbClr val="996633"/>
                </a:solidFill>
                <a:effectLst>
                  <a:outerShdw blurRad="38100" dist="38100" dir="2700000" algn="tl">
                    <a:srgbClr val="000000"/>
                  </a:outerShdw>
                </a:effectLst>
              </a:rPr>
              <a:t>ЖЕЛАЮ УСПЕХОВ!</a:t>
            </a:r>
          </a:p>
        </p:txBody>
      </p:sp>
      <p:sp>
        <p:nvSpPr>
          <p:cNvPr id="2" name="Заголовок 1"/>
          <p:cNvSpPr>
            <a:spLocks noGrp="1"/>
          </p:cNvSpPr>
          <p:nvPr>
            <p:ph type="title"/>
          </p:nvPr>
        </p:nvSpPr>
        <p:spPr>
          <a:xfrm>
            <a:off x="7320136" y="4509120"/>
            <a:ext cx="4146848" cy="998786"/>
          </a:xfrm>
        </p:spPr>
        <p:txBody>
          <a:bodyPr>
            <a:noAutofit/>
          </a:bodyPr>
          <a:lstStyle/>
          <a:p>
            <a:pPr algn="r"/>
            <a:r>
              <a:rPr lang="ru-RU" sz="2800" dirty="0" smtClean="0"/>
              <a:t>©</a:t>
            </a:r>
            <a:r>
              <a:rPr lang="ru-RU" sz="2400" dirty="0" smtClean="0"/>
              <a:t>Зимирев </a:t>
            </a:r>
            <a:r>
              <a:rPr lang="ru-RU" sz="2400" dirty="0"/>
              <a:t>Г.И., </a:t>
            </a:r>
            <a:br>
              <a:rPr lang="ru-RU" sz="2400" dirty="0"/>
            </a:br>
            <a:r>
              <a:rPr lang="ru-RU" sz="2400" dirty="0"/>
              <a:t>канд. </a:t>
            </a:r>
            <a:r>
              <a:rPr lang="ru-RU" sz="2400" dirty="0" err="1"/>
              <a:t>социол</a:t>
            </a:r>
            <a:r>
              <a:rPr lang="ru-RU" sz="2400" dirty="0"/>
              <a:t>. наук, </a:t>
            </a:r>
            <a:r>
              <a:rPr lang="ru-RU" sz="2400" dirty="0" smtClean="0"/>
              <a:t>доцент </a:t>
            </a:r>
            <a:endParaRPr lang="ru-RU" sz="2400" dirty="0"/>
          </a:p>
        </p:txBody>
      </p:sp>
    </p:spTree>
    <p:extLst>
      <p:ext uri="{BB962C8B-B14F-4D97-AF65-F5344CB8AC3E}">
        <p14:creationId xmlns:p14="http://schemas.microsoft.com/office/powerpoint/2010/main" val="3816624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9376" y="404665"/>
            <a:ext cx="11233248" cy="5909310"/>
          </a:xfrm>
          <a:prstGeom prst="rect">
            <a:avLst/>
          </a:prstGeom>
        </p:spPr>
        <p:txBody>
          <a:bodyPr wrap="square">
            <a:spAutoFit/>
          </a:bodyPr>
          <a:lstStyle/>
          <a:p>
            <a:r>
              <a:rPr lang="ru-RU" sz="2400" b="1" dirty="0"/>
              <a:t>Нормативно-правовая база НОК </a:t>
            </a:r>
            <a:r>
              <a:rPr lang="ru-RU" sz="2400" b="1" dirty="0" smtClean="0"/>
              <a:t>УООД</a:t>
            </a:r>
          </a:p>
          <a:p>
            <a:endParaRPr lang="ru-RU" sz="2400" b="1" dirty="0"/>
          </a:p>
          <a:p>
            <a:pPr marL="342900" indent="-342900">
              <a:buFont typeface="Wingdings" pitchFamily="2" charset="2"/>
              <a:buChar char="v"/>
            </a:pPr>
            <a:r>
              <a:rPr lang="ru-RU" sz="2400" b="1" dirty="0"/>
              <a:t>ФЗ от 29 декабря 2012 г. № 273-ФЗ «Об образовании в Российской Федерации», статья 95.2 (далее – Федеральный закон № 273-ФЗ);</a:t>
            </a:r>
            <a:br>
              <a:rPr lang="ru-RU" sz="2400" b="1" dirty="0"/>
            </a:br>
            <a:r>
              <a:rPr lang="ru-RU" sz="2400" b="1" dirty="0"/>
              <a:t>ФЗ от 5 декабря 2017 г. № 392-ФЗ «О внесении изменений в отдельные законодательные акты Российской Федерации по вопросам совершенствования проведения независимой оценки качества условий оказания услуг организациями в сфере культуры, охраны здоровья, образования, социального обслуживания и федеральными учреждениями медико- социальной экспертизы</a:t>
            </a:r>
            <a:r>
              <a:rPr lang="ru-RU" sz="2400" b="1" dirty="0" smtClean="0"/>
              <a:t>»</a:t>
            </a:r>
          </a:p>
          <a:p>
            <a:pPr marL="342900" indent="-342900">
              <a:buFont typeface="Wingdings" pitchFamily="2" charset="2"/>
              <a:buChar char="v"/>
            </a:pPr>
            <a:r>
              <a:rPr lang="ru-RU" sz="2400" b="1" dirty="0"/>
              <a:t>Постановление Правительства   Российской   Федерации   от   31   мая   2018   г.   № </a:t>
            </a:r>
            <a:r>
              <a:rPr lang="ru-RU" sz="2400" b="1" dirty="0" smtClean="0"/>
              <a:t>638 «</a:t>
            </a:r>
            <a:r>
              <a:rPr lang="ru-RU" sz="2400" b="1" dirty="0"/>
              <a:t>Об утверждении Правил сбора и обобщения информации о качестве условий оказания услуг организациями в сфере культуры, охраны здоровья, образования, социального обслуживания и федеральными учреждениями медико-социальной экспертизы</a:t>
            </a:r>
            <a:r>
              <a:rPr lang="ru-RU" sz="2400" b="1" dirty="0" smtClean="0"/>
              <a:t>»</a:t>
            </a:r>
            <a:r>
              <a:rPr lang="ru-RU" b="1" dirty="0"/>
              <a:t/>
            </a:r>
            <a:br>
              <a:rPr lang="ru-RU" b="1" dirty="0"/>
            </a:br>
            <a:endParaRPr lang="ru-RU" dirty="0"/>
          </a:p>
        </p:txBody>
      </p:sp>
    </p:spTree>
    <p:extLst>
      <p:ext uri="{BB962C8B-B14F-4D97-AF65-F5344CB8AC3E}">
        <p14:creationId xmlns:p14="http://schemas.microsoft.com/office/powerpoint/2010/main" val="3775026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9376" y="404665"/>
            <a:ext cx="11233248" cy="6370975"/>
          </a:xfrm>
          <a:prstGeom prst="rect">
            <a:avLst/>
          </a:prstGeom>
        </p:spPr>
        <p:txBody>
          <a:bodyPr wrap="square">
            <a:spAutoFit/>
          </a:bodyPr>
          <a:lstStyle/>
          <a:p>
            <a:r>
              <a:rPr lang="ru-RU" sz="2400" b="1" dirty="0"/>
              <a:t>Нормативно-правовая база НОК </a:t>
            </a:r>
            <a:r>
              <a:rPr lang="ru-RU" sz="2400" b="1" dirty="0" smtClean="0"/>
              <a:t>УООД</a:t>
            </a:r>
          </a:p>
          <a:p>
            <a:pPr marL="342900" indent="-342900">
              <a:buFont typeface="Wingdings" pitchFamily="2" charset="2"/>
              <a:buChar char="v"/>
            </a:pPr>
            <a:r>
              <a:rPr lang="ru-RU" sz="2400" b="1" dirty="0"/>
              <a:t>Приказ Министерства просвещения Российской Федерации от 13 марта 2019 г. № </a:t>
            </a:r>
            <a:r>
              <a:rPr lang="ru-RU" sz="2400" b="1" dirty="0" smtClean="0"/>
              <a:t>114 «</a:t>
            </a:r>
            <a:r>
              <a:rPr lang="ru-RU" sz="2400" b="1" dirty="0"/>
              <a:t>Об утверждении показателей, характеризующих общие критерии оценки качества условий осуществления образовательной деятельности организациями, осуществляющими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a:t>
            </a:r>
            <a:r>
              <a:rPr lang="ru-RU" sz="2400" b="1" dirty="0" smtClean="0"/>
              <a:t>»;</a:t>
            </a:r>
          </a:p>
          <a:p>
            <a:pPr marL="342900" indent="-342900">
              <a:buFont typeface="Wingdings" pitchFamily="2" charset="2"/>
              <a:buChar char="v"/>
            </a:pPr>
            <a:r>
              <a:rPr lang="ru-RU" sz="2400" b="1" dirty="0"/>
              <a:t>Методические рекомендации </a:t>
            </a:r>
            <a:r>
              <a:rPr lang="ru-RU" sz="2400" b="1" dirty="0" err="1"/>
              <a:t>Минпросвещения</a:t>
            </a:r>
            <a:r>
              <a:rPr lang="ru-RU" sz="2400" b="1" dirty="0"/>
              <a:t> России к Единому порядку расчета показателей независимой оценки качества условий осуществления образовательной деятельности </a:t>
            </a:r>
            <a:r>
              <a:rPr lang="ru-RU" sz="2400" b="1" dirty="0" smtClean="0"/>
              <a:t> …(2023 год);</a:t>
            </a:r>
          </a:p>
          <a:p>
            <a:pPr marL="342900" indent="-342900">
              <a:buFont typeface="Wingdings" pitchFamily="2" charset="2"/>
              <a:buChar char="v"/>
            </a:pPr>
            <a:r>
              <a:rPr lang="ru-RU" sz="2400" b="1" dirty="0"/>
              <a:t>Приказ Федеральной службы по надзору в сфере образования и науки от 14 августа 2020 г</a:t>
            </a:r>
            <a:r>
              <a:rPr lang="ru-RU" sz="2400" b="1" dirty="0" smtClean="0"/>
              <a:t>. № </a:t>
            </a:r>
            <a:r>
              <a:rPr lang="ru-RU" sz="2400" b="1" dirty="0"/>
              <a:t>831 «Об утверждении требований к структуре официального сайта образовательной организации в информационно-телекоммуникационной сети «Интернет» и формату представления информации</a:t>
            </a:r>
            <a:r>
              <a:rPr lang="ru-RU" sz="2400" b="1" dirty="0" smtClean="0"/>
              <a:t>».  </a:t>
            </a:r>
            <a:endParaRPr lang="ru-RU" sz="2400" b="1" dirty="0"/>
          </a:p>
        </p:txBody>
      </p:sp>
    </p:spTree>
    <p:extLst>
      <p:ext uri="{BB962C8B-B14F-4D97-AF65-F5344CB8AC3E}">
        <p14:creationId xmlns:p14="http://schemas.microsoft.com/office/powerpoint/2010/main" val="2388913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5400" y="1605070"/>
            <a:ext cx="10729192" cy="3416320"/>
          </a:xfrm>
          <a:prstGeom prst="rect">
            <a:avLst/>
          </a:prstGeom>
        </p:spPr>
        <p:txBody>
          <a:bodyPr wrap="square">
            <a:spAutoFit/>
          </a:bodyPr>
          <a:lstStyle/>
          <a:p>
            <a:endParaRPr lang="ru-RU" sz="2400" b="1" dirty="0" smtClean="0"/>
          </a:p>
          <a:p>
            <a:pPr algn="just"/>
            <a:r>
              <a:rPr lang="ru-RU" sz="2400" dirty="0" smtClean="0"/>
              <a:t>1</a:t>
            </a:r>
            <a:r>
              <a:rPr lang="ru-RU" sz="2400" dirty="0"/>
              <a:t>) анализ официальных сайтов организаций образования в информационно-коммуникационной сети «Интернет», информационных стендов и иных открытых информационных ресурсов организаций;</a:t>
            </a:r>
          </a:p>
          <a:p>
            <a:r>
              <a:rPr lang="ru-RU" sz="2400" dirty="0"/>
              <a:t>2) анализ нормативных правовых актов по вопросам деятельности организации и порядку оказания ими услуг в сфере </a:t>
            </a:r>
            <a:r>
              <a:rPr lang="ru-RU" sz="2400" dirty="0" smtClean="0"/>
              <a:t>образования;</a:t>
            </a:r>
            <a:endParaRPr lang="ru-RU" sz="2400" dirty="0"/>
          </a:p>
          <a:p>
            <a:r>
              <a:rPr lang="ru-RU" sz="2400" dirty="0"/>
              <a:t>3) опрос получателей </a:t>
            </a:r>
            <a:r>
              <a:rPr lang="ru-RU" sz="2400" dirty="0" smtClean="0"/>
              <a:t>услуг (13 119 респондентов).</a:t>
            </a:r>
          </a:p>
          <a:p>
            <a:endParaRPr lang="ru-RU" sz="2400" dirty="0"/>
          </a:p>
          <a:p>
            <a:endParaRPr lang="ru-RU" sz="2400" dirty="0"/>
          </a:p>
        </p:txBody>
      </p:sp>
      <p:sp>
        <p:nvSpPr>
          <p:cNvPr id="7" name="Заголовок 6"/>
          <p:cNvSpPr>
            <a:spLocks noGrp="1"/>
          </p:cNvSpPr>
          <p:nvPr>
            <p:ph type="title"/>
          </p:nvPr>
        </p:nvSpPr>
        <p:spPr/>
        <p:txBody>
          <a:bodyPr>
            <a:normAutofit/>
          </a:bodyPr>
          <a:lstStyle/>
          <a:p>
            <a:r>
              <a:rPr lang="ru-RU" sz="2400" b="1" dirty="0" smtClean="0"/>
              <a:t>Источники </a:t>
            </a:r>
            <a:r>
              <a:rPr lang="ru-RU" sz="2400" b="1" dirty="0"/>
              <a:t>и </a:t>
            </a:r>
            <a:r>
              <a:rPr lang="ru-RU" sz="2400" b="1" dirty="0" smtClean="0"/>
              <a:t>методы</a:t>
            </a:r>
            <a:r>
              <a:rPr lang="ru-RU" sz="2400" dirty="0" smtClean="0"/>
              <a:t> </a:t>
            </a:r>
            <a:r>
              <a:rPr lang="ru-RU" sz="2400" b="1" dirty="0"/>
              <a:t>сбора информации о качестве условий оказания услуг</a:t>
            </a:r>
          </a:p>
        </p:txBody>
      </p:sp>
    </p:spTree>
    <p:extLst>
      <p:ext uri="{BB962C8B-B14F-4D97-AF65-F5344CB8AC3E}">
        <p14:creationId xmlns:p14="http://schemas.microsoft.com/office/powerpoint/2010/main" val="2185770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показателей </a:t>
            </a:r>
            <a:endParaRPr lang="ru-RU" dirty="0"/>
          </a:p>
        </p:txBody>
      </p:sp>
      <p:sp>
        <p:nvSpPr>
          <p:cNvPr id="3" name="Объект 2"/>
          <p:cNvSpPr>
            <a:spLocks noGrp="1"/>
          </p:cNvSpPr>
          <p:nvPr>
            <p:ph idx="1"/>
          </p:nvPr>
        </p:nvSpPr>
        <p:spPr/>
        <p:txBody>
          <a:bodyPr>
            <a:normAutofit lnSpcReduction="10000"/>
          </a:bodyPr>
          <a:lstStyle/>
          <a:p>
            <a:pPr algn="just"/>
            <a:r>
              <a:rPr lang="ru-RU" sz="2600" dirty="0" smtClean="0"/>
              <a:t>Показатели</a:t>
            </a:r>
            <a:r>
              <a:rPr lang="ru-RU" sz="2600" dirty="0"/>
              <a:t>, характеризующие открытость и доступность информации об организации, осуществляющей образовательную </a:t>
            </a:r>
            <a:r>
              <a:rPr lang="ru-RU" sz="2600" dirty="0" smtClean="0"/>
              <a:t>деятельность</a:t>
            </a:r>
          </a:p>
          <a:p>
            <a:pPr algn="just"/>
            <a:r>
              <a:rPr lang="ru-RU" sz="2600" dirty="0"/>
              <a:t>Показатели, характеризующие комфортность условий, в которых осуществляется образовательная </a:t>
            </a:r>
            <a:r>
              <a:rPr lang="ru-RU" sz="2600" dirty="0" smtClean="0"/>
              <a:t>деятельность</a:t>
            </a:r>
          </a:p>
          <a:p>
            <a:r>
              <a:rPr lang="ru-RU" sz="2600" dirty="0"/>
              <a:t>Показатели, характеризующие доступность образовательной деятельности для </a:t>
            </a:r>
            <a:r>
              <a:rPr lang="ru-RU" sz="2600" dirty="0" smtClean="0"/>
              <a:t>инвалидов</a:t>
            </a:r>
          </a:p>
          <a:p>
            <a:pPr algn="just"/>
            <a:r>
              <a:rPr lang="ru-RU" sz="2600" dirty="0"/>
              <a:t>Показатели, характеризующие доброжелательность, вежливость работников </a:t>
            </a:r>
            <a:r>
              <a:rPr lang="ru-RU" sz="2600" dirty="0" smtClean="0"/>
              <a:t>организации</a:t>
            </a:r>
          </a:p>
          <a:p>
            <a:pPr algn="just"/>
            <a:r>
              <a:rPr lang="ru-RU" sz="2600" dirty="0"/>
              <a:t>Показатели, характеризующие удовлетворенность условиями осуществления образовательной деятельности организаций</a:t>
            </a:r>
            <a:r>
              <a:rPr lang="ru-RU" dirty="0"/>
              <a:t/>
            </a:r>
            <a:br>
              <a:rPr lang="ru-RU" dirty="0"/>
            </a:br>
            <a:endParaRPr lang="ru-RU" dirty="0"/>
          </a:p>
        </p:txBody>
      </p:sp>
    </p:spTree>
    <p:extLst>
      <p:ext uri="{BB962C8B-B14F-4D97-AF65-F5344CB8AC3E}">
        <p14:creationId xmlns:p14="http://schemas.microsoft.com/office/powerpoint/2010/main" val="1053848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idx="4294967295"/>
          </p:nvPr>
        </p:nvSpPr>
        <p:spPr>
          <a:xfrm>
            <a:off x="623392" y="620688"/>
            <a:ext cx="10349408" cy="5505475"/>
          </a:xfrm>
        </p:spPr>
        <p:txBody>
          <a:bodyPr>
            <a:noAutofit/>
          </a:bodyPr>
          <a:lstStyle/>
          <a:p>
            <a:pPr algn="just">
              <a:buFont typeface="Wingdings" pitchFamily="2" charset="2"/>
              <a:buChar char="v"/>
            </a:pPr>
            <a:r>
              <a:rPr lang="ru-RU" sz="2400" b="1" dirty="0"/>
              <a:t>При невозможности установки адаптированного лифта, допускается использование гусеничного подъемника/подъемной платформы в качестве альтернативного способа обеспечения доступности помещений организации для инвалидов (применительно к соответствующему индикатору).</a:t>
            </a:r>
          </a:p>
          <a:p>
            <a:pPr algn="just">
              <a:buFont typeface="Wingdings" pitchFamily="2" charset="2"/>
              <a:buChar char="v"/>
            </a:pPr>
            <a:r>
              <a:rPr lang="ru-RU" sz="2400" b="1" dirty="0" smtClean="0"/>
              <a:t>Для </a:t>
            </a:r>
            <a:r>
              <a:rPr lang="ru-RU" sz="2400" b="1" dirty="0"/>
              <a:t>образовательных организаций, располагающихся в зданиях исторического, культурного и архитектурного наследия, в случае невозможности выполнения требований по обеспечению доступности для инвалидов в </a:t>
            </a:r>
            <a:r>
              <a:rPr lang="ru-RU" sz="2400" b="1" dirty="0" smtClean="0"/>
              <a:t>части </a:t>
            </a:r>
            <a:r>
              <a:rPr lang="ru-RU" sz="2400" b="1" dirty="0"/>
              <a:t>оборудования входных групп пандусами </a:t>
            </a:r>
            <a:r>
              <a:rPr lang="ru-RU" sz="2400" b="1" dirty="0" smtClean="0"/>
              <a:t>и др. (подтверждается </a:t>
            </a:r>
            <a:r>
              <a:rPr lang="ru-RU" sz="2400" b="1" dirty="0"/>
              <a:t>решениями органов по охране и использованию памятников истории и культуры </a:t>
            </a:r>
            <a:r>
              <a:rPr lang="ru-RU" sz="2400" b="1" dirty="0" smtClean="0"/>
              <a:t>и </a:t>
            </a:r>
            <a:r>
              <a:rPr lang="ru-RU" sz="2400" b="1" dirty="0"/>
              <a:t>органами социальной </a:t>
            </a:r>
            <a:r>
              <a:rPr lang="ru-RU" sz="2400" b="1" dirty="0" smtClean="0"/>
              <a:t>защиты населения </a:t>
            </a:r>
            <a:r>
              <a:rPr lang="ru-RU" sz="2400" b="1" dirty="0"/>
              <a:t>соответствующего </a:t>
            </a:r>
            <a:r>
              <a:rPr lang="ru-RU" sz="2400" b="1" dirty="0" smtClean="0"/>
              <a:t>уровня) </a:t>
            </a:r>
          </a:p>
          <a:p>
            <a:pPr algn="just">
              <a:buFont typeface="Wingdings" pitchFamily="2" charset="2"/>
              <a:buChar char="v"/>
            </a:pPr>
            <a:r>
              <a:rPr lang="ru-RU" sz="2400" b="1" dirty="0" smtClean="0"/>
              <a:t>отсутствует </a:t>
            </a:r>
            <a:r>
              <a:rPr lang="ru-RU" sz="2400" b="1" dirty="0"/>
              <a:t>возможность обеспечения выделенной стоянки   (например,   полное   отсутствие    парковочной    </a:t>
            </a:r>
            <a:r>
              <a:rPr lang="ru-RU" sz="2400" b="1" dirty="0" smtClean="0"/>
              <a:t>территории)</a:t>
            </a:r>
            <a:endParaRPr lang="ru-RU" sz="2400" b="1" dirty="0"/>
          </a:p>
        </p:txBody>
      </p:sp>
    </p:spTree>
    <p:extLst>
      <p:ext uri="{BB962C8B-B14F-4D97-AF65-F5344CB8AC3E}">
        <p14:creationId xmlns:p14="http://schemas.microsoft.com/office/powerpoint/2010/main" val="2823790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7408" y="1859340"/>
            <a:ext cx="10945216" cy="4154984"/>
          </a:xfrm>
          <a:prstGeom prst="rect">
            <a:avLst/>
          </a:prstGeom>
        </p:spPr>
        <p:txBody>
          <a:bodyPr wrap="square">
            <a:spAutoFit/>
          </a:bodyPr>
          <a:lstStyle/>
          <a:p>
            <a:pPr algn="just"/>
            <a:r>
              <a:rPr lang="ru-RU" sz="2400" dirty="0"/>
              <a:t>в случае, если в образовательной </a:t>
            </a:r>
            <a:r>
              <a:rPr lang="ru-RU" sz="2400" dirty="0" smtClean="0"/>
              <a:t>организации </a:t>
            </a:r>
            <a:r>
              <a:rPr lang="ru-RU" sz="2400" b="1" dirty="0" smtClean="0"/>
              <a:t>не </a:t>
            </a:r>
            <a:r>
              <a:rPr lang="ru-RU" sz="2400" b="1" dirty="0"/>
              <a:t>предусмотрены адаптированные образовательные программы и/или отсутствуют обучающиеся с ОВЗ </a:t>
            </a:r>
            <a:r>
              <a:rPr lang="ru-RU" sz="2400" dirty="0"/>
              <a:t>(данные сведения должны подтверждаться </a:t>
            </a:r>
            <a:r>
              <a:rPr lang="ru-RU" sz="2400" b="1" dirty="0"/>
              <a:t>справкой, подписанной руководителем организации (структурного подразделения организации</a:t>
            </a:r>
            <a:r>
              <a:rPr lang="ru-RU" sz="2400" dirty="0"/>
              <a:t>), </a:t>
            </a:r>
            <a:endParaRPr lang="ru-RU" sz="2400" dirty="0" smtClean="0"/>
          </a:p>
          <a:p>
            <a:pPr algn="just"/>
            <a:r>
              <a:rPr lang="ru-RU" sz="2400" dirty="0"/>
              <a:t>В случае если в образовательной организации, </a:t>
            </a:r>
            <a:r>
              <a:rPr lang="ru-RU" sz="2400" dirty="0" smtClean="0"/>
              <a:t>не </a:t>
            </a:r>
            <a:r>
              <a:rPr lang="ru-RU" sz="2400" dirty="0"/>
              <a:t>предусмотрены адаптированные образовательные программы и/или отсутствуют обучающиеся с ОВЗ (</a:t>
            </a:r>
            <a:r>
              <a:rPr lang="ru-RU" sz="2400" b="1" dirty="0"/>
              <a:t>данные сведения должны подтверждаться официальной статистической отчетностью за календарный год</a:t>
            </a:r>
            <a:r>
              <a:rPr lang="ru-RU" sz="2400" dirty="0"/>
              <a:t>, предшествующий году проведения независимой оценки качества условий осуществления образовательной деятельности</a:t>
            </a:r>
            <a:r>
              <a:rPr lang="ru-RU" sz="2400" dirty="0" smtClean="0"/>
              <a:t>).</a:t>
            </a:r>
            <a:endParaRPr lang="ru-RU" sz="2400" dirty="0"/>
          </a:p>
          <a:p>
            <a:pPr algn="just"/>
            <a:endParaRPr lang="ru-RU" sz="2400" dirty="0"/>
          </a:p>
        </p:txBody>
      </p:sp>
    </p:spTree>
    <p:extLst>
      <p:ext uri="{BB962C8B-B14F-4D97-AF65-F5344CB8AC3E}">
        <p14:creationId xmlns:p14="http://schemas.microsoft.com/office/powerpoint/2010/main" val="3454476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extLst>
              <p:ext uri="{D42A27DB-BD31-4B8C-83A1-F6EECF244321}">
                <p14:modId xmlns:p14="http://schemas.microsoft.com/office/powerpoint/2010/main" val="84212357"/>
              </p:ext>
            </p:extLst>
          </p:nvPr>
        </p:nvGraphicFramePr>
        <p:xfrm>
          <a:off x="263352" y="188640"/>
          <a:ext cx="11089232" cy="6191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5331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184956408"/>
              </p:ext>
            </p:extLst>
          </p:nvPr>
        </p:nvGraphicFramePr>
        <p:xfrm>
          <a:off x="335360" y="908720"/>
          <a:ext cx="11449271" cy="5678417"/>
        </p:xfrm>
        <a:graphic>
          <a:graphicData uri="http://schemas.openxmlformats.org/drawingml/2006/table">
            <a:tbl>
              <a:tblPr firstRow="1" firstCol="1" bandRow="1">
                <a:tableStyleId>{5C22544A-7EE6-4342-B048-85BDC9FD1C3A}</a:tableStyleId>
              </a:tblPr>
              <a:tblGrid>
                <a:gridCol w="797007"/>
                <a:gridCol w="5623870"/>
                <a:gridCol w="941050"/>
                <a:gridCol w="701458"/>
                <a:gridCol w="701458"/>
                <a:gridCol w="701458"/>
                <a:gridCol w="701458"/>
                <a:gridCol w="640756"/>
                <a:gridCol w="640756"/>
              </a:tblGrid>
              <a:tr h="94018">
                <a:tc>
                  <a:txBody>
                    <a:bodyPr/>
                    <a:lstStyle/>
                    <a:p>
                      <a:pPr algn="ctr">
                        <a:lnSpc>
                          <a:spcPct val="115000"/>
                        </a:lnSpc>
                        <a:spcAft>
                          <a:spcPts val="0"/>
                        </a:spcAft>
                      </a:pPr>
                      <a:r>
                        <a:rPr lang="ru-RU" sz="500" dirty="0">
                          <a:effectLst/>
                        </a:rPr>
                        <a:t> </a:t>
                      </a:r>
                      <a:endParaRPr lang="ru-RU" sz="500" dirty="0">
                        <a:effectLst/>
                        <a:latin typeface="Calibri"/>
                        <a:ea typeface="Times New Roman"/>
                        <a:cs typeface="Times New Roman"/>
                      </a:endParaRPr>
                    </a:p>
                  </a:txBody>
                  <a:tcPr marL="8191" marR="8191" marT="0" marB="0"/>
                </a:tc>
                <a:tc rowSpan="2">
                  <a:txBody>
                    <a:bodyPr/>
                    <a:lstStyle/>
                    <a:p>
                      <a:pPr algn="ctr">
                        <a:lnSpc>
                          <a:spcPct val="115000"/>
                        </a:lnSpc>
                        <a:spcAft>
                          <a:spcPts val="0"/>
                        </a:spcAft>
                      </a:pPr>
                      <a:r>
                        <a:rPr lang="ru-RU" sz="1600" dirty="0">
                          <a:effectLst/>
                        </a:rPr>
                        <a:t>Наименование учреждения</a:t>
                      </a:r>
                      <a:endParaRPr lang="ru-RU" sz="1600" dirty="0">
                        <a:effectLst/>
                        <a:latin typeface="Calibri"/>
                        <a:ea typeface="Times New Roman"/>
                        <a:cs typeface="Times New Roman"/>
                      </a:endParaRPr>
                    </a:p>
                  </a:txBody>
                  <a:tcPr marL="8191" marR="8191" marT="0" marB="0" anchor="ctr"/>
                </a:tc>
                <a:tc gridSpan="5">
                  <a:txBody>
                    <a:bodyPr/>
                    <a:lstStyle/>
                    <a:p>
                      <a:pPr algn="ctr">
                        <a:lnSpc>
                          <a:spcPct val="95000"/>
                        </a:lnSpc>
                        <a:spcAft>
                          <a:spcPts val="0"/>
                        </a:spcAft>
                      </a:pPr>
                      <a:r>
                        <a:rPr lang="ru-RU" sz="500">
                          <a:effectLst/>
                        </a:rPr>
                        <a:t>Критерии</a:t>
                      </a:r>
                      <a:endParaRPr lang="ru-RU" sz="500">
                        <a:effectLst/>
                        <a:latin typeface="Calibri"/>
                        <a:ea typeface="Times New Roman"/>
                        <a:cs typeface="Times New Roman"/>
                      </a:endParaRPr>
                    </a:p>
                  </a:txBody>
                  <a:tcPr marL="8191" marR="8191"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ct val="95000"/>
                        </a:lnSpc>
                        <a:spcAft>
                          <a:spcPts val="0"/>
                        </a:spcAft>
                      </a:pPr>
                      <a:r>
                        <a:rPr lang="ru-RU" sz="1200" dirty="0">
                          <a:effectLst/>
                        </a:rPr>
                        <a:t>Итоговый показатель</a:t>
                      </a:r>
                      <a:endParaRPr lang="ru-RU" sz="1200" dirty="0">
                        <a:effectLst/>
                        <a:latin typeface="Calibri"/>
                        <a:ea typeface="Times New Roman"/>
                        <a:cs typeface="Times New Roman"/>
                      </a:endParaRPr>
                    </a:p>
                  </a:txBody>
                  <a:tcPr marL="8191" marR="8191" marT="0" marB="0" vert="vert270" anchor="ctr"/>
                </a:tc>
                <a:tc rowSpan="2">
                  <a:txBody>
                    <a:bodyPr/>
                    <a:lstStyle/>
                    <a:p>
                      <a:pPr algn="ctr">
                        <a:lnSpc>
                          <a:spcPct val="95000"/>
                        </a:lnSpc>
                        <a:spcAft>
                          <a:spcPts val="0"/>
                        </a:spcAft>
                      </a:pPr>
                      <a:r>
                        <a:rPr lang="ru-RU" sz="1200" dirty="0">
                          <a:effectLst/>
                        </a:rPr>
                        <a:t>Рейтинг</a:t>
                      </a:r>
                      <a:endParaRPr lang="ru-RU" sz="1200" dirty="0">
                        <a:effectLst/>
                        <a:latin typeface="Calibri"/>
                        <a:ea typeface="Times New Roman"/>
                        <a:cs typeface="Times New Roman"/>
                      </a:endParaRPr>
                    </a:p>
                  </a:txBody>
                  <a:tcPr marL="8191" marR="8191" marT="0" marB="0" vert="vert270" anchor="ctr"/>
                </a:tc>
              </a:tr>
              <a:tr h="1202123">
                <a:tc>
                  <a:txBody>
                    <a:bodyPr/>
                    <a:lstStyle/>
                    <a:p>
                      <a:pPr>
                        <a:lnSpc>
                          <a:spcPct val="115000"/>
                        </a:lnSpc>
                        <a:spcAft>
                          <a:spcPts val="0"/>
                        </a:spcAft>
                      </a:pPr>
                      <a:r>
                        <a:rPr lang="ru-RU" sz="1600" dirty="0">
                          <a:effectLst/>
                        </a:rPr>
                        <a:t> </a:t>
                      </a:r>
                      <a:endParaRPr lang="ru-RU" sz="1600" dirty="0">
                        <a:effectLst/>
                        <a:latin typeface="Calibri"/>
                        <a:ea typeface="Times New Roman"/>
                        <a:cs typeface="Times New Roman"/>
                      </a:endParaRPr>
                    </a:p>
                  </a:txBody>
                  <a:tcPr marL="8191" marR="8191" marT="0" marB="0"/>
                </a:tc>
                <a:tc vMerge="1">
                  <a:txBody>
                    <a:bodyPr/>
                    <a:lstStyle/>
                    <a:p>
                      <a:endParaRPr lang="ru-RU"/>
                    </a:p>
                  </a:txBody>
                  <a:tcPr/>
                </a:tc>
                <a:tc>
                  <a:txBody>
                    <a:bodyPr/>
                    <a:lstStyle/>
                    <a:p>
                      <a:pPr marL="17780" marR="17780" algn="ctr">
                        <a:lnSpc>
                          <a:spcPct val="95000"/>
                        </a:lnSpc>
                        <a:spcAft>
                          <a:spcPts val="0"/>
                        </a:spcAft>
                      </a:pPr>
                      <a:r>
                        <a:rPr lang="ru-RU" sz="1200" dirty="0">
                          <a:effectLst/>
                        </a:rPr>
                        <a:t>1. Открытость и доступность информации</a:t>
                      </a:r>
                      <a:endParaRPr lang="ru-RU" sz="1200" dirty="0">
                        <a:effectLst/>
                        <a:latin typeface="Calibri"/>
                        <a:ea typeface="Times New Roman"/>
                        <a:cs typeface="Times New Roman"/>
                      </a:endParaRPr>
                    </a:p>
                  </a:txBody>
                  <a:tcPr marL="8191" marR="8191" marT="0" marB="0" vert="vert270" anchor="ctr"/>
                </a:tc>
                <a:tc>
                  <a:txBody>
                    <a:bodyPr/>
                    <a:lstStyle/>
                    <a:p>
                      <a:pPr marL="17780" marR="17780" algn="ctr">
                        <a:lnSpc>
                          <a:spcPct val="95000"/>
                        </a:lnSpc>
                        <a:spcAft>
                          <a:spcPts val="0"/>
                        </a:spcAft>
                      </a:pPr>
                      <a:r>
                        <a:rPr lang="ru-RU" sz="1200" dirty="0">
                          <a:effectLst/>
                        </a:rPr>
                        <a:t>2. Комфортность условий доставления услуг</a:t>
                      </a:r>
                      <a:endParaRPr lang="ru-RU" sz="1200" dirty="0">
                        <a:effectLst/>
                        <a:latin typeface="Calibri"/>
                        <a:ea typeface="Times New Roman"/>
                        <a:cs typeface="Times New Roman"/>
                      </a:endParaRPr>
                    </a:p>
                  </a:txBody>
                  <a:tcPr marL="8191" marR="8191" marT="0" marB="0" vert="vert270" anchor="ctr"/>
                </a:tc>
                <a:tc>
                  <a:txBody>
                    <a:bodyPr/>
                    <a:lstStyle/>
                    <a:p>
                      <a:pPr marL="17780" marR="17780" algn="ctr">
                        <a:lnSpc>
                          <a:spcPct val="95000"/>
                        </a:lnSpc>
                        <a:spcAft>
                          <a:spcPts val="0"/>
                        </a:spcAft>
                      </a:pPr>
                      <a:r>
                        <a:rPr lang="ru-RU" sz="1200" dirty="0">
                          <a:effectLst/>
                        </a:rPr>
                        <a:t>3. Доступность услуг для инвалидов</a:t>
                      </a:r>
                      <a:endParaRPr lang="ru-RU" sz="1200" dirty="0">
                        <a:effectLst/>
                        <a:latin typeface="Calibri"/>
                        <a:ea typeface="Times New Roman"/>
                        <a:cs typeface="Times New Roman"/>
                      </a:endParaRPr>
                    </a:p>
                  </a:txBody>
                  <a:tcPr marL="8191" marR="8191" marT="0" marB="0" vert="vert270" anchor="ctr"/>
                </a:tc>
                <a:tc>
                  <a:txBody>
                    <a:bodyPr/>
                    <a:lstStyle/>
                    <a:p>
                      <a:pPr marL="17780" marR="17780" algn="ctr">
                        <a:lnSpc>
                          <a:spcPct val="95000"/>
                        </a:lnSpc>
                        <a:spcAft>
                          <a:spcPts val="0"/>
                        </a:spcAft>
                      </a:pPr>
                      <a:r>
                        <a:rPr lang="ru-RU" sz="1200" dirty="0">
                          <a:effectLst/>
                        </a:rPr>
                        <a:t>4. Доброжелательность, вежливость работников</a:t>
                      </a:r>
                      <a:endParaRPr lang="ru-RU" sz="1200" dirty="0">
                        <a:effectLst/>
                        <a:latin typeface="Calibri"/>
                        <a:ea typeface="Times New Roman"/>
                        <a:cs typeface="Times New Roman"/>
                      </a:endParaRPr>
                    </a:p>
                  </a:txBody>
                  <a:tcPr marL="8191" marR="8191" marT="0" marB="0" vert="vert270" anchor="ctr"/>
                </a:tc>
                <a:tc>
                  <a:txBody>
                    <a:bodyPr/>
                    <a:lstStyle/>
                    <a:p>
                      <a:pPr marL="17780" marR="17780" algn="ctr">
                        <a:lnSpc>
                          <a:spcPct val="95000"/>
                        </a:lnSpc>
                        <a:spcAft>
                          <a:spcPts val="0"/>
                        </a:spcAft>
                      </a:pPr>
                      <a:r>
                        <a:rPr lang="ru-RU" sz="1200" dirty="0">
                          <a:effectLst/>
                        </a:rPr>
                        <a:t>5. Удовлетворенность условиями оказания услуг</a:t>
                      </a:r>
                      <a:endParaRPr lang="ru-RU" sz="1200" dirty="0">
                        <a:effectLst/>
                        <a:latin typeface="Calibri"/>
                        <a:ea typeface="Times New Roman"/>
                        <a:cs typeface="Times New Roman"/>
                      </a:endParaRPr>
                    </a:p>
                  </a:txBody>
                  <a:tcPr marL="8191" marR="8191" marT="0" marB="0" vert="vert270" anchor="ctr"/>
                </a:tc>
                <a:tc vMerge="1">
                  <a:txBody>
                    <a:bodyPr/>
                    <a:lstStyle/>
                    <a:p>
                      <a:endParaRPr lang="ru-RU"/>
                    </a:p>
                  </a:txBody>
                  <a:tcPr/>
                </a:tc>
                <a:tc vMerge="1">
                  <a:txBody>
                    <a:bodyPr/>
                    <a:lstStyle/>
                    <a:p>
                      <a:endParaRPr lang="ru-RU"/>
                    </a:p>
                  </a:txBody>
                  <a:tcPr/>
                </a:tc>
              </a:tr>
              <a:tr h="296860">
                <a:tc>
                  <a:txBody>
                    <a:bodyPr/>
                    <a:lstStyle/>
                    <a:p>
                      <a:pPr algn="ctr">
                        <a:lnSpc>
                          <a:spcPct val="115000"/>
                        </a:lnSpc>
                        <a:spcAft>
                          <a:spcPts val="0"/>
                        </a:spcAft>
                      </a:pPr>
                      <a:r>
                        <a:rPr lang="ru-RU" sz="1600">
                          <a:effectLst/>
                        </a:rPr>
                        <a:t> </a:t>
                      </a:r>
                      <a:endParaRPr lang="ru-RU" sz="1600">
                        <a:effectLst/>
                        <a:latin typeface="Calibri"/>
                        <a:ea typeface="Times New Roman"/>
                        <a:cs typeface="Times New Roman"/>
                      </a:endParaRPr>
                    </a:p>
                  </a:txBody>
                  <a:tcPr marL="8191" marR="8191" marT="0" marB="0"/>
                </a:tc>
                <a:tc>
                  <a:txBody>
                    <a:bodyPr/>
                    <a:lstStyle/>
                    <a:p>
                      <a:pPr algn="ctr">
                        <a:lnSpc>
                          <a:spcPct val="115000"/>
                        </a:lnSpc>
                        <a:spcAft>
                          <a:spcPts val="0"/>
                        </a:spcAft>
                      </a:pPr>
                      <a:r>
                        <a:rPr lang="ru-RU" sz="1600" dirty="0">
                          <a:effectLst/>
                        </a:rPr>
                        <a:t>Средний балл</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94,47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71,52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94,38</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90,14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1</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8. МБДОУ «Детский сад №29»</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99,5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100</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97,88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a:t>
                      </a:r>
                      <a:endParaRPr lang="ru-RU" sz="1600">
                        <a:effectLst/>
                        <a:latin typeface="Calibri"/>
                        <a:ea typeface="Times New Roman"/>
                        <a:cs typeface="Times New Roman"/>
                      </a:endParaRPr>
                    </a:p>
                  </a:txBody>
                  <a:tcPr marL="8191" marR="8191" marT="0" marB="0" anchor="ctr"/>
                </a:tc>
              </a:tr>
              <a:tr h="414392">
                <a:tc>
                  <a:txBody>
                    <a:bodyPr/>
                    <a:lstStyle/>
                    <a:p>
                      <a:pPr algn="ctr">
                        <a:lnSpc>
                          <a:spcPct val="115000"/>
                        </a:lnSpc>
                        <a:spcAft>
                          <a:spcPts val="0"/>
                        </a:spcAft>
                      </a:pPr>
                      <a:r>
                        <a:rPr lang="ru-RU" sz="1600">
                          <a:effectLst/>
                        </a:rPr>
                        <a:t>2</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11. МБДОУ «Детский сад </a:t>
                      </a:r>
                      <a:r>
                        <a:rPr lang="ru-RU" sz="1600" dirty="0" smtClean="0">
                          <a:effectLst/>
                        </a:rPr>
                        <a:t>№</a:t>
                      </a:r>
                      <a:r>
                        <a:rPr lang="ru-RU" sz="1600" dirty="0">
                          <a:effectLst/>
                        </a:rPr>
                        <a:t>44»</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96,3</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99,5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98,1</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97,3</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2</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3</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a:effectLst/>
                        </a:rPr>
                        <a:t>13. МБДОУ «Центр развития ребенка - детский сад 46»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96,66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3</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4</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26. МБДОУ «Детский сад №101»</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100</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96,28</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4</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5</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a:effectLst/>
                        </a:rPr>
                        <a:t>20. МБДОУ «Детский сад №77»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5</a:t>
                      </a:r>
                      <a:endParaRPr lang="ru-RU" sz="1600">
                        <a:effectLst/>
                        <a:latin typeface="Calibri"/>
                        <a:ea typeface="Times New Roman"/>
                        <a:cs typeface="Times New Roman"/>
                      </a:endParaRPr>
                    </a:p>
                  </a:txBody>
                  <a:tcPr marL="8191" marR="8191" marT="0" marB="0" anchor="ctr"/>
                </a:tc>
              </a:tr>
              <a:tr h="405564">
                <a:tc>
                  <a:txBody>
                    <a:bodyPr/>
                    <a:lstStyle/>
                    <a:p>
                      <a:pPr algn="ctr">
                        <a:lnSpc>
                          <a:spcPct val="115000"/>
                        </a:lnSpc>
                        <a:spcAft>
                          <a:spcPts val="0"/>
                        </a:spcAft>
                      </a:pPr>
                      <a:r>
                        <a:rPr lang="ru-RU" sz="1600" dirty="0">
                          <a:effectLst/>
                        </a:rPr>
                        <a:t>6</a:t>
                      </a:r>
                      <a:endParaRPr lang="ru-RU" sz="1600" dirty="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22. МБДОУ «Центр развития ребенка - детский сад №82»</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99,2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90,7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96,3</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95,94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6</a:t>
                      </a:r>
                      <a:endParaRPr lang="ru-RU" sz="1600" dirty="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7</a:t>
                      </a:r>
                      <a:endParaRPr lang="ru-RU" sz="1600">
                        <a:effectLst/>
                        <a:latin typeface="Calibri"/>
                        <a:ea typeface="Times New Roman"/>
                        <a:cs typeface="Times New Roman"/>
                      </a:endParaRPr>
                    </a:p>
                  </a:txBody>
                  <a:tcPr marL="8191" marR="8191" marT="0" marB="0"/>
                </a:tc>
                <a:tc>
                  <a:txBody>
                    <a:bodyPr/>
                    <a:lstStyle/>
                    <a:p>
                      <a:pPr algn="l">
                        <a:lnSpc>
                          <a:spcPct val="115000"/>
                        </a:lnSpc>
                        <a:spcAft>
                          <a:spcPts val="0"/>
                        </a:spcAft>
                      </a:pPr>
                      <a:r>
                        <a:rPr lang="ru-RU" sz="1600" dirty="0">
                          <a:effectLst/>
                        </a:rPr>
                        <a:t>9. МБДОУ «Детский сад №34»</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94,1</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95,02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8</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8</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10. МБДОУ «Центр развития ребенка - детский сад 35»</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92,5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96,1</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92,4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94,56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9</a:t>
                      </a:r>
                      <a:endParaRPr lang="ru-RU" sz="1600" dirty="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9</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15. МБДОУ «Детский сад комбинированного вида 55»</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80</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10</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10</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3. МБДОУ «Детский сад №17»</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76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98,1</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93,62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11</a:t>
                      </a:r>
                      <a:endParaRPr lang="ru-RU" sz="1600" dirty="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11</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1. МБДОУ «Детский сад №6»</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82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95,9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12</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12</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14. МБДОУ «Центр развития ребенка - детский сад 51»</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97</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82</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93,4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13</a:t>
                      </a:r>
                      <a:endParaRPr lang="ru-RU" sz="1600">
                        <a:effectLst/>
                        <a:latin typeface="Calibri"/>
                        <a:ea typeface="Times New Roman"/>
                        <a:cs typeface="Times New Roman"/>
                      </a:endParaRPr>
                    </a:p>
                  </a:txBody>
                  <a:tcPr marL="8191" marR="8191" marT="0" marB="0" anchor="ctr"/>
                </a:tc>
              </a:tr>
              <a:tr h="296860">
                <a:tc>
                  <a:txBody>
                    <a:bodyPr/>
                    <a:lstStyle/>
                    <a:p>
                      <a:pPr algn="ctr">
                        <a:lnSpc>
                          <a:spcPct val="115000"/>
                        </a:lnSpc>
                        <a:spcAft>
                          <a:spcPts val="0"/>
                        </a:spcAft>
                      </a:pPr>
                      <a:r>
                        <a:rPr lang="ru-RU" sz="1600">
                          <a:effectLst/>
                        </a:rPr>
                        <a:t>13</a:t>
                      </a:r>
                      <a:endParaRPr lang="ru-RU" sz="1600">
                        <a:effectLst/>
                        <a:latin typeface="Calibri"/>
                        <a:ea typeface="Times New Roman"/>
                        <a:cs typeface="Times New Roman"/>
                      </a:endParaRPr>
                    </a:p>
                  </a:txBody>
                  <a:tcPr marL="8191" marR="8191" marT="0" marB="0" anchor="ctr"/>
                </a:tc>
                <a:tc>
                  <a:txBody>
                    <a:bodyPr/>
                    <a:lstStyle/>
                    <a:p>
                      <a:pPr algn="l">
                        <a:lnSpc>
                          <a:spcPct val="115000"/>
                        </a:lnSpc>
                        <a:spcAft>
                          <a:spcPts val="0"/>
                        </a:spcAft>
                      </a:pPr>
                      <a:r>
                        <a:rPr lang="ru-RU" sz="1600" dirty="0">
                          <a:effectLst/>
                        </a:rPr>
                        <a:t>2. МБДОУ «Детский сад №10»</a:t>
                      </a:r>
                      <a:endParaRPr lang="ru-RU" sz="1600" dirty="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74</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98,8</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96,9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a:effectLst/>
                        </a:rPr>
                        <a:t>92,9</a:t>
                      </a:r>
                      <a:endParaRPr lang="ru-RU" sz="1600">
                        <a:effectLst/>
                        <a:latin typeface="Calibri"/>
                        <a:ea typeface="Times New Roman"/>
                        <a:cs typeface="Times New Roman"/>
                      </a:endParaRPr>
                    </a:p>
                  </a:txBody>
                  <a:tcPr marL="8191" marR="8191" marT="0" marB="0" anchor="ctr"/>
                </a:tc>
                <a:tc>
                  <a:txBody>
                    <a:bodyPr/>
                    <a:lstStyle/>
                    <a:p>
                      <a:pPr algn="ctr">
                        <a:lnSpc>
                          <a:spcPct val="115000"/>
                        </a:lnSpc>
                        <a:spcAft>
                          <a:spcPts val="0"/>
                        </a:spcAft>
                      </a:pPr>
                      <a:r>
                        <a:rPr lang="ru-RU" sz="1600" dirty="0">
                          <a:effectLst/>
                        </a:rPr>
                        <a:t>16</a:t>
                      </a:r>
                      <a:endParaRPr lang="ru-RU" sz="1600" dirty="0">
                        <a:effectLst/>
                        <a:latin typeface="Calibri"/>
                        <a:ea typeface="Times New Roman"/>
                        <a:cs typeface="Times New Roman"/>
                      </a:endParaRPr>
                    </a:p>
                  </a:txBody>
                  <a:tcPr marL="8191" marR="8191" marT="0" marB="0" anchor="ctr"/>
                </a:tc>
              </a:tr>
            </a:tbl>
          </a:graphicData>
        </a:graphic>
      </p:graphicFrame>
      <p:sp>
        <p:nvSpPr>
          <p:cNvPr id="4" name="Заголовок 3"/>
          <p:cNvSpPr>
            <a:spLocks noGrp="1"/>
          </p:cNvSpPr>
          <p:nvPr>
            <p:ph type="title"/>
          </p:nvPr>
        </p:nvSpPr>
        <p:spPr>
          <a:xfrm>
            <a:off x="609600" y="274638"/>
            <a:ext cx="10972800" cy="490066"/>
          </a:xfrm>
        </p:spPr>
        <p:txBody>
          <a:bodyPr>
            <a:normAutofit fontScale="90000"/>
          </a:bodyPr>
          <a:lstStyle/>
          <a:p>
            <a:pPr lvl="0" indent="450850" fontAlgn="base">
              <a:spcAft>
                <a:spcPct val="0"/>
              </a:spcAft>
            </a:pPr>
            <a:r>
              <a:rPr lang="ru-RU" sz="2400" i="1" dirty="0">
                <a:solidFill>
                  <a:srgbClr val="000000"/>
                </a:solidFill>
                <a:latin typeface="Times New Roman" pitchFamily="18" charset="0"/>
                <a:cs typeface="Times New Roman" pitchFamily="18" charset="0"/>
              </a:rPr>
              <a:t>Таблица 4. ДОУ - Итоговый рейтинг по результатам НОКУ  территории городского округа «Город Чита»</a:t>
            </a:r>
            <a:endParaRPr lang="ru-RU" sz="2400" dirty="0">
              <a:latin typeface="Arial" pitchFamily="34" charset="0"/>
              <a:cs typeface="Arial" pitchFamily="34" charset="0"/>
            </a:endParaRPr>
          </a:p>
        </p:txBody>
      </p:sp>
    </p:spTree>
    <p:extLst>
      <p:ext uri="{BB962C8B-B14F-4D97-AF65-F5344CB8AC3E}">
        <p14:creationId xmlns:p14="http://schemas.microsoft.com/office/powerpoint/2010/main" val="291332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820</TotalTime>
  <Words>1466</Words>
  <Application>Microsoft Office PowerPoint</Application>
  <PresentationFormat>Произвольный</PresentationFormat>
  <Paragraphs>524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ИТОГИ  независимой оценки качества условий осуществления образова­тельной деятельности в 2023 году</vt:lpstr>
      <vt:lpstr>Презентация PowerPoint</vt:lpstr>
      <vt:lpstr>Презентация PowerPoint</vt:lpstr>
      <vt:lpstr>Источники и методы сбора информации о качестве условий оказания услуг</vt:lpstr>
      <vt:lpstr>Виды показателей </vt:lpstr>
      <vt:lpstr>Презентация PowerPoint</vt:lpstr>
      <vt:lpstr>Презентация PowerPoint</vt:lpstr>
      <vt:lpstr>Презентация PowerPoint</vt:lpstr>
      <vt:lpstr>Таблица 4. ДОУ - Итоговый рейтинг по результатам НОКУ  территории городского округа «Город Чита»</vt:lpstr>
      <vt:lpstr>Таблица 4. ДОУ - Итоговый рейтинг по результатам НОКУ  территории городского округа «Город Чита» (ПРОДОЛЖЕНИЕ) </vt:lpstr>
      <vt:lpstr>  Таблица 4. ШКОЛЫ - Итоговый рейтинг по результатам НОКУ  на территории городского округа «Город Чита»   </vt:lpstr>
      <vt:lpstr>   Таблица 4. УДО - Итоговый рейтинг по результатам НОКУ - «Город Чита»   </vt:lpstr>
      <vt:lpstr>Предложения по улучшению качества осуществления образовательной деятельности по итогам сбора, обобщения и анализа информации о качестве условий оказания услуг организациями, осуществляющими образовательную деятельность  </vt:lpstr>
      <vt:lpstr>©Зимирев Г.И.,  канд. социол. наук, доцент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Зимирев</dc:creator>
  <cp:lastModifiedBy>Зимирев</cp:lastModifiedBy>
  <cp:revision>74</cp:revision>
  <dcterms:created xsi:type="dcterms:W3CDTF">2021-09-06T07:24:07Z</dcterms:created>
  <dcterms:modified xsi:type="dcterms:W3CDTF">2023-06-27T03:13:14Z</dcterms:modified>
</cp:coreProperties>
</file>