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49" r:id="rId2"/>
  </p:sldMasterIdLst>
  <p:notesMasterIdLst>
    <p:notesMasterId r:id="rId19"/>
  </p:notesMasterIdLst>
  <p:sldIdLst>
    <p:sldId id="345" r:id="rId3"/>
    <p:sldId id="347" r:id="rId4"/>
    <p:sldId id="349" r:id="rId5"/>
    <p:sldId id="359" r:id="rId6"/>
    <p:sldId id="360" r:id="rId7"/>
    <p:sldId id="361" r:id="rId8"/>
    <p:sldId id="363" r:id="rId9"/>
    <p:sldId id="362" r:id="rId10"/>
    <p:sldId id="364" r:id="rId11"/>
    <p:sldId id="367" r:id="rId12"/>
    <p:sldId id="358" r:id="rId13"/>
    <p:sldId id="351" r:id="rId14"/>
    <p:sldId id="366" r:id="rId15"/>
    <p:sldId id="354" r:id="rId16"/>
    <p:sldId id="353" r:id="rId17"/>
    <p:sldId id="32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AFDE8-661A-4E81-9C3C-188AB6D6D87E}" type="datetimeFigureOut">
              <a:rPr lang="ru-RU" smtClean="0"/>
              <a:t>28.11.2018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F40C9-8A88-4CDB-BEC5-816C96C3EF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51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40C9-8A88-4CDB-BEC5-816C96C3EFF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184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40C9-8A88-4CDB-BEC5-816C96C3EFF4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490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Экспериментальная подготовка в первую очередь по физике, т.к. при ОГЭ </a:t>
            </a:r>
            <a:r>
              <a:rPr lang="ru-RU" baseline="0" dirty="0" smtClean="0"/>
              <a:t> включает реальный эксперимент, лабораторным работам по физике уделяется большое внимание. На факультативных занятиях учащиеся выполняют все лабораторные работы, предлагаемые на экзаменах.( Перечень лабораторных работ определен заранее). В школе имеется необходимое оборудование. Комплекты : оптика, молекулярная физика; по химии при подготовке к ГИА предусмотрен лабораторный практикум, хотя в нашем регионе модель при ОГЭ по химии 1( без реального эксперимента), но химия это особый предмет, всегда учащиеся считают его трудным, не понятным и без реального эксперимента изучение химии невозможно, где бы ребенок не занимался самыми эффективными будут практические занятия с учителем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40C9-8A88-4CDB-BEC5-816C96C3EFF4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404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работе с информационными ресурсами важно выбрать именно те, которые более приближены к реальным </a:t>
            </a:r>
            <a:r>
              <a:rPr lang="ru-RU" dirty="0" err="1" smtClean="0"/>
              <a:t>КИМам</a:t>
            </a:r>
            <a:r>
              <a:rPr lang="ru-RU" dirty="0" smtClean="0"/>
              <a:t>, не</a:t>
            </a:r>
            <a:r>
              <a:rPr lang="ru-RU" baseline="0" dirty="0" smtClean="0"/>
              <a:t> содержат ошибок,  соответствую методическим рекомендациям разработчиков  реальных </a:t>
            </a:r>
            <a:r>
              <a:rPr lang="ru-RU" baseline="0" dirty="0" err="1" smtClean="0"/>
              <a:t>КИМов</a:t>
            </a:r>
            <a:r>
              <a:rPr lang="ru-RU" baseline="0" dirty="0" smtClean="0"/>
              <a:t>. Учителями нашей школы многие ресурсы уже проанализированы и они рекомендуют использовать их в работе при подготовке.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40C9-8A88-4CDB-BEC5-816C96C3EFF4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60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40C9-8A88-4CDB-BEC5-816C96C3EFF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431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40C9-8A88-4CDB-BEC5-816C96C3EFF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871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40C9-8A88-4CDB-BEC5-816C96C3EFF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71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40C9-8A88-4CDB-BEC5-816C96C3EFF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71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интернете </a:t>
            </a:r>
            <a:r>
              <a:rPr lang="ru-RU" dirty="0" err="1" smtClean="0"/>
              <a:t>видеоуроки</a:t>
            </a:r>
            <a:r>
              <a:rPr lang="ru-RU" dirty="0" smtClean="0"/>
              <a:t>,</a:t>
            </a:r>
            <a:r>
              <a:rPr lang="ru-RU" baseline="0" dirty="0" smtClean="0"/>
              <a:t> сайт </a:t>
            </a:r>
            <a:r>
              <a:rPr lang="ru-RU" baseline="0" dirty="0" err="1" smtClean="0"/>
              <a:t>егэша.рф</a:t>
            </a:r>
            <a:r>
              <a:rPr lang="ru-RU" baseline="0" dirty="0" smtClean="0"/>
              <a:t>, школа ФОКСФОРД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40C9-8A88-4CDB-BEC5-816C96C3EFF4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644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 подготовки к математике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40C9-8A88-4CDB-BEC5-816C96C3EFF4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11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большом многообразии сайтов и печатной литературы, трудно ориентироваться самостоятельно, в первую</a:t>
            </a:r>
            <a:r>
              <a:rPr lang="ru-RU" baseline="0" dirty="0" smtClean="0"/>
              <a:t> очередь за советом следует обратиться к учителю, который всегда подскажет авторов пособий. Как правило,  рекомендуют приобретать печатные материалы авторов, которые являются разработчиками </a:t>
            </a:r>
            <a:r>
              <a:rPr lang="ru-RU" baseline="0" dirty="0" err="1" smtClean="0"/>
              <a:t>КИМов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40C9-8A88-4CDB-BEC5-816C96C3EFF4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839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Самостоятельная</a:t>
            </a:r>
            <a:r>
              <a:rPr lang="ru-RU" baseline="0" dirty="0" smtClean="0"/>
              <a:t> подготовка предусматривает работу дома с печатными контрольно-измерительными материалами издательства « Просвещение», « Дрофа» и с тестами на интернет-сайтах. При возникновении вопросов проводятся индивидуальные консультации. В многообразии печатных материалов и интернет ресурсах детям ориентироваться помогает учитель, дает свои рекомендации. Например, представленный сайт я бы больше рекомендовала на отработку отдельных тем, небольшие тесты, не занимают много время, можно использовать и при работе в классе ( со своими планшетами приходят) Учителя математики рекомендуют работу с сайтом «Решу ЕГЭ» – обучающая система Дмитрия Гущина. На данном сайте представлены не только тесты по различным предметам, но и </a:t>
            </a:r>
            <a:r>
              <a:rPr lang="ru-RU" baseline="0" dirty="0" err="1" smtClean="0"/>
              <a:t>видеоуроки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40C9-8A88-4CDB-BEC5-816C96C3EFF4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83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18159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07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2467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A360A-16CE-4B9A-AC66-E55BC8D80556}" type="slidenum">
              <a:rPr lang="ru-RU">
                <a:solidFill>
                  <a:srgbClr val="1B587C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2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B587C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B587C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6107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B587C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B587C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B587C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B587C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4774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345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50486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0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78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461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79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0779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lyukhin.ru/" TargetMode="External"/><Relationship Id="rId3" Type="http://schemas.openxmlformats.org/officeDocument/2006/relationships/hyperlink" Target="http://onlinetestpad.com/ru/test" TargetMode="External"/><Relationship Id="rId7" Type="http://schemas.openxmlformats.org/officeDocument/2006/relationships/hyperlink" Target="http://ctege.info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physik.ucoz.ru/" TargetMode="External"/><Relationship Id="rId5" Type="http://schemas.openxmlformats.org/officeDocument/2006/relationships/hyperlink" Target="http://alexlarin.net/ege17.html" TargetMode="External"/><Relationship Id="rId10" Type="http://schemas.openxmlformats.org/officeDocument/2006/relationships/hyperlink" Target="https://statgrad.org/" TargetMode="External"/><Relationship Id="rId4" Type="http://schemas.openxmlformats.org/officeDocument/2006/relationships/hyperlink" Target="https://chem-ege.sdamgia.ru/" TargetMode="External"/><Relationship Id="rId9" Type="http://schemas.openxmlformats.org/officeDocument/2006/relationships/hyperlink" Target="http://fipi.ru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</a:p>
          <a:p>
            <a:pPr marL="0" indent="0">
              <a:buNone/>
            </a:pPr>
            <a:r>
              <a:rPr lang="ru-RU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2019</a:t>
            </a:r>
            <a:endParaRPr lang="ru-RU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10668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32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145016" cy="1340768"/>
          </a:xfrm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Практическая  подготовка</a:t>
            </a:r>
            <a:endParaRPr lang="ru-RU" dirty="0"/>
          </a:p>
        </p:txBody>
      </p:sp>
      <p:pic>
        <p:nvPicPr>
          <p:cNvPr id="8194" name="Picture 2" descr="C:\Users\Sergey\Desktop\собрание\фип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644419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698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289032" cy="134076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Практическая  подготовка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Сайт и печатные издания ( картинки, ссылки)</a:t>
            </a:r>
            <a:endParaRPr lang="ru-RU" dirty="0"/>
          </a:p>
        </p:txBody>
      </p:sp>
      <p:pic>
        <p:nvPicPr>
          <p:cNvPr id="3076" name="Picture 4" descr="C:\Users\Sergey\Desktop\собрание\алекс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6676492" cy="501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3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92088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Практическая  подготовка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Sergey\Desktop\Новая папка\5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6768752" cy="309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ergey\Desktop\Новая папка\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270718"/>
            <a:ext cx="6264696" cy="321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94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772816"/>
          </a:xfrm>
        </p:spPr>
        <p:txBody>
          <a:bodyPr/>
          <a:lstStyle/>
          <a:p>
            <a:r>
              <a:rPr lang="ru-RU" sz="4800" dirty="0" smtClean="0">
                <a:solidFill>
                  <a:schemeClr val="tx1"/>
                </a:solidFill>
              </a:rPr>
              <a:t>Практическая составляющая, 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помощь родителей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507288" cy="489654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Шоколад стоит 52 рубля, сколько шоколадок можно купить на 600 рублей.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денег заплатит потребитель за квартал, если в 1 месяце показания счетчика были 10300квт,  во 2: 10400, в 3 месяце: 10500, тариф 2. 2 рубля</a:t>
            </a:r>
          </a:p>
          <a:p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Товар на распродаже уценили на 15%, при этом он стал стоить 680 рублей. Сколько рублей стоил товар до распродажи?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Спортивный 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</a:rPr>
              <a:t>магазин проводит акцию. Любой джемпер стоит 400 рублей. При покупке двух джемперов – скидка на второй джемпер 75%. Сколько рублей придется заплатить за покупку двух джемперов в период </a:t>
            </a:r>
            <a:r>
              <a:rPr lang="ru-RU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акции?</a:t>
            </a:r>
          </a:p>
          <a:p>
            <a:pPr lvl="0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Сколько кг соли в 10 кг соленой воды, если процентное содержание соли 15%.</a:t>
            </a:r>
          </a:p>
          <a:p>
            <a:endParaRPr lang="ru-RU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6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подготовка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:\семинар\оптик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836713"/>
            <a:ext cx="3456384" cy="282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33569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оптика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3" name="Picture 3" descr="D:\семинар\молекулярная физика, тепловые явлен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810000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76256" y="2543602"/>
            <a:ext cx="2267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</a:rPr>
              <a:t>Молекулярная физика, тепловые явления</a:t>
            </a:r>
          </a:p>
        </p:txBody>
      </p:sp>
      <p:pic>
        <p:nvPicPr>
          <p:cNvPr id="5125" name="Picture 5" descr="C:\Users\Sergey\Desktop\Новая папка\DSC0953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9054" y="3726324"/>
            <a:ext cx="654107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2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ru-RU" sz="4400" dirty="0" smtClean="0">
                <a:solidFill>
                  <a:schemeClr val="tx1"/>
                </a:solidFill>
              </a:rPr>
              <a:t>Информационные ресурсы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Palatino Linotype"/>
                <a:hlinkClick r:id="rId3"/>
              </a:rPr>
              <a:t>http://</a:t>
            </a:r>
            <a:r>
              <a:rPr lang="en-US" sz="1800" dirty="0" smtClean="0">
                <a:solidFill>
                  <a:schemeClr val="tx1"/>
                </a:solidFill>
                <a:latin typeface="Palatino Linotype"/>
                <a:hlinkClick r:id="rId3"/>
              </a:rPr>
              <a:t>onlinetestpad.com/ru/test</a:t>
            </a:r>
            <a:r>
              <a:rPr lang="ru-RU" sz="1800" dirty="0" smtClean="0">
                <a:solidFill>
                  <a:schemeClr val="tx1"/>
                </a:solidFill>
                <a:latin typeface="Palatino Linotype"/>
              </a:rPr>
              <a:t> ( химия)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https://chem-ege.sdamgia.ru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(математика, физика, биология)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alexlarin.net/ege17.html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(математика)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US" sz="2000" u="sng" dirty="0" smtClean="0">
                <a:solidFill>
                  <a:schemeClr val="tx1"/>
                </a:solidFill>
                <a:latin typeface="Times New Roman"/>
                <a:ea typeface="Times New Roman"/>
                <a:hlinkClick r:id="rId6"/>
              </a:rPr>
              <a:t>http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hlinkClick r:id="rId6"/>
              </a:rPr>
              <a:t>://</a:t>
            </a:r>
            <a:r>
              <a:rPr lang="en-US" sz="2000" u="sng" dirty="0" smtClean="0">
                <a:solidFill>
                  <a:schemeClr val="tx1"/>
                </a:solidFill>
                <a:latin typeface="Times New Roman"/>
                <a:ea typeface="Times New Roman"/>
                <a:hlinkClick r:id="rId6"/>
              </a:rPr>
              <a:t>physik.ucoz.ru</a:t>
            </a:r>
            <a:r>
              <a:rPr lang="ru-RU" sz="2000" u="sng" dirty="0" smtClean="0">
                <a:solidFill>
                  <a:schemeClr val="tx1"/>
                </a:solidFill>
                <a:latin typeface="Times New Roman"/>
                <a:ea typeface="Times New Roman"/>
              </a:rPr>
              <a:t>,   </a:t>
            </a:r>
            <a:r>
              <a:rPr lang="en-US" sz="2000" u="sng" dirty="0" smtClean="0">
                <a:solidFill>
                  <a:schemeClr val="tx1"/>
                </a:solidFill>
                <a:latin typeface="Times New Roman"/>
                <a:ea typeface="Times New Roman"/>
                <a:hlinkClick r:id="rId7"/>
              </a:rPr>
              <a:t>http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hlinkClick r:id="rId7"/>
              </a:rPr>
              <a:t>://</a:t>
            </a:r>
            <a:r>
              <a:rPr lang="en-US" sz="2000" u="sng" dirty="0" smtClean="0">
                <a:solidFill>
                  <a:schemeClr val="tx1"/>
                </a:solidFill>
                <a:latin typeface="Times New Roman"/>
                <a:ea typeface="Times New Roman"/>
                <a:hlinkClick r:id="rId7"/>
              </a:rPr>
              <a:t>ctege.info</a:t>
            </a:r>
            <a:r>
              <a:rPr lang="ru-RU" sz="2000" u="sng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000" u="sng" dirty="0" smtClean="0">
                <a:solidFill>
                  <a:schemeClr val="tx1"/>
                </a:solidFill>
                <a:latin typeface="Times New Roman"/>
                <a:ea typeface="Times New Roman"/>
              </a:rPr>
              <a:t>( физика)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0">
              <a:spcAft>
                <a:spcPts val="0"/>
              </a:spcAft>
            </a:pP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hlinkClick r:id="rId8"/>
              </a:rPr>
              <a:t>http</a:t>
            </a:r>
            <a:r>
              <a:rPr lang="ru-RU" sz="2000" u="sng" dirty="0">
                <a:solidFill>
                  <a:schemeClr val="tx1"/>
                </a:solidFill>
                <a:latin typeface="Times New Roman"/>
                <a:ea typeface="Times New Roman"/>
                <a:hlinkClick r:id="rId8"/>
              </a:rPr>
              <a:t>://</a:t>
            </a:r>
            <a:r>
              <a:rPr lang="en-US" sz="2000" u="sng" dirty="0" err="1">
                <a:solidFill>
                  <a:schemeClr val="tx1"/>
                </a:solidFill>
                <a:latin typeface="Times New Roman"/>
                <a:ea typeface="Times New Roman"/>
                <a:hlinkClick r:id="rId8"/>
              </a:rPr>
              <a:t>ilyukhin</a:t>
            </a:r>
            <a:r>
              <a:rPr lang="ru-RU" sz="2000" u="sng" dirty="0">
                <a:solidFill>
                  <a:schemeClr val="tx1"/>
                </a:solidFill>
                <a:latin typeface="Times New Roman"/>
                <a:ea typeface="Times New Roman"/>
                <a:hlinkClick r:id="rId8"/>
              </a:rPr>
              <a:t>.</a:t>
            </a:r>
            <a:r>
              <a:rPr lang="en-US" sz="2000" u="sng" dirty="0" err="1">
                <a:solidFill>
                  <a:schemeClr val="tx1"/>
                </a:solidFill>
                <a:latin typeface="Times New Roman"/>
                <a:ea typeface="Times New Roman"/>
                <a:hlinkClick r:id="rId8"/>
              </a:rPr>
              <a:t>ru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</a:rPr>
              <a:t> 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(информационно-образовательный портал «Физика для школьников»)</a:t>
            </a:r>
          </a:p>
          <a:p>
            <a:pPr marL="457200">
              <a:spcAft>
                <a:spcPts val="0"/>
              </a:spcAft>
            </a:pPr>
            <a:r>
              <a:rPr lang="en-US" sz="2000" u="sng" dirty="0" smtClean="0">
                <a:solidFill>
                  <a:schemeClr val="tx1"/>
                </a:solidFill>
                <a:latin typeface="Times New Roman"/>
                <a:ea typeface="Times New Roman"/>
                <a:hlinkClick r:id="rId9"/>
              </a:rPr>
              <a:t>http</a:t>
            </a:r>
            <a:r>
              <a:rPr lang="ru-RU" sz="2000" u="sng" dirty="0">
                <a:solidFill>
                  <a:schemeClr val="tx1"/>
                </a:solidFill>
                <a:latin typeface="Times New Roman"/>
                <a:ea typeface="Times New Roman"/>
                <a:hlinkClick r:id="rId9"/>
              </a:rPr>
              <a:t>://</a:t>
            </a:r>
            <a:r>
              <a:rPr lang="en-US" sz="2000" u="sng" dirty="0" err="1">
                <a:solidFill>
                  <a:schemeClr val="tx1"/>
                </a:solidFill>
                <a:latin typeface="Times New Roman"/>
                <a:ea typeface="Times New Roman"/>
                <a:hlinkClick r:id="rId9"/>
              </a:rPr>
              <a:t>fipi</a:t>
            </a:r>
            <a:r>
              <a:rPr lang="ru-RU" sz="2000" u="sng" dirty="0">
                <a:solidFill>
                  <a:schemeClr val="tx1"/>
                </a:solidFill>
                <a:latin typeface="Times New Roman"/>
                <a:ea typeface="Times New Roman"/>
                <a:hlinkClick r:id="rId9"/>
              </a:rPr>
              <a:t>.</a:t>
            </a:r>
            <a:r>
              <a:rPr lang="en-US" sz="2000" u="sng" dirty="0" err="1">
                <a:solidFill>
                  <a:schemeClr val="tx1"/>
                </a:solidFill>
                <a:latin typeface="Times New Roman"/>
                <a:ea typeface="Times New Roman"/>
                <a:hlinkClick r:id="rId9"/>
              </a:rPr>
              <a:t>ru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</a:rPr>
              <a:t> 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(открытый банк заданий ОГЭ)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https://statgrad.org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/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(все предметы, платно)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63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Sergey\Desktop\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94" y="836712"/>
            <a:ext cx="8629148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9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Подготовка </a:t>
            </a:r>
            <a:r>
              <a:rPr lang="ru-RU" sz="4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 итоговой аттестации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5313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факультативные занятия</a:t>
            </a:r>
          </a:p>
          <a:p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индивидуальные консультации</a:t>
            </a:r>
          </a:p>
          <a:p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дистанционное обучение</a:t>
            </a:r>
          </a:p>
          <a:p>
            <a:r>
              <a:rPr lang="ru-RU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подготовка 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0668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3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427168" cy="2852936"/>
          </a:xfrm>
        </p:spPr>
        <p:txBody>
          <a:bodyPr/>
          <a:lstStyle/>
          <a:p>
            <a:r>
              <a:rPr lang="ru-RU" sz="44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4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амостоятельная подготовка должна  включать несколько этапов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подготовка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повторение теоретических вопросов по темам, согласно спецификации и кодификатора)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подготовка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(решение тестов ,задач (заданий), написание изложений, сочинений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668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24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831522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26876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Теоретическая подготовка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Sergey\Desktop\собрание\фипи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616" y="1600200"/>
            <a:ext cx="619076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89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831522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26876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Теоретическая подготовка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Sergey\Desktop\собрание\фипи 1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48072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6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831522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26876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Теоретическая подготовка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7" y="1124744"/>
            <a:ext cx="590145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24744"/>
          </a:xfrm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Теоретическая подготовка</a:t>
            </a:r>
            <a:endParaRPr lang="ru-RU" dirty="0"/>
          </a:p>
        </p:txBody>
      </p:sp>
      <p:pic>
        <p:nvPicPr>
          <p:cNvPr id="6146" name="Picture 2" descr="C:\Users\Sergey\Desktop\собрание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081" y="1600200"/>
            <a:ext cx="700183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1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1196752"/>
          </a:xfrm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Теоретическая подготовка</a:t>
            </a:r>
            <a:endParaRPr lang="ru-RU" dirty="0"/>
          </a:p>
        </p:txBody>
      </p:sp>
      <p:pic>
        <p:nvPicPr>
          <p:cNvPr id="5122" name="Picture 2" descr="C:\Users\Sergey\Desktop\собрание\фипи 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59"/>
            <a:ext cx="5025916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ergey\Desktop\собрание\Безымянный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4096944" cy="396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4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600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Теоретическая и практическая подготовка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2" name="Picture 4" descr="C:\Users\Sergey\Desktop\собрание\алекс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128" y="1600200"/>
            <a:ext cx="542974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77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3_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606</Words>
  <Application>Microsoft Office PowerPoint</Application>
  <PresentationFormat>Экран (4:3)</PresentationFormat>
  <Paragraphs>59</Paragraphs>
  <Slides>16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3_Официальная</vt:lpstr>
      <vt:lpstr>Исполнительная</vt:lpstr>
      <vt:lpstr>Презентация PowerPoint</vt:lpstr>
      <vt:lpstr>Подготовка к итоговой аттестации </vt:lpstr>
      <vt:lpstr> Самостоятельная подготовка должна  включать несколько этапов :</vt:lpstr>
      <vt:lpstr>Теоретическая подготовка</vt:lpstr>
      <vt:lpstr>Теоретическая подготовка</vt:lpstr>
      <vt:lpstr>Теоретическая подготовка</vt:lpstr>
      <vt:lpstr>Теоретическая подготовка</vt:lpstr>
      <vt:lpstr>Теоретическая подготовка</vt:lpstr>
      <vt:lpstr>Теоретическая и практическая подготовка </vt:lpstr>
      <vt:lpstr>Практическая  подготовка</vt:lpstr>
      <vt:lpstr>Практическая  подготовка</vt:lpstr>
      <vt:lpstr>Практическая  подготовка</vt:lpstr>
      <vt:lpstr>Практическая составляющая,  помощь родителей</vt:lpstr>
      <vt:lpstr>Экспериментальная подготовка</vt:lpstr>
      <vt:lpstr>Информационные ресурсы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Рейтинг по обязательным предметам</dc:title>
  <dc:creator>Сергей</dc:creator>
  <cp:lastModifiedBy>GordeevAV</cp:lastModifiedBy>
  <cp:revision>105</cp:revision>
  <cp:lastPrinted>2016-09-20T23:19:20Z</cp:lastPrinted>
  <dcterms:created xsi:type="dcterms:W3CDTF">2016-09-20T07:05:48Z</dcterms:created>
  <dcterms:modified xsi:type="dcterms:W3CDTF">2018-11-28T01:07:08Z</dcterms:modified>
</cp:coreProperties>
</file>